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1" r:id="rId2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0"/>
  </p:normalViewPr>
  <p:slideViewPr>
    <p:cSldViewPr snapToGrid="0" snapToObjects="1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1D5F5F-6CC6-044E-BCB5-98674F78F1EA}" type="datetimeFigureOut">
              <a:rPr lang="fr-FR" smtClean="0"/>
              <a:t>21/05/2019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E2CFB1-CDA9-C64A-8204-1E372C30B8E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8013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1892B7-B864-A744-A123-249349F192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08F6A8B-7C6E-8A4F-A004-6A2B5B51ED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3892555-BF8A-A84C-9415-00D26D579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989A-7614-2749-BAE7-33B641E7C86A}" type="datetimeFigureOut">
              <a:rPr lang="fr-FR" smtClean="0"/>
              <a:t>21/05/2019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222BA5D-C0C3-6E41-A18E-F794CFB0B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3497C3-9384-094B-B516-A3D17E246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4E00D-3173-A64A-A5DB-465B6DF03A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2199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39EA2B-0B26-AF40-A7C2-901FA90BD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CA95112-FC13-AC4B-A2FA-EA7C54AD4A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CEEE49-7AED-3F46-8291-15A43E092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989A-7614-2749-BAE7-33B641E7C86A}" type="datetimeFigureOut">
              <a:rPr lang="fr-FR" smtClean="0"/>
              <a:t>21/05/2019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4B2EED0-DE4F-B24E-99DF-964FA6D6A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B83DAE2-D9EF-E24C-8C91-98D163AC8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4E00D-3173-A64A-A5DB-465B6DF03A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1270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83AB10D-8765-704D-89F4-A4C8277FDE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82B45CD-44EF-A14A-9E03-733DE33D3D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B67F18-2E1A-2540-8E07-3486FA7E4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989A-7614-2749-BAE7-33B641E7C86A}" type="datetimeFigureOut">
              <a:rPr lang="fr-FR" smtClean="0"/>
              <a:t>21/05/2019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6E64DE-C020-3344-A60D-6BECFE539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EB3A8BF-AC64-DA44-B6DB-6EB40DF87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4E00D-3173-A64A-A5DB-465B6DF03A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29601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B7D9E65D-2E58-4CF1-80D7-A1321325AF62}"/>
              </a:ext>
            </a:extLst>
          </p:cNvPr>
          <p:cNvSpPr/>
          <p:nvPr userDrawn="1"/>
        </p:nvSpPr>
        <p:spPr>
          <a:xfrm>
            <a:off x="-1065" y="28"/>
            <a:ext cx="12191997" cy="758619"/>
          </a:xfrm>
          <a:prstGeom prst="rect">
            <a:avLst/>
          </a:prstGeom>
          <a:gradFill flip="none" rotWithShape="1">
            <a:gsLst>
              <a:gs pos="100000">
                <a:srgbClr val="004983"/>
              </a:gs>
              <a:gs pos="0">
                <a:srgbClr val="0077D4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aseline="-25000" dirty="0">
              <a:ln>
                <a:solidFill>
                  <a:srgbClr val="363636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E49AEBCB-52F6-45B2-A57F-885004950E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0894" y="151609"/>
            <a:ext cx="11350193" cy="455408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ts val="2775"/>
              </a:lnSpc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Insert title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57C7FD5E-15F4-43A5-8E6C-29529CD2A76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0879" y="959561"/>
            <a:ext cx="11350208" cy="5140820"/>
          </a:xfrm>
          <a:prstGeom prst="rect">
            <a:avLst/>
          </a:prstGeom>
          <a:effectLst/>
        </p:spPr>
        <p:txBody>
          <a:bodyPr/>
          <a:lstStyle>
            <a:lvl1pPr marL="0" indent="0" algn="l">
              <a:buClr>
                <a:srgbClr val="024A84"/>
              </a:buClr>
              <a:buFont typeface="Arial" panose="020B0604020202020204" pitchFamily="34" charset="0"/>
              <a:buNone/>
              <a:defRPr sz="1350" b="1">
                <a:solidFill>
                  <a:schemeClr val="bg2">
                    <a:lumMod val="10000"/>
                  </a:schemeClr>
                </a:solidFill>
              </a:defRPr>
            </a:lvl1pPr>
            <a:lvl2pPr marL="0" indent="0" algn="l">
              <a:buClr>
                <a:srgbClr val="024A84"/>
              </a:buClr>
              <a:buFont typeface="Arial" panose="020B0604020202020204" pitchFamily="34" charset="0"/>
              <a:buNone/>
              <a:defRPr sz="1050" b="1">
                <a:solidFill>
                  <a:srgbClr val="0077D4"/>
                </a:solidFill>
              </a:defRPr>
            </a:lvl2pPr>
            <a:lvl3pPr marL="0" indent="0" algn="l">
              <a:buClr>
                <a:srgbClr val="024A84"/>
              </a:buClr>
              <a:buFont typeface="Arial" panose="020B0604020202020204" pitchFamily="34" charset="0"/>
              <a:buNone/>
              <a:defRPr sz="900"/>
            </a:lvl3pPr>
            <a:lvl4pPr marL="1199970" indent="-171426" algn="just">
              <a:buClr>
                <a:srgbClr val="024A84"/>
              </a:buClr>
              <a:buFont typeface="Arial" panose="020B0604020202020204" pitchFamily="34" charset="0"/>
              <a:buChar char="•"/>
              <a:defRPr sz="825"/>
            </a:lvl4pPr>
            <a:lvl5pPr marL="1542818" indent="-171426" algn="just">
              <a:buClr>
                <a:srgbClr val="024A84"/>
              </a:buClr>
              <a:buFont typeface="Arial" panose="020B0604020202020204" pitchFamily="34" charset="0"/>
              <a:buChar char="•"/>
              <a:defRPr sz="75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C82AE401-8547-4717-96BF-7D1283F6A7D2}"/>
              </a:ext>
            </a:extLst>
          </p:cNvPr>
          <p:cNvPicPr preferRelativeResize="0"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432" y="6323235"/>
            <a:ext cx="1360651" cy="507136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E87C70A3-35BA-441D-A0D2-E54122229AD4}"/>
              </a:ext>
            </a:extLst>
          </p:cNvPr>
          <p:cNvSpPr/>
          <p:nvPr userDrawn="1"/>
        </p:nvSpPr>
        <p:spPr>
          <a:xfrm>
            <a:off x="0" y="6336080"/>
            <a:ext cx="12192000" cy="521921"/>
          </a:xfrm>
          <a:prstGeom prst="rect">
            <a:avLst/>
          </a:prstGeom>
          <a:gradFill flip="none" rotWithShape="1">
            <a:gsLst>
              <a:gs pos="0">
                <a:srgbClr val="004983"/>
              </a:gs>
              <a:gs pos="100000">
                <a:srgbClr val="0077D4"/>
              </a:gs>
            </a:gsLst>
            <a:lin ang="135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Espace réservé du texte 4">
            <a:extLst>
              <a:ext uri="{FF2B5EF4-FFF2-40B4-BE49-F238E27FC236}">
                <a16:creationId xmlns:a16="http://schemas.microsoft.com/office/drawing/2014/main" id="{279D6878-62A5-41D5-974D-45E0758392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67277" y="6488753"/>
            <a:ext cx="3255313" cy="22351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Intangible Cultural </a:t>
            </a:r>
            <a:r>
              <a:rPr lang="fr-FR" dirty="0" err="1"/>
              <a:t>Heritage</a:t>
            </a:r>
            <a:endParaRPr lang="fr-FR" dirty="0"/>
          </a:p>
        </p:txBody>
      </p:sp>
      <p:sp>
        <p:nvSpPr>
          <p:cNvPr id="15" name="Espace réservé du texte 18">
            <a:extLst>
              <a:ext uri="{FF2B5EF4-FFF2-40B4-BE49-F238E27FC236}">
                <a16:creationId xmlns:a16="http://schemas.microsoft.com/office/drawing/2014/main" id="{62EA5CD5-C364-4447-9136-57F4298860F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378811" y="6488753"/>
            <a:ext cx="1392276" cy="219839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9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Subject/Date</a:t>
            </a:r>
          </a:p>
        </p:txBody>
      </p:sp>
      <p:cxnSp>
        <p:nvCxnSpPr>
          <p:cNvPr id="25" name="Straight Connector 14">
            <a:extLst>
              <a:ext uri="{FF2B5EF4-FFF2-40B4-BE49-F238E27FC236}">
                <a16:creationId xmlns:a16="http://schemas.microsoft.com/office/drawing/2014/main" id="{E943B956-A269-48CB-A90C-5C365624FD46}"/>
              </a:ext>
            </a:extLst>
          </p:cNvPr>
          <p:cNvCxnSpPr/>
          <p:nvPr userDrawn="1"/>
        </p:nvCxnSpPr>
        <p:spPr>
          <a:xfrm>
            <a:off x="3061471" y="6324867"/>
            <a:ext cx="0" cy="53818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3">
            <a:extLst>
              <a:ext uri="{FF2B5EF4-FFF2-40B4-BE49-F238E27FC236}">
                <a16:creationId xmlns:a16="http://schemas.microsoft.com/office/drawing/2014/main" id="{E72BA8D6-0321-49C9-A7B8-6639ED16D9F6}"/>
              </a:ext>
            </a:extLst>
          </p:cNvPr>
          <p:cNvCxnSpPr/>
          <p:nvPr userDrawn="1"/>
        </p:nvCxnSpPr>
        <p:spPr>
          <a:xfrm>
            <a:off x="9089131" y="6313175"/>
            <a:ext cx="0" cy="549877"/>
          </a:xfrm>
          <a:prstGeom prst="line">
            <a:avLst/>
          </a:prstGeom>
          <a:ln w="9525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" name="Image 17">
            <a:extLst>
              <a:ext uri="{FF2B5EF4-FFF2-40B4-BE49-F238E27FC236}">
                <a16:creationId xmlns:a16="http://schemas.microsoft.com/office/drawing/2014/main" id="{79E9A98E-993D-477B-9622-48FB20EDDD8B}"/>
              </a:ext>
            </a:extLst>
          </p:cNvPr>
          <p:cNvPicPr preferRelativeResize="0">
            <a:picLocks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007" y="6352629"/>
            <a:ext cx="1339743" cy="499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292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708129-085D-C343-BAC3-77078FE6C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5A49CE0-23E4-C04E-995D-7880066FE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C305C0-04E5-754A-A622-CCD42A763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989A-7614-2749-BAE7-33B641E7C86A}" type="datetimeFigureOut">
              <a:rPr lang="fr-FR" smtClean="0"/>
              <a:t>21/05/2019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ECA8662-BC11-C048-82B0-3D37050B7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28FAFA0-69B4-E544-A45D-8AEAB2CE5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4E00D-3173-A64A-A5DB-465B6DF03A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0104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173E99-8DC8-9946-B1FA-196B0611C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BE04E54-D17A-9347-AC99-828312452B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442C0F8-E0E7-9544-81D1-3D7EDA215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989A-7614-2749-BAE7-33B641E7C86A}" type="datetimeFigureOut">
              <a:rPr lang="fr-FR" smtClean="0"/>
              <a:t>21/05/2019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7617DD7-5EAE-514F-8CDD-42E6D409C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7D3476B-F488-B848-80E9-7A49B1D4E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4E00D-3173-A64A-A5DB-465B6DF03A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7436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11378C-6EBE-7E4C-8202-35E5DEE9B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60750A-7450-6446-8198-99D95E762C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73306FD-B375-5640-BA9E-2848F792B5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9CE52CA-4727-5342-92F7-598FB8E45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989A-7614-2749-BAE7-33B641E7C86A}" type="datetimeFigureOut">
              <a:rPr lang="fr-FR" smtClean="0"/>
              <a:t>21/05/2019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44E7F6F-C205-AA40-A3A4-515C22BA7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4BEDB1F-06F3-A844-BE53-275CEA9EF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4E00D-3173-A64A-A5DB-465B6DF03A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2748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39FCBD-59F7-3949-A941-0E0BDA580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3850C2D-9838-5C4E-AC28-F247EF413F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A799823-CA55-C54C-A753-CB6AAFBB20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0173AD6-E607-0F42-A431-CCD5BFC4A4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B421D23-AEB7-474E-8B97-BFC1F491C2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190D18D-4388-CF49-8661-4774CA640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989A-7614-2749-BAE7-33B641E7C86A}" type="datetimeFigureOut">
              <a:rPr lang="fr-FR" smtClean="0"/>
              <a:t>21/05/2019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35CCA97-448D-D14E-95F5-8E8801476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5BDE9CD-82CC-044B-8DC4-B3EB5885B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4E00D-3173-A64A-A5DB-465B6DF03A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2297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51BB69-3CA1-D54E-BE91-A4506FE58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8796971-FFD7-3742-B1FD-34992251B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989A-7614-2749-BAE7-33B641E7C86A}" type="datetimeFigureOut">
              <a:rPr lang="fr-FR" smtClean="0"/>
              <a:t>21/05/2019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411A7F4-6009-7940-B563-5D7DEC48E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11F6ACF-2231-D44A-AE77-533DE23EA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4E00D-3173-A64A-A5DB-465B6DF03A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0234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B0DFC0C-52D8-2740-85D5-F2932AFD7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989A-7614-2749-BAE7-33B641E7C86A}" type="datetimeFigureOut">
              <a:rPr lang="fr-FR" smtClean="0"/>
              <a:t>21/05/2019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2BE9551-56EA-BC43-9F48-5724B620A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1D06E32-2144-2846-B74A-9BEB9156A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4E00D-3173-A64A-A5DB-465B6DF03A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2009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425E6F-77DC-1549-9DFE-EDE385273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A6CB11-6805-864B-BBCF-CD8F383C2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B3C675C-08FD-E841-AC1F-C787F4340B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94F0A1C-2FEE-7F4E-AECC-8035863B7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989A-7614-2749-BAE7-33B641E7C86A}" type="datetimeFigureOut">
              <a:rPr lang="fr-FR" smtClean="0"/>
              <a:t>21/05/2019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E8A260D-110F-B14D-BF47-1216E0337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A1E70F-B535-0D46-A2DF-C78B3F6F6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4E00D-3173-A64A-A5DB-465B6DF03A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2285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291671-BAB6-7A41-B742-2594C08E3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6D49230-BCED-3B41-A97C-2B3D0D3E8C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534EB8C-F2F4-5F49-9A65-AAFD94DDEF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0D9ECE9-BCA0-7549-9642-C0F276410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989A-7614-2749-BAE7-33B641E7C86A}" type="datetimeFigureOut">
              <a:rPr lang="fr-FR" smtClean="0"/>
              <a:t>21/05/2019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D7DD4D0-F518-CA47-9FAD-54C1249B6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1412D1D-580C-8146-B210-6C553E602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4E00D-3173-A64A-A5DB-465B6DF03A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7090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6A68AF1-85BE-564D-A5A5-8F5D90506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1A865B9-6E9B-744D-9314-3853779649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85B52E-4E5D-C24B-BD7D-FDC67E3F59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2989A-7614-2749-BAE7-33B641E7C86A}" type="datetimeFigureOut">
              <a:rPr lang="fr-FR" smtClean="0"/>
              <a:t>21/05/2019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04C54A8-0AD9-9540-9D5E-7125F71773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1A6E9C2-BD16-644D-8546-BC7CBE7765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4E00D-3173-A64A-A5DB-465B6DF03A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4890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9398E3-D28B-4D43-83E8-F0482ADC19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Session 3: Intangible cultural heritage and existing operational modalities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EFDCBD2-A794-C942-9FDC-51086456F84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600" dirty="0"/>
              <a:t>1. Intangible cultural heritage in humanitarian interventions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b="0" dirty="0"/>
              <a:t>DRM/DRR and ‘local and indigenous knowledge systems’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b="0" dirty="0"/>
              <a:t>Utilitarian view of culture v. safeguarding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900" b="0" dirty="0"/>
              <a:t>PDNA and PCNA</a:t>
            </a:r>
          </a:p>
          <a:p>
            <a:endParaRPr lang="en-GB" b="0" dirty="0"/>
          </a:p>
          <a:p>
            <a:r>
              <a:rPr lang="en-GB" sz="2600" dirty="0"/>
              <a:t>2. Community-based approaches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900" b="0" dirty="0"/>
              <a:t>Existing humanitarian methodologies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900" b="0" dirty="0"/>
              <a:t>Challenges to assessing ICH safeguarding needs in emergencies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900" b="0" dirty="0"/>
              <a:t>Factoring in power imbalance between communities and other actors</a:t>
            </a:r>
          </a:p>
          <a:p>
            <a:endParaRPr lang="en-GB" b="0" dirty="0"/>
          </a:p>
          <a:p>
            <a:r>
              <a:rPr lang="en-GB" sz="2600" dirty="0"/>
              <a:t>3. Observations/questions for discussion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900" b="0" dirty="0"/>
              <a:t>Range of stakeholders  and attitudes to consider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900" b="0" dirty="0"/>
              <a:t>Compatibility between operational frameworks and definitions of community (ICH v. beneficiary community)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900" b="0" dirty="0"/>
              <a:t>When should UNESCO step in (preparedness, first response, recovery phase, etc.)?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900" b="0" dirty="0"/>
              <a:t>How to operationalise a community-based approach in emergency? </a:t>
            </a:r>
          </a:p>
          <a:p>
            <a:endParaRPr lang="fr-FR" b="0" dirty="0"/>
          </a:p>
          <a:p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5844196-2413-894B-B429-5B1EF97FA6F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sz="1400" dirty="0"/>
              <a:t>Expert Meeting on ICH in Emergencies</a:t>
            </a:r>
          </a:p>
          <a:p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50D8F40-284A-9E45-AA4A-8D3663F6A94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fr-FR" dirty="0"/>
              <a:t>22 May 2019</a:t>
            </a:r>
          </a:p>
        </p:txBody>
      </p:sp>
    </p:spTree>
    <p:extLst>
      <p:ext uri="{BB962C8B-B14F-4D97-AF65-F5344CB8AC3E}">
        <p14:creationId xmlns:p14="http://schemas.microsoft.com/office/powerpoint/2010/main" val="39573680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75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Session 3: Intangible cultural heritage and existing operational modalities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Geraldine Chatelard</dc:creator>
  <cp:lastModifiedBy>MUNIER, Caroline</cp:lastModifiedBy>
  <cp:revision>37</cp:revision>
  <cp:lastPrinted>2019-05-21T06:59:10Z</cp:lastPrinted>
  <dcterms:created xsi:type="dcterms:W3CDTF">2019-05-20T13:48:28Z</dcterms:created>
  <dcterms:modified xsi:type="dcterms:W3CDTF">2019-05-21T07:16:46Z</dcterms:modified>
</cp:coreProperties>
</file>