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E3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2" d="100"/>
          <a:sy n="52" d="100"/>
        </p:scale>
        <p:origin x="96" y="1122"/>
      </p:cViewPr>
      <p:guideLst>
        <p:guide orient="horz" pos="715"/>
        <p:guide orient="horz" pos="1200"/>
        <p:guide orient="horz" pos="2160"/>
        <p:guide pos="1437"/>
        <p:guide pos="2419"/>
        <p:guide pos="5515"/>
        <p:guide pos="1310"/>
        <p:guide pos="25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651A29-19F2-4833-B707-FD523DFD3190}">
      <dsp:nvSpPr>
        <dsp:cNvPr id="0" name=""/>
        <dsp:cNvSpPr/>
      </dsp:nvSpPr>
      <dsp:spPr>
        <a:xfrm rot="5400000">
          <a:off x="4964730" y="-2088566"/>
          <a:ext cx="907300" cy="509965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800" kern="1200" dirty="0" smtClean="0"/>
            <a:t>Safeguarding projects, in any amount</a:t>
          </a:r>
          <a:endParaRPr lang="en-ZA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800" kern="1200" dirty="0" smtClean="0"/>
            <a:t>Emergency assistance, in any amount</a:t>
          </a:r>
          <a:endParaRPr lang="en-ZA" sz="1800" kern="1200" dirty="0"/>
        </a:p>
      </dsp:txBody>
      <dsp:txXfrm rot="-5400000">
        <a:off x="2868555" y="51900"/>
        <a:ext cx="5055361" cy="818718"/>
      </dsp:txXfrm>
    </dsp:sp>
    <dsp:sp modelId="{915142FA-C290-4430-966B-D0E6125BD992}">
      <dsp:nvSpPr>
        <dsp:cNvPr id="0" name=""/>
        <dsp:cNvSpPr/>
      </dsp:nvSpPr>
      <dsp:spPr>
        <a:xfrm>
          <a:off x="0" y="513"/>
          <a:ext cx="2868554" cy="9186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300" kern="1200" dirty="0" smtClean="0"/>
            <a:t>Form 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300" kern="1200" dirty="0" smtClean="0"/>
            <a:t>ICH-04</a:t>
          </a:r>
          <a:endParaRPr lang="en-ZA" sz="2300" kern="1200" dirty="0"/>
        </a:p>
      </dsp:txBody>
      <dsp:txXfrm>
        <a:off x="44847" y="45360"/>
        <a:ext cx="2778860" cy="829005"/>
      </dsp:txXfrm>
    </dsp:sp>
    <dsp:sp modelId="{D8731CC4-1B46-43AE-A6B4-38838F2F9BA6}">
      <dsp:nvSpPr>
        <dsp:cNvPr id="0" name=""/>
        <dsp:cNvSpPr/>
      </dsp:nvSpPr>
      <dsp:spPr>
        <a:xfrm rot="5400000">
          <a:off x="5050900" y="-1123931"/>
          <a:ext cx="734959" cy="509965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Nominate to USL and simultaneously request IA for safeguarding</a:t>
          </a:r>
          <a:endParaRPr lang="en-ZA" sz="1800" kern="1200" dirty="0"/>
        </a:p>
      </dsp:txBody>
      <dsp:txXfrm rot="-5400000">
        <a:off x="2868554" y="1094293"/>
        <a:ext cx="5063774" cy="663203"/>
      </dsp:txXfrm>
    </dsp:sp>
    <dsp:sp modelId="{6E84E4B6-1246-4464-8652-DF2065D3417E}">
      <dsp:nvSpPr>
        <dsp:cNvPr id="0" name=""/>
        <dsp:cNvSpPr/>
      </dsp:nvSpPr>
      <dsp:spPr>
        <a:xfrm>
          <a:off x="0" y="966545"/>
          <a:ext cx="2868554" cy="9186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300" kern="1200" dirty="0" smtClean="0"/>
            <a:t>Form 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300" kern="1200" dirty="0" smtClean="0"/>
            <a:t>ICH-01bis</a:t>
          </a:r>
          <a:endParaRPr lang="en-ZA" sz="2300" kern="1200" dirty="0"/>
        </a:p>
      </dsp:txBody>
      <dsp:txXfrm>
        <a:off x="44847" y="1011392"/>
        <a:ext cx="2778860" cy="829005"/>
      </dsp:txXfrm>
    </dsp:sp>
    <dsp:sp modelId="{FE6C25D2-7D33-42CE-808B-20C735D15DA2}">
      <dsp:nvSpPr>
        <dsp:cNvPr id="0" name=""/>
        <dsp:cNvSpPr/>
      </dsp:nvSpPr>
      <dsp:spPr>
        <a:xfrm rot="5400000">
          <a:off x="5050900" y="-159296"/>
          <a:ext cx="734959" cy="509965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en-ZA" sz="1800" kern="1200" dirty="0" smtClean="0"/>
            <a:t>  USL </a:t>
          </a:r>
          <a:r>
            <a:rPr lang="fr-FR" sz="1800" kern="1200" dirty="0" smtClean="0"/>
            <a:t>–</a:t>
          </a:r>
          <a:r>
            <a:rPr lang="en-ZA" sz="1800" kern="1200" dirty="0" smtClean="0"/>
            <a:t> preparatory assistance </a:t>
          </a:r>
        </a:p>
      </dsp:txBody>
      <dsp:txXfrm rot="-5400000">
        <a:off x="2868554" y="2058928"/>
        <a:ext cx="5063774" cy="663203"/>
      </dsp:txXfrm>
    </dsp:sp>
    <dsp:sp modelId="{7DCB378E-7518-4878-841B-DC55CA7F3A7B}">
      <dsp:nvSpPr>
        <dsp:cNvPr id="0" name=""/>
        <dsp:cNvSpPr/>
      </dsp:nvSpPr>
      <dsp:spPr>
        <a:xfrm>
          <a:off x="0" y="1931179"/>
          <a:ext cx="2868554" cy="9186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300" kern="1200" dirty="0" smtClean="0"/>
            <a:t>Form 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300" kern="1200" dirty="0" smtClean="0"/>
            <a:t>ICH-05</a:t>
          </a:r>
          <a:endParaRPr lang="en-ZA" sz="2300" kern="1200" dirty="0"/>
        </a:p>
      </dsp:txBody>
      <dsp:txXfrm>
        <a:off x="44847" y="1976026"/>
        <a:ext cx="2778860" cy="829005"/>
      </dsp:txXfrm>
    </dsp:sp>
    <dsp:sp modelId="{51E29BCD-B30C-4DFA-B4C5-2734BD84F6A0}">
      <dsp:nvSpPr>
        <dsp:cNvPr id="0" name=""/>
        <dsp:cNvSpPr/>
      </dsp:nvSpPr>
      <dsp:spPr>
        <a:xfrm rot="5400000">
          <a:off x="5050900" y="805338"/>
          <a:ext cx="734959" cy="509965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marR="0" lvl="1" indent="-171450" algn="l" defTabSz="8001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Char char="••"/>
            <a:tabLst/>
            <a:defRPr/>
          </a:pPr>
          <a:r>
            <a:rPr lang="en-ZA" sz="1800" kern="1200" dirty="0" smtClean="0"/>
            <a:t>Register </a:t>
          </a:r>
          <a:r>
            <a:rPr lang="fr-FR" sz="1800" kern="1200" dirty="0" smtClean="0"/>
            <a:t>–</a:t>
          </a:r>
          <a:r>
            <a:rPr lang="en-ZA" sz="1800" kern="1200" dirty="0" smtClean="0"/>
            <a:t> preparatory assistance</a:t>
          </a:r>
          <a:r>
            <a:rPr lang="en-ZA" sz="2400" kern="1200" dirty="0" smtClean="0"/>
            <a:t> </a:t>
          </a:r>
        </a:p>
      </dsp:txBody>
      <dsp:txXfrm rot="-5400000">
        <a:off x="2868554" y="3023562"/>
        <a:ext cx="5063774" cy="663203"/>
      </dsp:txXfrm>
    </dsp:sp>
    <dsp:sp modelId="{4C39FB5F-2E8C-4D31-90BD-420225D1E70A}">
      <dsp:nvSpPr>
        <dsp:cNvPr id="0" name=""/>
        <dsp:cNvSpPr/>
      </dsp:nvSpPr>
      <dsp:spPr>
        <a:xfrm>
          <a:off x="0" y="2895814"/>
          <a:ext cx="2868554" cy="9186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300" kern="1200" dirty="0" smtClean="0"/>
            <a:t>Form 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300" kern="1200" dirty="0" smtClean="0"/>
            <a:t>ICH-06</a:t>
          </a:r>
          <a:endParaRPr lang="en-ZA" sz="2300" kern="1200" dirty="0"/>
        </a:p>
      </dsp:txBody>
      <dsp:txXfrm>
        <a:off x="44847" y="2940661"/>
        <a:ext cx="2778860" cy="82900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2911A4-71D6-4144-8C5C-A38BFC92E47D}">
      <dsp:nvSpPr>
        <dsp:cNvPr id="0" name=""/>
        <dsp:cNvSpPr/>
      </dsp:nvSpPr>
      <dsp:spPr>
        <a:xfrm>
          <a:off x="0" y="0"/>
          <a:ext cx="6498712" cy="3962400"/>
        </a:xfrm>
        <a:prstGeom prst="rightArrow">
          <a:avLst/>
        </a:prstGeom>
        <a:solidFill>
          <a:schemeClr val="bg2">
            <a:lumMod val="9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D16306-B09C-420E-A24C-5FABF0230D2A}">
      <dsp:nvSpPr>
        <dsp:cNvPr id="0" name=""/>
        <dsp:cNvSpPr/>
      </dsp:nvSpPr>
      <dsp:spPr>
        <a:xfrm>
          <a:off x="6169" y="0"/>
          <a:ext cx="1544954" cy="1871441"/>
        </a:xfrm>
        <a:prstGeom prst="roundRect">
          <a:avLst/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300" b="1" kern="1200" dirty="0" smtClean="0">
              <a:solidFill>
                <a:schemeClr val="tx1"/>
              </a:solidFill>
            </a:rPr>
            <a:t>31 March </a:t>
          </a:r>
          <a:br>
            <a:rPr lang="en-ZA" sz="1300" b="1" kern="1200" dirty="0" smtClean="0">
              <a:solidFill>
                <a:schemeClr val="tx1"/>
              </a:solidFill>
            </a:rPr>
          </a:br>
          <a:r>
            <a:rPr lang="en-ZA" sz="1300" b="1" kern="1200" dirty="0" smtClean="0">
              <a:solidFill>
                <a:schemeClr val="tx1"/>
              </a:solidFill>
            </a:rPr>
            <a:t>(Year 1): 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ZA" sz="1300" kern="1200" dirty="0" smtClean="0">
              <a:solidFill>
                <a:schemeClr val="tx1"/>
              </a:solidFill>
            </a:rPr>
            <a:t>Requests over US$100,000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ZA" sz="1300" kern="1200" dirty="0" smtClean="0">
            <a:solidFill>
              <a:schemeClr val="tx1"/>
            </a:solidFill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300" kern="1200" dirty="0" smtClean="0">
              <a:solidFill>
                <a:schemeClr val="tx1"/>
              </a:solidFill>
            </a:rPr>
            <a:t>Preparatory assistance</a:t>
          </a:r>
        </a:p>
      </dsp:txBody>
      <dsp:txXfrm>
        <a:off x="81587" y="75418"/>
        <a:ext cx="1394118" cy="1720605"/>
      </dsp:txXfrm>
    </dsp:sp>
    <dsp:sp modelId="{C07F7C3C-E931-4E8B-B8D8-BA7B7BC8E5AA}">
      <dsp:nvSpPr>
        <dsp:cNvPr id="0" name=""/>
        <dsp:cNvSpPr/>
      </dsp:nvSpPr>
      <dsp:spPr>
        <a:xfrm>
          <a:off x="6165" y="2163319"/>
          <a:ext cx="1544954" cy="1789118"/>
        </a:xfrm>
        <a:prstGeom prst="roundRect">
          <a:avLst/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300" b="1" kern="1200" dirty="0" smtClean="0">
              <a:solidFill>
                <a:schemeClr val="tx1"/>
              </a:solidFill>
            </a:rPr>
            <a:t>Any time: </a:t>
          </a:r>
          <a:endParaRPr lang="en-ZA" sz="1300" b="0" kern="1200" dirty="0" smtClean="0">
            <a:solidFill>
              <a:schemeClr val="tx1"/>
            </a:solidFill>
          </a:endParaRP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300" b="0" kern="1200" dirty="0" smtClean="0">
              <a:solidFill>
                <a:schemeClr val="tx1"/>
              </a:solidFill>
            </a:rPr>
            <a:t>Emergency requests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300" b="0" kern="1200" dirty="0" smtClean="0">
              <a:solidFill>
                <a:schemeClr val="tx1"/>
              </a:solidFill>
            </a:rPr>
            <a:t>Requests up to US$100,000</a:t>
          </a:r>
          <a:endParaRPr lang="en-ZA" sz="1300" b="0" kern="1200" dirty="0">
            <a:solidFill>
              <a:schemeClr val="tx1"/>
            </a:solidFill>
          </a:endParaRPr>
        </a:p>
      </dsp:txBody>
      <dsp:txXfrm>
        <a:off x="81583" y="2238737"/>
        <a:ext cx="1394118" cy="1638282"/>
      </dsp:txXfrm>
    </dsp:sp>
    <dsp:sp modelId="{04D6F2D0-9BB0-4BB4-B167-9B4C97C24BBA}">
      <dsp:nvSpPr>
        <dsp:cNvPr id="0" name=""/>
        <dsp:cNvSpPr/>
      </dsp:nvSpPr>
      <dsp:spPr>
        <a:xfrm>
          <a:off x="2865505" y="2091172"/>
          <a:ext cx="2131790" cy="1866020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300" b="1" kern="1200" dirty="0" smtClean="0">
              <a:solidFill>
                <a:schemeClr val="tx1"/>
              </a:solidFill>
            </a:rPr>
            <a:t>Emergency requests and all requests under US$100,000 (including  preparatory assistance)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300" kern="1200" dirty="0" smtClean="0">
              <a:solidFill>
                <a:schemeClr val="tx1"/>
              </a:solidFill>
            </a:rPr>
            <a:t>examined by Bureau</a:t>
          </a:r>
          <a:endParaRPr lang="en-ZA" sz="1300" kern="1200" dirty="0">
            <a:solidFill>
              <a:schemeClr val="tx1"/>
            </a:solidFill>
          </a:endParaRPr>
        </a:p>
      </dsp:txBody>
      <dsp:txXfrm>
        <a:off x="2956597" y="2182264"/>
        <a:ext cx="1949606" cy="1683836"/>
      </dsp:txXfrm>
    </dsp:sp>
    <dsp:sp modelId="{CD2A0C35-C48E-4583-B2D6-B14569739961}">
      <dsp:nvSpPr>
        <dsp:cNvPr id="0" name=""/>
        <dsp:cNvSpPr/>
      </dsp:nvSpPr>
      <dsp:spPr>
        <a:xfrm>
          <a:off x="2847074" y="0"/>
          <a:ext cx="2159012" cy="1801275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300" b="1" kern="1200" dirty="0" smtClean="0">
              <a:solidFill>
                <a:schemeClr val="tx1"/>
              </a:solidFill>
            </a:rPr>
            <a:t>Requests over US$100,000 </a:t>
          </a:r>
          <a:br>
            <a:rPr lang="en-ZA" sz="1300" b="1" kern="1200" dirty="0" smtClean="0">
              <a:solidFill>
                <a:schemeClr val="tx1"/>
              </a:solidFill>
            </a:rPr>
          </a:br>
          <a:r>
            <a:rPr lang="en-ZA" sz="1300" b="0" kern="1200" dirty="0" smtClean="0">
              <a:solidFill>
                <a:schemeClr val="tx1"/>
              </a:solidFill>
            </a:rPr>
            <a:t>evaluated by </a:t>
          </a:r>
          <a:br>
            <a:rPr lang="en-ZA" sz="1300" b="0" kern="1200" dirty="0" smtClean="0">
              <a:solidFill>
                <a:schemeClr val="tx1"/>
              </a:solidFill>
            </a:rPr>
          </a:br>
          <a:r>
            <a:rPr lang="en-ZA" sz="1300" b="0" kern="1200" dirty="0" smtClean="0">
              <a:solidFill>
                <a:schemeClr val="tx1"/>
              </a:solidFill>
            </a:rPr>
            <a:t>Evaluation Body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300" b="0" kern="1200" dirty="0" smtClean="0">
              <a:solidFill>
                <a:schemeClr val="tx1"/>
              </a:solidFill>
            </a:rPr>
            <a:t>then, examined by Committee</a:t>
          </a:r>
          <a:endParaRPr lang="en-ZA" sz="1300" b="0" kern="1200" dirty="0">
            <a:solidFill>
              <a:schemeClr val="tx1"/>
            </a:solidFill>
          </a:endParaRPr>
        </a:p>
      </dsp:txBody>
      <dsp:txXfrm>
        <a:off x="2935005" y="87931"/>
        <a:ext cx="1983150" cy="16254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docProps/app.xml><?xml version="1.0" encoding="utf-8"?>
<Properties xmlns="http://schemas.openxmlformats.org/officeDocument/2006/extended-properties" xmlns:vt="http://schemas.openxmlformats.org/officeDocument/2006/docPropsVTypes">
  <TotalTime>6814</TotalTime>
  <Words>646</Words>
  <Application>Microsoft Office PowerPoint</Application>
  <PresentationFormat>On-screen Show (4:3)</PresentationFormat>
  <Paragraphs>128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 Unicode MS</vt:lpstr>
      <vt:lpstr>MS PGothic</vt:lpstr>
      <vt:lpstr>SimSun</vt:lpstr>
      <vt:lpstr>Arial</vt:lpstr>
      <vt:lpstr>Arial Bold</vt:lpstr>
      <vt:lpstr>Calibri</vt:lpstr>
      <vt:lpstr>Thème Office</vt:lpstr>
      <vt:lpstr>International cooperation and assistance Unit 12 PowerPoint presentation   </vt:lpstr>
      <vt:lpstr>In this session…</vt:lpstr>
      <vt:lpstr>International cooperation in the Convention</vt:lpstr>
      <vt:lpstr>International cooperation in the Convention</vt:lpstr>
      <vt:lpstr>What is international cooperation?</vt:lpstr>
      <vt:lpstr>Why international cooperation?</vt:lpstr>
      <vt:lpstr>Shared intangible cultural heritage and its safeguarding</vt:lpstr>
      <vt:lpstr>Shared intangible cultural heritage and its safeguarding</vt:lpstr>
      <vt:lpstr>Shared ICH and multi-national nominations</vt:lpstr>
      <vt:lpstr>Intangible Cultural Heritage Fund</vt:lpstr>
      <vt:lpstr>Purposes of international assistance</vt:lpstr>
      <vt:lpstr>Forms of international assistance</vt:lpstr>
      <vt:lpstr>Requesting international assistance</vt:lpstr>
      <vt:lpstr>Requesting international assistance: timetable</vt:lpstr>
      <vt:lpstr>Criteria for granting international assistance</vt:lpstr>
      <vt:lpstr>Criteria for granting international assistance</vt:lpstr>
      <vt:lpstr>Criteria for granting international assistance</vt:lpstr>
      <vt:lpstr>Preparatory assistance</vt:lpstr>
      <vt:lpstr>Exercise: criteria and the ICH-04 form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**** ****</dc:creator>
  <cp:lastModifiedBy>Kim, Dain</cp:lastModifiedBy>
  <cp:revision>129</cp:revision>
  <dcterms:created xsi:type="dcterms:W3CDTF">2013-09-28T11:37:18Z</dcterms:created>
  <dcterms:modified xsi:type="dcterms:W3CDTF">2018-04-20T14:18:06Z</dcterms:modified>
</cp:coreProperties>
</file>