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DFC"/>
    <a:srgbClr val="9CF2E8"/>
    <a:srgbClr val="00E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9" autoAdjust="0"/>
    <p:restoredTop sz="94606" autoAdjust="0"/>
  </p:normalViewPr>
  <p:slideViewPr>
    <p:cSldViewPr snapToGrid="0" snapToObjects="1">
      <p:cViewPr varScale="1">
        <p:scale>
          <a:sx n="50" d="100"/>
          <a:sy n="50" d="100"/>
        </p:scale>
        <p:origin x="54" y="1146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911A4-71D6-4144-8C5C-A38BFC92E47D}">
      <dsp:nvSpPr>
        <dsp:cNvPr id="0" name=""/>
        <dsp:cNvSpPr/>
      </dsp:nvSpPr>
      <dsp:spPr>
        <a:xfrm>
          <a:off x="617219" y="0"/>
          <a:ext cx="6995160" cy="3962400"/>
        </a:xfrm>
        <a:prstGeom prst="rightArrow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16306-B09C-420E-A24C-5FABF0230D2A}">
      <dsp:nvSpPr>
        <dsp:cNvPr id="0" name=""/>
        <dsp:cNvSpPr/>
      </dsp:nvSpPr>
      <dsp:spPr>
        <a:xfrm>
          <a:off x="4118" y="1188719"/>
          <a:ext cx="1981051" cy="1584960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b="1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31 </a:t>
          </a:r>
          <a:r>
            <a:rPr lang="ru-RU" sz="1300" b="1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марта</a:t>
          </a:r>
          <a:r>
            <a:rPr lang="en-ZA" sz="1300" b="1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</a:t>
          </a:r>
          <a:r>
            <a:rPr lang="ru-RU" sz="13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Номинации подаются государствами-участниками</a:t>
          </a:r>
          <a:endParaRPr lang="en-ZA" sz="1300" kern="12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sp:txBody>
      <dsp:txXfrm>
        <a:off x="81489" y="1266090"/>
        <a:ext cx="1826309" cy="1430218"/>
      </dsp:txXfrm>
    </dsp:sp>
    <dsp:sp modelId="{C07F7C3C-E931-4E8B-B8D8-BA7B7BC8E5AA}">
      <dsp:nvSpPr>
        <dsp:cNvPr id="0" name=""/>
        <dsp:cNvSpPr/>
      </dsp:nvSpPr>
      <dsp:spPr>
        <a:xfrm>
          <a:off x="2084222" y="1188719"/>
          <a:ext cx="1981051" cy="15849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Апрель – сентябрь</a:t>
          </a:r>
          <a:r>
            <a:rPr lang="en-ZA" sz="13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</a:t>
          </a:r>
          <a:r>
            <a:rPr lang="ru-RU" sz="1300" kern="1200" dirty="0" err="1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Номинационные</a:t>
          </a:r>
          <a:r>
            <a:rPr lang="ru-RU" sz="13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 досье проверяются Секретариатом и дополняются государствами-участниками</a:t>
          </a:r>
          <a:endParaRPr lang="en-ZA" sz="1300" kern="12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sp:txBody>
      <dsp:txXfrm>
        <a:off x="2161593" y="1266090"/>
        <a:ext cx="1826309" cy="1430218"/>
      </dsp:txXfrm>
    </dsp:sp>
    <dsp:sp modelId="{04D6F2D0-9BB0-4BB4-B167-9B4C97C24BBA}">
      <dsp:nvSpPr>
        <dsp:cNvPr id="0" name=""/>
        <dsp:cNvSpPr/>
      </dsp:nvSpPr>
      <dsp:spPr>
        <a:xfrm>
          <a:off x="4164326" y="1188719"/>
          <a:ext cx="1981051" cy="1584960"/>
        </a:xfrm>
        <a:prstGeom prst="roundRect">
          <a:avLst/>
        </a:prstGeom>
        <a:solidFill>
          <a:srgbClr val="9CF2E8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Декабрь – июнь</a:t>
          </a:r>
          <a:r>
            <a:rPr lang="en-ZA" sz="13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</a:t>
          </a:r>
          <a:br>
            <a:rPr lang="en-ZA" sz="13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</a:br>
          <a:r>
            <a:rPr lang="ru-RU" sz="1300" kern="1200" dirty="0" err="1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Номинационные</a:t>
          </a:r>
          <a:r>
            <a:rPr lang="ru-RU" sz="13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 досье оцениваются Оценочным органом</a:t>
          </a:r>
          <a:endParaRPr lang="en-ZA" sz="1300" kern="12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sp:txBody>
      <dsp:txXfrm>
        <a:off x="4241697" y="1266090"/>
        <a:ext cx="1826309" cy="1430218"/>
      </dsp:txXfrm>
    </dsp:sp>
    <dsp:sp modelId="{CD2A0C35-C48E-4583-B2D6-B14569739961}">
      <dsp:nvSpPr>
        <dsp:cNvPr id="0" name=""/>
        <dsp:cNvSpPr/>
      </dsp:nvSpPr>
      <dsp:spPr>
        <a:xfrm>
          <a:off x="6248548" y="1188719"/>
          <a:ext cx="1981051" cy="158496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Ноябрь</a:t>
          </a:r>
          <a:r>
            <a:rPr lang="en-ZA" sz="13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</a:t>
          </a:r>
          <a:br>
            <a:rPr lang="en-ZA" sz="13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</a:br>
          <a:r>
            <a:rPr lang="ru-RU" sz="1300" kern="1200" dirty="0" err="1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Номинационные</a:t>
          </a:r>
          <a:r>
            <a:rPr lang="ru-RU" sz="13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 досье рассматриваются Комитетом</a:t>
          </a:r>
          <a:endParaRPr lang="en-ZA" sz="1300" kern="12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sp:txBody>
      <dsp:txXfrm>
        <a:off x="6325919" y="1266090"/>
        <a:ext cx="1826309" cy="1430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911A4-71D6-4144-8C5C-A38BFC92E47D}">
      <dsp:nvSpPr>
        <dsp:cNvPr id="0" name=""/>
        <dsp:cNvSpPr/>
      </dsp:nvSpPr>
      <dsp:spPr>
        <a:xfrm>
          <a:off x="1738544" y="0"/>
          <a:ext cx="4752511" cy="3962400"/>
        </a:xfrm>
        <a:prstGeom prst="rightArrow">
          <a:avLst/>
        </a:prstGeom>
        <a:solidFill>
          <a:srgbClr val="CAEDF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16306-B09C-420E-A24C-5FABF0230D2A}">
      <dsp:nvSpPr>
        <dsp:cNvPr id="0" name=""/>
        <dsp:cNvSpPr/>
      </dsp:nvSpPr>
      <dsp:spPr>
        <a:xfrm>
          <a:off x="10344" y="0"/>
          <a:ext cx="1981051" cy="1871441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b="1" kern="1200" dirty="0" smtClean="0">
              <a:solidFill>
                <a:schemeClr val="tx1"/>
              </a:solidFill>
            </a:rPr>
            <a:t>31 </a:t>
          </a:r>
          <a:r>
            <a:rPr lang="ru-RU" sz="1300" b="1" kern="1200" dirty="0" smtClean="0">
              <a:solidFill>
                <a:schemeClr val="tx1"/>
              </a:solidFill>
            </a:rPr>
            <a:t>марта</a:t>
          </a:r>
          <a:r>
            <a:rPr lang="en-ZA" sz="1300" b="1" kern="1200" dirty="0" smtClean="0">
              <a:solidFill>
                <a:schemeClr val="tx1"/>
              </a:solidFill>
            </a:rPr>
            <a:t> (</a:t>
          </a:r>
          <a:r>
            <a:rPr lang="ru-RU" sz="1300" b="1" kern="1200" dirty="0" smtClean="0">
              <a:solidFill>
                <a:schemeClr val="tx1"/>
              </a:solidFill>
            </a:rPr>
            <a:t>год</a:t>
          </a:r>
          <a:r>
            <a:rPr lang="en-ZA" sz="1300" b="1" kern="1200" dirty="0" smtClean="0">
              <a:solidFill>
                <a:schemeClr val="tx1"/>
              </a:solidFill>
            </a:rPr>
            <a:t> 1):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>
              <a:solidFill>
                <a:schemeClr val="tx1"/>
              </a:solidFill>
            </a:rPr>
            <a:t>Просьба о МП свыше </a:t>
          </a:r>
          <a:r>
            <a:rPr lang="en-ZA" sz="1300" kern="1200" dirty="0" smtClean="0">
              <a:solidFill>
                <a:schemeClr val="tx1"/>
              </a:solidFill>
            </a:rPr>
            <a:t>25,000</a:t>
          </a:r>
          <a:r>
            <a:rPr lang="ru-RU" sz="1300" kern="1200" dirty="0" smtClean="0">
              <a:solidFill>
                <a:schemeClr val="tx1"/>
              </a:solidFill>
            </a:rPr>
            <a:t>  долл.</a:t>
          </a:r>
          <a:endParaRPr lang="en-ZA" sz="1300" kern="120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ZA" sz="13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Помощь на подготовку досье</a:t>
          </a:r>
          <a:endParaRPr lang="en-ZA" sz="1300" kern="1200" dirty="0" smtClean="0">
            <a:solidFill>
              <a:schemeClr val="tx1"/>
            </a:solidFill>
          </a:endParaRPr>
        </a:p>
      </dsp:txBody>
      <dsp:txXfrm>
        <a:off x="101700" y="91356"/>
        <a:ext cx="1798339" cy="1688729"/>
      </dsp:txXfrm>
    </dsp:sp>
    <dsp:sp modelId="{C07F7C3C-E931-4E8B-B8D8-BA7B7BC8E5AA}">
      <dsp:nvSpPr>
        <dsp:cNvPr id="0" name=""/>
        <dsp:cNvSpPr/>
      </dsp:nvSpPr>
      <dsp:spPr>
        <a:xfrm>
          <a:off x="10339" y="1877607"/>
          <a:ext cx="1981051" cy="2084792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Любое время</a:t>
          </a:r>
          <a:r>
            <a:rPr lang="en-ZA" sz="1300" b="1" kern="1200" dirty="0" smtClean="0">
              <a:solidFill>
                <a:schemeClr val="tx1"/>
              </a:solidFill>
            </a:rPr>
            <a:t>: </a:t>
          </a:r>
          <a:endParaRPr lang="en-ZA" sz="1300" b="0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tx1"/>
              </a:solidFill>
            </a:rPr>
            <a:t>Срочные просьбы о МП</a:t>
          </a:r>
          <a:endParaRPr lang="en-ZA" sz="1300" b="0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tx1"/>
              </a:solidFill>
            </a:rPr>
            <a:t>Просьбы о МП менее </a:t>
          </a:r>
          <a:r>
            <a:rPr lang="en-ZA" sz="1300" b="0" kern="1200" dirty="0" smtClean="0">
              <a:solidFill>
                <a:schemeClr val="tx1"/>
              </a:solidFill>
            </a:rPr>
            <a:t>25,000</a:t>
          </a:r>
          <a:r>
            <a:rPr lang="ru-RU" sz="1300" b="0" kern="1200" dirty="0" smtClean="0">
              <a:solidFill>
                <a:schemeClr val="tx1"/>
              </a:solidFill>
            </a:rPr>
            <a:t> долл.</a:t>
          </a:r>
          <a:endParaRPr lang="en-ZA" sz="1300" b="0" kern="1200" dirty="0">
            <a:solidFill>
              <a:schemeClr val="tx1"/>
            </a:solidFill>
          </a:endParaRPr>
        </a:p>
      </dsp:txBody>
      <dsp:txXfrm>
        <a:off x="107046" y="1974314"/>
        <a:ext cx="1787637" cy="1891378"/>
      </dsp:txXfrm>
    </dsp:sp>
    <dsp:sp modelId="{04D6F2D0-9BB0-4BB4-B167-9B4C97C24BBA}">
      <dsp:nvSpPr>
        <dsp:cNvPr id="0" name=""/>
        <dsp:cNvSpPr/>
      </dsp:nvSpPr>
      <dsp:spPr>
        <a:xfrm>
          <a:off x="2962680" y="2087495"/>
          <a:ext cx="1981051" cy="186602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Просьбы менее</a:t>
          </a:r>
          <a:r>
            <a:rPr lang="en-ZA" sz="1300" b="1" kern="1200" dirty="0" smtClean="0">
              <a:solidFill>
                <a:schemeClr val="tx1"/>
              </a:solidFill>
            </a:rPr>
            <a:t> 25,000</a:t>
          </a:r>
          <a:r>
            <a:rPr lang="ru-RU" sz="1300" b="1" kern="1200" dirty="0" smtClean="0">
              <a:solidFill>
                <a:schemeClr val="tx1"/>
              </a:solidFill>
            </a:rPr>
            <a:t> долл., все срочные просьбы и просьбы на подготовку досье</a:t>
          </a:r>
          <a:endParaRPr lang="en-ZA" sz="1300" b="1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>
              <a:solidFill>
                <a:schemeClr val="tx1"/>
              </a:solidFill>
            </a:rPr>
            <a:t>рассматриваются </a:t>
          </a:r>
          <a:r>
            <a:rPr lang="ru-RU" sz="1300" kern="1200" dirty="0" smtClean="0">
              <a:solidFill>
                <a:schemeClr val="tx1"/>
              </a:solidFill>
            </a:rPr>
            <a:t>Президиумом</a:t>
          </a:r>
          <a:endParaRPr lang="en-ZA" sz="1300" kern="1200" dirty="0">
            <a:solidFill>
              <a:schemeClr val="tx1"/>
            </a:solidFill>
          </a:endParaRPr>
        </a:p>
      </dsp:txBody>
      <dsp:txXfrm>
        <a:off x="3053772" y="2178587"/>
        <a:ext cx="1798867" cy="1683836"/>
      </dsp:txXfrm>
    </dsp:sp>
    <dsp:sp modelId="{CD2A0C35-C48E-4583-B2D6-B14569739961}">
      <dsp:nvSpPr>
        <dsp:cNvPr id="0" name=""/>
        <dsp:cNvSpPr/>
      </dsp:nvSpPr>
      <dsp:spPr>
        <a:xfrm>
          <a:off x="2890668" y="0"/>
          <a:ext cx="1981051" cy="158496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Просьбы свыше</a:t>
          </a:r>
          <a:r>
            <a:rPr lang="en-ZA" sz="1300" b="1" kern="1200" dirty="0" smtClean="0">
              <a:solidFill>
                <a:schemeClr val="tx1"/>
              </a:solidFill>
            </a:rPr>
            <a:t> 25,000 </a:t>
          </a:r>
          <a:r>
            <a:rPr lang="ru-RU" sz="1300" b="1" kern="1200" dirty="0" smtClean="0">
              <a:solidFill>
                <a:schemeClr val="tx1"/>
              </a:solidFill>
            </a:rPr>
            <a:t>долл. </a:t>
          </a:r>
          <a:r>
            <a:rPr lang="ru-RU" sz="1300" b="0" kern="1200" dirty="0" smtClean="0">
              <a:solidFill>
                <a:schemeClr val="tx1"/>
              </a:solidFill>
            </a:rPr>
            <a:t>оцениваются Оценочным органом</a:t>
          </a:r>
          <a:endParaRPr lang="en-ZA" sz="1300" b="0" kern="1200" dirty="0">
            <a:solidFill>
              <a:schemeClr val="tx1"/>
            </a:solidFill>
          </a:endParaRPr>
        </a:p>
      </dsp:txBody>
      <dsp:txXfrm>
        <a:off x="2968039" y="77371"/>
        <a:ext cx="1826309" cy="1430218"/>
      </dsp:txXfrm>
    </dsp:sp>
  </dsp:spTree>
</dsp:drawing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72586EB-2AE6-47C5-8040-1DF2454DFEFD}" type="datetime1">
              <a:rPr lang="fr-FR" altLang="fr-FR"/>
              <a:pPr>
                <a:defRPr/>
              </a:pPr>
              <a:t>20/04/2018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59AAAF0-F097-4EDB-9B22-6FFF5B448CB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141505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5827</TotalTime>
  <Words>690</Words>
  <Application>Microsoft Office PowerPoint</Application>
  <PresentationFormat>On-screen Show (4:3)</PresentationFormat>
  <Paragraphs>113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 Unicode MS</vt:lpstr>
      <vt:lpstr>MS PGothic</vt:lpstr>
      <vt:lpstr>Arial</vt:lpstr>
      <vt:lpstr>Arial Bold</vt:lpstr>
      <vt:lpstr>Calibri</vt:lpstr>
      <vt:lpstr>Wingdings 2</vt:lpstr>
      <vt:lpstr>Thème Office</vt:lpstr>
      <vt:lpstr>Имплементация Конвенции на международном уровне Презентация 2 PowerPoint  к разделу 16    </vt:lpstr>
      <vt:lpstr>В этой презентации …</vt:lpstr>
      <vt:lpstr>Списки Конвенции</vt:lpstr>
      <vt:lpstr>Включение в Списки в 2008-2013 гг.</vt:lpstr>
      <vt:lpstr>Санке мон:  ритуал коллективной рыбной ловли на о. Санке</vt:lpstr>
      <vt:lpstr> Танго</vt:lpstr>
      <vt:lpstr>Номинации в Списки Конвенции</vt:lpstr>
      <vt:lpstr>Реестр передовых практик  (статья 18)</vt:lpstr>
      <vt:lpstr>Школьный музей в Пусоле (Испания) </vt:lpstr>
      <vt:lpstr>Номинации в Реестр Конвенции</vt:lpstr>
      <vt:lpstr>Номинации в Списки и Реестр: расписание оценки</vt:lpstr>
      <vt:lpstr>Международное сотрудничество  (статья 19) </vt:lpstr>
      <vt:lpstr>Многонациональные мероприятия в отношении совместного наследия</vt:lpstr>
      <vt:lpstr>Международная помощь</vt:lpstr>
      <vt:lpstr>Цели международной помощи</vt:lpstr>
      <vt:lpstr>Подготовка просьбы: формы</vt:lpstr>
      <vt:lpstr>Подготовка просьбы: расписание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 ****</dc:creator>
  <cp:lastModifiedBy>Kim, Dain</cp:lastModifiedBy>
  <cp:revision>139</cp:revision>
  <dcterms:created xsi:type="dcterms:W3CDTF">2013-10-08T08:22:11Z</dcterms:created>
  <dcterms:modified xsi:type="dcterms:W3CDTF">2018-04-20T14:54:18Z</dcterms:modified>
</cp:coreProperties>
</file>