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79" r:id="rId6"/>
    <p:sldId id="262" r:id="rId7"/>
    <p:sldId id="261" r:id="rId8"/>
    <p:sldId id="263" r:id="rId9"/>
    <p:sldId id="264" r:id="rId10"/>
    <p:sldId id="286" r:id="rId11"/>
    <p:sldId id="277" r:id="rId12"/>
    <p:sldId id="265" r:id="rId13"/>
    <p:sldId id="276" r:id="rId14"/>
    <p:sldId id="267" r:id="rId15"/>
    <p:sldId id="284" r:id="rId16"/>
    <p:sldId id="268" r:id="rId17"/>
    <p:sldId id="269" r:id="rId18"/>
    <p:sldId id="270" r:id="rId19"/>
    <p:sldId id="272" r:id="rId20"/>
    <p:sldId id="287"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392" y="978"/>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D572A-6C72-4354-87CF-A6D78637494A}" type="datetimeFigureOut">
              <a:rPr lang="en-AU" smtClean="0"/>
              <a:t>27/02/2024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3953B-772A-417A-AB5C-019EA181F131}" type="slidenum">
              <a:rPr lang="en-AU" smtClean="0"/>
              <a:t>‹#›</a:t>
            </a:fld>
            <a:endParaRPr lang="en-AU"/>
          </a:p>
        </p:txBody>
      </p:sp>
    </p:spTree>
    <p:extLst>
      <p:ext uri="{BB962C8B-B14F-4D97-AF65-F5344CB8AC3E}">
        <p14:creationId xmlns:p14="http://schemas.microsoft.com/office/powerpoint/2010/main" val="293374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2AD8F27-35DA-43AA-BE32-5A9985EEAB28}" type="slidenum">
              <a:rPr kumimoji="0" lang="fr-FR"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896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0063"/>
            <a:ext cx="5486400" cy="3086100"/>
          </a:xfrm>
        </p:spPr>
      </p:sp>
      <p:sp>
        <p:nvSpPr>
          <p:cNvPr id="3" name="Notes Placeholder 2"/>
          <p:cNvSpPr>
            <a:spLocks noGrp="1"/>
          </p:cNvSpPr>
          <p:nvPr>
            <p:ph type="body" idx="1"/>
          </p:nvPr>
        </p:nvSpPr>
        <p:spPr>
          <a:xfrm>
            <a:off x="685800" y="3917092"/>
            <a:ext cx="5486400" cy="4083908"/>
          </a:xfrm>
        </p:spPr>
        <p:txBody>
          <a:bodyPr/>
          <a:lstStyle/>
          <a:p>
            <a:r>
              <a:rPr lang="en-AU" dirty="0"/>
              <a:t>All of us are </a:t>
            </a:r>
            <a:r>
              <a:rPr lang="en-AU" u="sng" dirty="0"/>
              <a:t>experienced</a:t>
            </a:r>
            <a:r>
              <a:rPr lang="en-AU" dirty="0"/>
              <a:t> in both ICH and DRR:</a:t>
            </a:r>
          </a:p>
          <a:p>
            <a:pPr marL="171450" indent="-171450">
              <a:buFont typeface="Arial" panose="020B0604020202020204" pitchFamily="34" charset="0"/>
              <a:buChar char="•"/>
            </a:pPr>
            <a:r>
              <a:rPr lang="en-AU" dirty="0"/>
              <a:t>we all practice and think about our own cultural knowledge, or that of others, and </a:t>
            </a:r>
          </a:p>
          <a:p>
            <a:pPr marL="171450" indent="-171450">
              <a:buFont typeface="Arial" panose="020B0604020202020204" pitchFamily="34" charset="0"/>
              <a:buChar char="•"/>
            </a:pPr>
            <a:r>
              <a:rPr lang="en-AU" dirty="0"/>
              <a:t>we all make assessments about risk (from daily decisions like how to cross a road safely, to less common assessments such as whether our house is insured enough) </a:t>
            </a:r>
          </a:p>
          <a:p>
            <a:pPr marL="171450" indent="-171450">
              <a:buFont typeface="Arial" panose="020B0604020202020204" pitchFamily="34" charset="0"/>
              <a:buChar char="•"/>
            </a:pPr>
            <a:endParaRPr lang="en-AU" dirty="0"/>
          </a:p>
          <a:p>
            <a:r>
              <a:rPr lang="en-AU" dirty="0"/>
              <a:t>But not many of us are </a:t>
            </a:r>
            <a:r>
              <a:rPr lang="en-AU" u="sng" dirty="0"/>
              <a:t>expert</a:t>
            </a:r>
            <a:r>
              <a:rPr lang="en-AU" dirty="0"/>
              <a:t> in both areas – it’s not something that many people in the world combine as a profession</a:t>
            </a:r>
          </a:p>
          <a:p>
            <a:endParaRPr lang="en-AU" dirty="0"/>
          </a:p>
          <a:p>
            <a:r>
              <a:rPr lang="en-AU" dirty="0"/>
              <a:t>Some of the things I say about disaster will seem simple to disaster experts, and some of the things I say about ICH will be straightforward for culture experts</a:t>
            </a:r>
          </a:p>
          <a:p>
            <a:endParaRPr lang="en-AU" dirty="0"/>
          </a:p>
          <a:p>
            <a:r>
              <a:rPr lang="en-AU" dirty="0"/>
              <a:t>But our challenge is to try to think about these issues – ICH and disaster – at the same time</a:t>
            </a:r>
          </a:p>
          <a:p>
            <a:endParaRPr lang="en-AU" dirty="0"/>
          </a:p>
          <a:p>
            <a:r>
              <a:rPr lang="en-AU" dirty="0"/>
              <a:t>This is a new conversation between these two established fields – this is the first training module developed by UNESCO to explore the connection between disasters and ICH, and this is the very first time that the module is being used</a:t>
            </a:r>
          </a:p>
          <a:p>
            <a:endParaRPr lang="en-AU" dirty="0"/>
          </a:p>
          <a:p>
            <a:r>
              <a:rPr lang="en-AU" dirty="0"/>
              <a:t>So there are no right or wrong answers, and no real experts yet in this new combined field – I am here to learn as much from you as you are from me – and I’m humbled and very grateful to you all, and </a:t>
            </a:r>
            <a:r>
              <a:rPr lang="en-AU"/>
              <a:t>to UNESCO and the NCCA, </a:t>
            </a:r>
            <a:r>
              <a:rPr lang="en-AU" dirty="0"/>
              <a:t>for the opportunity.</a:t>
            </a:r>
          </a:p>
        </p:txBody>
      </p:sp>
      <p:sp>
        <p:nvSpPr>
          <p:cNvPr id="4" name="Slide Number Placeholder 3"/>
          <p:cNvSpPr>
            <a:spLocks noGrp="1"/>
          </p:cNvSpPr>
          <p:nvPr>
            <p:ph type="sldNum" sz="quarter" idx="10"/>
          </p:nvPr>
        </p:nvSpPr>
        <p:spPr/>
        <p:txBody>
          <a:bodyPr/>
          <a:lstStyle/>
          <a:p>
            <a:fld id="{1333953B-772A-417A-AB5C-019EA181F131}" type="slidenum">
              <a:rPr lang="en-AU" smtClean="0"/>
              <a:t>2</a:t>
            </a:fld>
            <a:endParaRPr lang="en-AU"/>
          </a:p>
        </p:txBody>
      </p:sp>
    </p:spTree>
    <p:extLst>
      <p:ext uri="{BB962C8B-B14F-4D97-AF65-F5344CB8AC3E}">
        <p14:creationId xmlns:p14="http://schemas.microsoft.com/office/powerpoint/2010/main" val="346968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33953B-772A-417A-AB5C-019EA181F131}" type="slidenum">
              <a:rPr lang="en-AU" smtClean="0"/>
              <a:t>3</a:t>
            </a:fld>
            <a:endParaRPr lang="en-AU"/>
          </a:p>
        </p:txBody>
      </p:sp>
    </p:spTree>
    <p:extLst>
      <p:ext uri="{BB962C8B-B14F-4D97-AF65-F5344CB8AC3E}">
        <p14:creationId xmlns:p14="http://schemas.microsoft.com/office/powerpoint/2010/main" val="399862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5013"/>
            <a:ext cx="5486400" cy="3086100"/>
          </a:xfrm>
        </p:spPr>
      </p:sp>
      <p:sp>
        <p:nvSpPr>
          <p:cNvPr id="3" name="Notes Placeholder 2"/>
          <p:cNvSpPr>
            <a:spLocks noGrp="1"/>
          </p:cNvSpPr>
          <p:nvPr>
            <p:ph type="body" idx="1"/>
          </p:nvPr>
        </p:nvSpPr>
        <p:spPr/>
        <p:txBody>
          <a:bodyPr/>
          <a:lstStyle/>
          <a:p>
            <a:r>
              <a:rPr lang="en-AU" dirty="0"/>
              <a:t>The </a:t>
            </a:r>
            <a:r>
              <a:rPr lang="en-AU" dirty="0" err="1"/>
              <a:t>WorldRiskIndex</a:t>
            </a:r>
            <a:r>
              <a:rPr lang="en-AU" dirty="0"/>
              <a:t> states the risk of disaster in consequence of extreme natural events for 181 of the world’s countries. It is calculated on a country-by-country basis through the </a:t>
            </a:r>
            <a:r>
              <a:rPr lang="en-AU" b="1" dirty="0"/>
              <a:t>multiplication of exposure and vulnerability</a:t>
            </a:r>
            <a:r>
              <a:rPr lang="en-AU" dirty="0"/>
              <a:t>. </a:t>
            </a:r>
          </a:p>
          <a:p>
            <a:endParaRPr lang="en-AU" b="1" dirty="0"/>
          </a:p>
          <a:p>
            <a:r>
              <a:rPr lang="en-AU" b="1" dirty="0"/>
              <a:t>Exposure</a:t>
            </a:r>
            <a:r>
              <a:rPr lang="en-AU" dirty="0"/>
              <a:t> covers threats of the population due to earthquakes, storms, floods, droughts and sea-level rise. </a:t>
            </a:r>
          </a:p>
          <a:p>
            <a:endParaRPr lang="en-AU" b="1" dirty="0"/>
          </a:p>
          <a:p>
            <a:r>
              <a:rPr lang="en-AU" b="1" dirty="0"/>
              <a:t>Vulnerability</a:t>
            </a:r>
            <a:r>
              <a:rPr lang="en-AU" dirty="0"/>
              <a:t> encompasses the societal sphere and is comprised of three components, which are weighted equally in the calculation:</a:t>
            </a:r>
          </a:p>
          <a:p>
            <a:endParaRPr lang="en-AU" dirty="0"/>
          </a:p>
          <a:p>
            <a:r>
              <a:rPr lang="en-AU" b="1" dirty="0"/>
              <a:t>Susceptibility</a:t>
            </a:r>
            <a:r>
              <a:rPr lang="en-AU" dirty="0"/>
              <a:t> describes the structural characteristics and framework conditions of a society and indicates the likelihood of suffering from harm in an extreme natural event.</a:t>
            </a:r>
          </a:p>
          <a:p>
            <a:endParaRPr lang="en-AU" dirty="0"/>
          </a:p>
          <a:p>
            <a:r>
              <a:rPr lang="en-AU" b="1" dirty="0"/>
              <a:t>Coping</a:t>
            </a:r>
            <a:r>
              <a:rPr lang="en-AU" dirty="0"/>
              <a:t> comprises various abilities of societies to be able to minimize negative impacts of natural hazards and climate change through direct action and the resources available.</a:t>
            </a:r>
          </a:p>
          <a:p>
            <a:endParaRPr lang="en-AU" dirty="0"/>
          </a:p>
          <a:p>
            <a:r>
              <a:rPr lang="en-AU" b="1" dirty="0"/>
              <a:t>Adaptation</a:t>
            </a:r>
            <a:r>
              <a:rPr lang="en-AU" dirty="0"/>
              <a:t> includes measures and strategies dealing with and attempting to address the negative impacts of natural hazards and climate change in the future. Adaptation, unlike coping, is understood as a long-term process that also includes structural changes.</a:t>
            </a:r>
          </a:p>
        </p:txBody>
      </p:sp>
      <p:sp>
        <p:nvSpPr>
          <p:cNvPr id="4" name="Slide Number Placeholder 3"/>
          <p:cNvSpPr>
            <a:spLocks noGrp="1"/>
          </p:cNvSpPr>
          <p:nvPr>
            <p:ph type="sldNum" sz="quarter" idx="10"/>
          </p:nvPr>
        </p:nvSpPr>
        <p:spPr/>
        <p:txBody>
          <a:bodyPr/>
          <a:lstStyle/>
          <a:p>
            <a:fld id="{1333953B-772A-417A-AB5C-019EA181F131}" type="slidenum">
              <a:rPr lang="en-AU" smtClean="0"/>
              <a:t>5</a:t>
            </a:fld>
            <a:endParaRPr lang="en-AU"/>
          </a:p>
        </p:txBody>
      </p:sp>
    </p:spTree>
    <p:extLst>
      <p:ext uri="{BB962C8B-B14F-4D97-AF65-F5344CB8AC3E}">
        <p14:creationId xmlns:p14="http://schemas.microsoft.com/office/powerpoint/2010/main" val="670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4"/>
          <p:cNvSpPr/>
          <p:nvPr userDrawn="1"/>
        </p:nvSpPr>
        <p:spPr>
          <a:xfrm>
            <a:off x="0" y="1"/>
            <a:ext cx="86360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FF10B"/>
              </a:solidFill>
            </a:endParaRPr>
          </a:p>
        </p:txBody>
      </p:sp>
      <p:pic>
        <p:nvPicPr>
          <p:cNvPr id="6" name="Picture 7" descr="logos_partners_noir.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1" y="228600"/>
            <a:ext cx="22140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9"/>
          <p:cNvCxnSpPr/>
          <p:nvPr userDrawn="1"/>
        </p:nvCxnSpPr>
        <p:spPr>
          <a:xfrm>
            <a:off x="508000" y="1371600"/>
            <a:ext cx="7620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508000" y="1692001"/>
            <a:ext cx="7620000" cy="584775"/>
          </a:xfrm>
        </p:spPr>
        <p:txBody>
          <a:bodyPr/>
          <a:lstStyle>
            <a:lvl1pPr algn="l">
              <a:defRPr sz="3800" b="1"/>
            </a:lvl1pPr>
          </a:lstStyle>
          <a:p>
            <a:r>
              <a:rPr lang="fr-FR" dirty="0"/>
              <a:t>Cliquez et modifiez le titre</a:t>
            </a:r>
          </a:p>
        </p:txBody>
      </p:sp>
      <p:sp>
        <p:nvSpPr>
          <p:cNvPr id="3" name="Sous-titre 2"/>
          <p:cNvSpPr>
            <a:spLocks noGrp="1"/>
          </p:cNvSpPr>
          <p:nvPr>
            <p:ph type="subTitle" idx="1"/>
          </p:nvPr>
        </p:nvSpPr>
        <p:spPr>
          <a:xfrm>
            <a:off x="508000" y="4212000"/>
            <a:ext cx="7620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9" name="Espace réservé pour une image  10"/>
          <p:cNvSpPr>
            <a:spLocks noGrp="1"/>
          </p:cNvSpPr>
          <p:nvPr>
            <p:ph type="pic" sz="quarter" idx="10"/>
          </p:nvPr>
        </p:nvSpPr>
        <p:spPr>
          <a:xfrm>
            <a:off x="8637600" y="0"/>
            <a:ext cx="3556800" cy="387798"/>
          </a:xfrm>
        </p:spPr>
        <p:txBody>
          <a:bodyPr rtlCol="0"/>
          <a:lstStyle/>
          <a:p>
            <a:pPr lvl="0"/>
            <a:endParaRPr lang="fr-FR" noProof="0" dirty="0"/>
          </a:p>
        </p:txBody>
      </p:sp>
    </p:spTree>
    <p:extLst>
      <p:ext uri="{BB962C8B-B14F-4D97-AF65-F5344CB8AC3E}">
        <p14:creationId xmlns:p14="http://schemas.microsoft.com/office/powerpoint/2010/main" val="206632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0944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cxnSp>
        <p:nvCxnSpPr>
          <p:cNvPr id="4" name="Straight Connector 8"/>
          <p:cNvCxnSpPr/>
          <p:nvPr userDrawn="1"/>
        </p:nvCxnSpPr>
        <p:spPr>
          <a:xfrm>
            <a:off x="3048000" y="228600"/>
            <a:ext cx="8636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p:cNvCxnSpPr/>
          <p:nvPr userDrawn="1"/>
        </p:nvCxnSpPr>
        <p:spPr>
          <a:xfrm flipV="1">
            <a:off x="541867" y="228600"/>
            <a:ext cx="22352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047998" y="375263"/>
            <a:ext cx="8635999" cy="1846659"/>
          </a:xfrm>
        </p:spPr>
        <p:txBody>
          <a:bodyPr/>
          <a:lstStyle>
            <a:lvl1pPr algn="l">
              <a:defRPr sz="6000" b="1" cap="none"/>
            </a:lvl1pPr>
          </a:lstStyle>
          <a:p>
            <a:r>
              <a:rPr lang="fr-FR" dirty="0"/>
              <a:t>Cliquez et modifiez le titre</a:t>
            </a:r>
          </a:p>
        </p:txBody>
      </p:sp>
      <p:sp>
        <p:nvSpPr>
          <p:cNvPr id="3" name="Espace réservé du texte 2"/>
          <p:cNvSpPr>
            <a:spLocks noGrp="1"/>
          </p:cNvSpPr>
          <p:nvPr>
            <p:ph type="body" idx="1"/>
          </p:nvPr>
        </p:nvSpPr>
        <p:spPr>
          <a:xfrm>
            <a:off x="3043766" y="2427808"/>
            <a:ext cx="8640231"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53524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4" name="Espace réservé du contenu 3"/>
          <p:cNvSpPr>
            <a:spLocks noGrp="1"/>
          </p:cNvSpPr>
          <p:nvPr>
            <p:ph sz="half" idx="2"/>
          </p:nvPr>
        </p:nvSpPr>
        <p:spPr>
          <a:xfrm>
            <a:off x="4800000" y="1836000"/>
            <a:ext cx="6883997" cy="2776145"/>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pour une image  8"/>
          <p:cNvSpPr>
            <a:spLocks noGrp="1"/>
          </p:cNvSpPr>
          <p:nvPr>
            <p:ph type="pic" sz="quarter" idx="10"/>
          </p:nvPr>
        </p:nvSpPr>
        <p:spPr>
          <a:xfrm>
            <a:off x="555413" y="1908000"/>
            <a:ext cx="3840000" cy="387798"/>
          </a:xfrm>
        </p:spPr>
        <p:txBody>
          <a:bodyPr rtlCol="0"/>
          <a:lstStyle/>
          <a:p>
            <a:pPr lvl="0"/>
            <a:endParaRPr lang="fr-FR" noProof="0" dirty="0"/>
          </a:p>
        </p:txBody>
      </p:sp>
      <p:sp>
        <p:nvSpPr>
          <p:cNvPr id="11" name="Espace réservé du contenu 10"/>
          <p:cNvSpPr>
            <a:spLocks noGrp="1"/>
          </p:cNvSpPr>
          <p:nvPr>
            <p:ph sz="quarter" idx="11"/>
          </p:nvPr>
        </p:nvSpPr>
        <p:spPr>
          <a:xfrm>
            <a:off x="555414" y="5647094"/>
            <a:ext cx="3839633"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44977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11" name="Espace réservé pour une image  10"/>
          <p:cNvSpPr>
            <a:spLocks noGrp="1"/>
          </p:cNvSpPr>
          <p:nvPr>
            <p:ph type="pic" sz="quarter" idx="10"/>
          </p:nvPr>
        </p:nvSpPr>
        <p:spPr>
          <a:xfrm>
            <a:off x="3043768" y="1908001"/>
            <a:ext cx="8640233" cy="387798"/>
          </a:xfrm>
        </p:spPr>
        <p:txBody>
          <a:bodyPr rtlCol="0"/>
          <a:lstStyle/>
          <a:p>
            <a:pPr lvl="0"/>
            <a:endParaRPr lang="fr-FR" noProof="0" dirty="0"/>
          </a:p>
        </p:txBody>
      </p:sp>
      <p:sp>
        <p:nvSpPr>
          <p:cNvPr id="13" name="Espace réservé du contenu 12"/>
          <p:cNvSpPr>
            <a:spLocks noGrp="1"/>
          </p:cNvSpPr>
          <p:nvPr>
            <p:ph sz="quarter" idx="11"/>
          </p:nvPr>
        </p:nvSpPr>
        <p:spPr>
          <a:xfrm>
            <a:off x="3043768" y="6156325"/>
            <a:ext cx="8640233"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36882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152107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67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1"/>
            <a:ext cx="3048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FF10B"/>
              </a:solidFill>
            </a:endParaRPr>
          </a:p>
        </p:txBody>
      </p:sp>
      <p:pic>
        <p:nvPicPr>
          <p:cNvPr id="1027" name="Picture 6" descr="logos_partners_noir.psd"/>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41867" y="457200"/>
            <a:ext cx="16234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8"/>
          <p:cNvCxnSpPr/>
          <p:nvPr userDrawn="1"/>
        </p:nvCxnSpPr>
        <p:spPr>
          <a:xfrm>
            <a:off x="3048000" y="228600"/>
            <a:ext cx="8636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p:cNvCxnSpPr/>
          <p:nvPr userDrawn="1"/>
        </p:nvCxnSpPr>
        <p:spPr>
          <a:xfrm>
            <a:off x="3048000" y="6629400"/>
            <a:ext cx="8636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3"/>
          <p:cNvCxnSpPr/>
          <p:nvPr userDrawn="1"/>
        </p:nvCxnSpPr>
        <p:spPr>
          <a:xfrm flipV="1">
            <a:off x="541867" y="228600"/>
            <a:ext cx="22352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11887200" y="1"/>
            <a:ext cx="3048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FF10B"/>
              </a:solidFill>
            </a:endParaRPr>
          </a:p>
        </p:txBody>
      </p:sp>
      <p:sp>
        <p:nvSpPr>
          <p:cNvPr id="1032" name="Espace réservé du titre 1"/>
          <p:cNvSpPr>
            <a:spLocks noGrp="1"/>
          </p:cNvSpPr>
          <p:nvPr>
            <p:ph type="title"/>
          </p:nvPr>
        </p:nvSpPr>
        <p:spPr bwMode="auto">
          <a:xfrm>
            <a:off x="3043768" y="417514"/>
            <a:ext cx="864023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s-ES_tradnl"/>
              <a:t>Cliquez et modifiez le titre</a:t>
            </a:r>
          </a:p>
        </p:txBody>
      </p:sp>
      <p:sp>
        <p:nvSpPr>
          <p:cNvPr id="1033" name="Espace réservé du texte 2"/>
          <p:cNvSpPr>
            <a:spLocks noGrp="1"/>
          </p:cNvSpPr>
          <p:nvPr>
            <p:ph type="body" idx="1"/>
          </p:nvPr>
        </p:nvSpPr>
        <p:spPr bwMode="auto">
          <a:xfrm>
            <a:off x="3043768" y="2016125"/>
            <a:ext cx="8640233"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s-ES_tradnl"/>
              <a:t>Cliquez pour modifier les styles du texte du masque</a:t>
            </a:r>
          </a:p>
          <a:p>
            <a:pPr lvl="1"/>
            <a:r>
              <a:rPr lang="fr-FR" altLang="es-ES_tradnl"/>
              <a:t>Deuxième niveau</a:t>
            </a:r>
          </a:p>
          <a:p>
            <a:pPr lvl="2"/>
            <a:r>
              <a:rPr lang="fr-FR" altLang="es-ES_tradnl"/>
              <a:t>Troisième niveau</a:t>
            </a:r>
          </a:p>
          <a:p>
            <a:pPr lvl="3"/>
            <a:r>
              <a:rPr lang="fr-FR" altLang="es-ES_tradnl"/>
              <a:t>Quatrième niveau</a:t>
            </a:r>
          </a:p>
          <a:p>
            <a:pPr lvl="4"/>
            <a:r>
              <a:rPr lang="fr-FR" altLang="es-ES_tradnl"/>
              <a:t>Cinquième niveau</a:t>
            </a:r>
          </a:p>
        </p:txBody>
      </p:sp>
      <p:cxnSp>
        <p:nvCxnSpPr>
          <p:cNvPr id="13" name="Straight Connector 17"/>
          <p:cNvCxnSpPr/>
          <p:nvPr userDrawn="1"/>
        </p:nvCxnSpPr>
        <p:spPr>
          <a:xfrm flipV="1">
            <a:off x="541867" y="6629400"/>
            <a:ext cx="22352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5" name="ZoneTexte 13"/>
          <p:cNvSpPr txBox="1">
            <a:spLocks noChangeArrowheads="1"/>
          </p:cNvSpPr>
          <p:nvPr userDrawn="1"/>
        </p:nvSpPr>
        <p:spPr bwMode="auto">
          <a:xfrm>
            <a:off x="541867" y="6338888"/>
            <a:ext cx="13885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DE7B08B-57AB-461E-992B-B5023201B7D1}" type="slidenum">
              <a:rPr lang="fr-FR" altLang="es-ES_tradnl" sz="1400" b="1" smtClean="0">
                <a:solidFill>
                  <a:schemeClr val="accent1"/>
                </a:solidFill>
              </a:rPr>
              <a:pPr eaLnBrk="1" hangingPunct="1">
                <a:defRPr/>
              </a:pPr>
              <a:t>‹#›</a:t>
            </a:fld>
            <a:endParaRPr lang="fr-FR" altLang="es-ES_tradnl" sz="1400" b="1">
              <a:solidFill>
                <a:schemeClr val="accent1"/>
              </a:solidFill>
            </a:endParaRPr>
          </a:p>
        </p:txBody>
      </p:sp>
      <p:pic>
        <p:nvPicPr>
          <p:cNvPr id="1036" name="Picture 1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206501" y="6667500"/>
            <a:ext cx="723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30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dt="0"/>
  <p:txStyles>
    <p:titleStyle>
      <a:lvl1pPr algn="l" defTabSz="457200" rtl="0" eaLnBrk="0" fontAlgn="base" hangingPunct="0">
        <a:spcBef>
          <a:spcPct val="0"/>
        </a:spcBef>
        <a:spcAft>
          <a:spcPct val="0"/>
        </a:spcAft>
        <a:defRPr sz="3200" b="1" kern="1200">
          <a:solidFill>
            <a:schemeClr val="tx1"/>
          </a:solidFill>
          <a:latin typeface="+mj-lt"/>
          <a:ea typeface="+mj-ea"/>
          <a:cs typeface="+mj-cs"/>
        </a:defRPr>
      </a:lvl1pPr>
      <a:lvl2pPr algn="l" defTabSz="457200" rtl="0" eaLnBrk="0" fontAlgn="base" hangingPunct="0">
        <a:spcBef>
          <a:spcPct val="0"/>
        </a:spcBef>
        <a:spcAft>
          <a:spcPct val="0"/>
        </a:spcAft>
        <a:defRPr sz="3200" b="1">
          <a:solidFill>
            <a:schemeClr val="tx1"/>
          </a:solidFill>
          <a:latin typeface="Arial" pitchFamily="34" charset="0"/>
        </a:defRPr>
      </a:lvl2pPr>
      <a:lvl3pPr algn="l" defTabSz="457200" rtl="0" eaLnBrk="0" fontAlgn="base" hangingPunct="0">
        <a:spcBef>
          <a:spcPct val="0"/>
        </a:spcBef>
        <a:spcAft>
          <a:spcPct val="0"/>
        </a:spcAft>
        <a:defRPr sz="3200" b="1">
          <a:solidFill>
            <a:schemeClr val="tx1"/>
          </a:solidFill>
          <a:latin typeface="Arial" pitchFamily="34" charset="0"/>
        </a:defRPr>
      </a:lvl3pPr>
      <a:lvl4pPr algn="l" defTabSz="457200" rtl="0" eaLnBrk="0" fontAlgn="base" hangingPunct="0">
        <a:spcBef>
          <a:spcPct val="0"/>
        </a:spcBef>
        <a:spcAft>
          <a:spcPct val="0"/>
        </a:spcAft>
        <a:defRPr sz="3200" b="1">
          <a:solidFill>
            <a:schemeClr val="tx1"/>
          </a:solidFill>
          <a:latin typeface="Arial" pitchFamily="34" charset="0"/>
        </a:defRPr>
      </a:lvl4pPr>
      <a:lvl5pPr algn="l" defTabSz="457200" rtl="0" eaLnBrk="0" fontAlgn="base" hangingPunct="0">
        <a:spcBef>
          <a:spcPct val="0"/>
        </a:spcBef>
        <a:spcAft>
          <a:spcPct val="0"/>
        </a:spcAft>
        <a:defRPr sz="3200" b="1">
          <a:solidFill>
            <a:schemeClr val="tx1"/>
          </a:solidFill>
          <a:latin typeface="Arial" pitchFamily="34"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n-ea"/>
          <a:cs typeface="+mn-cs"/>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n-ea"/>
          <a:cs typeface="+mn-cs"/>
        </a:defRPr>
      </a:lvl2pPr>
      <a:lvl3pPr algn="l" defTabSz="457200" rtl="0" eaLnBrk="0" fontAlgn="base" hangingPunct="0">
        <a:spcBef>
          <a:spcPts val="1200"/>
        </a:spcBef>
        <a:spcAft>
          <a:spcPct val="0"/>
        </a:spcAft>
        <a:defRPr sz="2800" kern="1200">
          <a:solidFill>
            <a:schemeClr val="tx1"/>
          </a:solidFill>
          <a:latin typeface="+mn-lt"/>
          <a:ea typeface="+mn-ea"/>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4pPr>
      <a:lvl5pPr marL="466725" algn="l" defTabSz="457200" rtl="0" eaLnBrk="0" fontAlgn="base" hangingPunct="0">
        <a:spcBef>
          <a:spcPts val="600"/>
        </a:spcBef>
        <a:spcAft>
          <a:spcPct val="0"/>
        </a:spcAft>
        <a:defRPr sz="2000" kern="1200">
          <a:solidFill>
            <a:srgbClr val="07DE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reus.uni-stuttgart.de/en/International/WorldRiskIndex/"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eltrisikobericht.de/"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5"/>
          <p:cNvSpPr>
            <a:spLocks noGrp="1"/>
          </p:cNvSpPr>
          <p:nvPr>
            <p:ph type="ctrTitle"/>
          </p:nvPr>
        </p:nvSpPr>
        <p:spPr>
          <a:xfrm>
            <a:off x="1905000" y="1692275"/>
            <a:ext cx="6097588" cy="2954655"/>
          </a:xfrm>
        </p:spPr>
        <p:txBody>
          <a:bodyPr/>
          <a:lstStyle/>
          <a:p>
            <a:pPr eaLnBrk="1" hangingPunct="1"/>
            <a:r>
              <a:rPr lang="en-US" altLang="es-ES_tradnl" sz="4000" dirty="0"/>
              <a:t>Basics in Disaster Risk Reduction and Intangible Cultural Heritage</a:t>
            </a:r>
            <a:br>
              <a:rPr lang="en-US" altLang="es-ES_tradnl" sz="1800" dirty="0"/>
            </a:br>
            <a:br>
              <a:rPr lang="en-US" altLang="es-ES_tradnl" sz="1800" dirty="0"/>
            </a:br>
            <a:r>
              <a:rPr lang="en-US" altLang="es-ES_tradnl" sz="1800" dirty="0"/>
              <a:t>U063 PowerPoint presentation</a:t>
            </a:r>
            <a:br>
              <a:rPr lang="en-US" altLang="es-ES_tradnl" sz="1800" dirty="0"/>
            </a:br>
            <a:br>
              <a:rPr lang="en-US" altLang="es-ES_tradnl" sz="1800" dirty="0"/>
            </a:br>
            <a:endParaRPr lang="es-ES_tradnl" altLang="es-ES_tradnl" sz="1800" i="1" dirty="0"/>
          </a:p>
        </p:txBody>
      </p:sp>
      <p:sp>
        <p:nvSpPr>
          <p:cNvPr id="6147" name="Sous-titre 6"/>
          <p:cNvSpPr>
            <a:spLocks noGrp="1"/>
          </p:cNvSpPr>
          <p:nvPr>
            <p:ph type="subTitle" idx="1"/>
          </p:nvPr>
        </p:nvSpPr>
        <p:spPr>
          <a:xfrm>
            <a:off x="1997075" y="4824414"/>
            <a:ext cx="5715000" cy="498475"/>
          </a:xfrm>
        </p:spPr>
        <p:txBody>
          <a:bodyPr>
            <a:spAutoFit/>
          </a:bodyPr>
          <a:lstStyle/>
          <a:p>
            <a:pPr algn="ctr" eaLnBrk="1" hangingPunct="1">
              <a:spcBef>
                <a:spcPct val="0"/>
              </a:spcBef>
            </a:pPr>
            <a:r>
              <a:rPr lang="en-US" altLang="es-ES_tradnl" dirty="0"/>
              <a:t>UNESCO</a:t>
            </a:r>
          </a:p>
          <a:p>
            <a:pPr algn="ctr" eaLnBrk="1" hangingPunct="1">
              <a:spcBef>
                <a:spcPct val="0"/>
              </a:spcBef>
            </a:pPr>
            <a:r>
              <a:rPr lang="en-US" altLang="es-ES_tradnl" dirty="0"/>
              <a:t>Intangible Cultural Heritage Section</a:t>
            </a:r>
            <a:endParaRPr lang="es-ES_tradnl" altLang="es-ES_tradnl" dirty="0"/>
          </a:p>
        </p:txBody>
      </p:sp>
      <p:sp>
        <p:nvSpPr>
          <p:cNvPr id="6148" name="Rectangle 3"/>
          <p:cNvSpPr>
            <a:spLocks noChangeArrowheads="1"/>
          </p:cNvSpPr>
          <p:nvPr/>
        </p:nvSpPr>
        <p:spPr bwMode="auto">
          <a:xfrm>
            <a:off x="1905001" y="5967414"/>
            <a:ext cx="1598613" cy="2762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defRPr>
            </a:lvl1pPr>
            <a:lvl2pPr marL="742950" indent="-285750">
              <a:spcBef>
                <a:spcPts val="12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1200"/>
              </a:spcBef>
              <a:defRPr sz="2800">
                <a:solidFill>
                  <a:schemeClr val="tx1"/>
                </a:solidFill>
                <a:latin typeface="Arial" panose="020B0604020202020204" pitchFamily="34" charset="0"/>
              </a:defRPr>
            </a:lvl3pPr>
            <a:lvl4pPr marL="1600200" indent="-22860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ts val="600"/>
              </a:spcBef>
              <a:defRPr sz="2000">
                <a:solidFill>
                  <a:srgbClr val="07DEDB"/>
                </a:solidFill>
                <a:latin typeface="Arial" panose="020B0604020202020204" pitchFamily="34" charset="0"/>
              </a:defRPr>
            </a:lvl5pPr>
            <a:lvl6pPr marL="2514600" indent="-228600" defTabSz="457200" eaLnBrk="0" fontAlgn="base" hangingPunct="0">
              <a:spcBef>
                <a:spcPts val="600"/>
              </a:spcBef>
              <a:spcAft>
                <a:spcPct val="0"/>
              </a:spcAft>
              <a:defRPr sz="2000">
                <a:solidFill>
                  <a:srgbClr val="07DEDB"/>
                </a:solidFill>
                <a:latin typeface="Arial" panose="020B0604020202020204" pitchFamily="34" charset="0"/>
              </a:defRPr>
            </a:lvl6pPr>
            <a:lvl7pPr marL="2971800" indent="-228600" defTabSz="457200" eaLnBrk="0" fontAlgn="base" hangingPunct="0">
              <a:spcBef>
                <a:spcPts val="600"/>
              </a:spcBef>
              <a:spcAft>
                <a:spcPct val="0"/>
              </a:spcAft>
              <a:defRPr sz="2000">
                <a:solidFill>
                  <a:srgbClr val="07DEDB"/>
                </a:solidFill>
                <a:latin typeface="Arial" panose="020B0604020202020204" pitchFamily="34" charset="0"/>
              </a:defRPr>
            </a:lvl7pPr>
            <a:lvl8pPr marL="3429000" indent="-228600" defTabSz="457200" eaLnBrk="0" fontAlgn="base" hangingPunct="0">
              <a:spcBef>
                <a:spcPts val="600"/>
              </a:spcBef>
              <a:spcAft>
                <a:spcPct val="0"/>
              </a:spcAft>
              <a:defRPr sz="2000">
                <a:solidFill>
                  <a:srgbClr val="07DEDB"/>
                </a:solidFill>
                <a:latin typeface="Arial" panose="020B0604020202020204" pitchFamily="34" charset="0"/>
              </a:defRPr>
            </a:lvl8pPr>
            <a:lvl9pPr marL="3886200" indent="-228600" defTabSz="457200" eaLnBrk="0" fontAlgn="base" hangingPunct="0">
              <a:spcBef>
                <a:spcPts val="600"/>
              </a:spcBef>
              <a:spcAft>
                <a:spcPct val="0"/>
              </a:spcAft>
              <a:defRPr sz="2000">
                <a:solidFill>
                  <a:srgbClr val="07DEDB"/>
                </a:solidFill>
                <a:latin typeface="Arial" panose="020B0604020202020204" pitchFamily="34" charset="0"/>
              </a:defRPr>
            </a:lvl9pPr>
          </a:lstStyle>
          <a:p>
            <a:pPr defTabSz="457200" fontAlgn="base">
              <a:lnSpc>
                <a:spcPct val="100000"/>
              </a:lnSpc>
              <a:spcBef>
                <a:spcPct val="0"/>
              </a:spcBef>
              <a:spcAft>
                <a:spcPct val="0"/>
              </a:spcAft>
              <a:buClrTx/>
              <a:buNone/>
            </a:pPr>
            <a:endParaRPr lang="en-GB" altLang="es-ES_tradnl" sz="1200">
              <a:solidFill>
                <a:prstClr val="black"/>
              </a:solidFill>
              <a:latin typeface="Arial Bold" panose="020B0704020202020204" pitchFamily="34" charset="0"/>
              <a:cs typeface="Arial Bold" panose="020B0704020202020204" pitchFamily="34" charset="0"/>
            </a:endParaRPr>
          </a:p>
        </p:txBody>
      </p:sp>
      <p:sp>
        <p:nvSpPr>
          <p:cNvPr id="6149" name="Rectangle 4"/>
          <p:cNvSpPr>
            <a:spLocks noChangeArrowheads="1"/>
          </p:cNvSpPr>
          <p:nvPr/>
        </p:nvSpPr>
        <p:spPr bwMode="auto">
          <a:xfrm>
            <a:off x="1905001" y="6243638"/>
            <a:ext cx="1598613" cy="277812"/>
          </a:xfrm>
          <a:prstGeom prst="rect">
            <a:avLst/>
          </a:prstGeom>
          <a:solidFill>
            <a:schemeClr val="tx1"/>
          </a:solidFill>
          <a:ln w="25400" algn="ctr">
            <a:solidFill>
              <a:schemeClr val="tx1"/>
            </a:solidFill>
            <a:round/>
            <a:headEnd/>
            <a:tailEnd/>
          </a:ln>
        </p:spPr>
        <p:txBody>
          <a:bodyPr>
            <a:spAutoFit/>
          </a:bodyPr>
          <a:lstStyle>
            <a:lvl1pPr>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defRPr>
            </a:lvl1pPr>
            <a:lvl2pPr marL="742950" indent="-285750">
              <a:spcBef>
                <a:spcPts val="12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1200"/>
              </a:spcBef>
              <a:defRPr sz="2800">
                <a:solidFill>
                  <a:schemeClr val="tx1"/>
                </a:solidFill>
                <a:latin typeface="Arial" panose="020B0604020202020204" pitchFamily="34" charset="0"/>
              </a:defRPr>
            </a:lvl3pPr>
            <a:lvl4pPr marL="1600200" indent="-22860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ts val="600"/>
              </a:spcBef>
              <a:defRPr sz="2000">
                <a:solidFill>
                  <a:srgbClr val="07DEDB"/>
                </a:solidFill>
                <a:latin typeface="Arial" panose="020B0604020202020204" pitchFamily="34" charset="0"/>
              </a:defRPr>
            </a:lvl5pPr>
            <a:lvl6pPr marL="2514600" indent="-228600" defTabSz="457200" eaLnBrk="0" fontAlgn="base" hangingPunct="0">
              <a:spcBef>
                <a:spcPts val="600"/>
              </a:spcBef>
              <a:spcAft>
                <a:spcPct val="0"/>
              </a:spcAft>
              <a:defRPr sz="2000">
                <a:solidFill>
                  <a:srgbClr val="07DEDB"/>
                </a:solidFill>
                <a:latin typeface="Arial" panose="020B0604020202020204" pitchFamily="34" charset="0"/>
              </a:defRPr>
            </a:lvl6pPr>
            <a:lvl7pPr marL="2971800" indent="-228600" defTabSz="457200" eaLnBrk="0" fontAlgn="base" hangingPunct="0">
              <a:spcBef>
                <a:spcPts val="600"/>
              </a:spcBef>
              <a:spcAft>
                <a:spcPct val="0"/>
              </a:spcAft>
              <a:defRPr sz="2000">
                <a:solidFill>
                  <a:srgbClr val="07DEDB"/>
                </a:solidFill>
                <a:latin typeface="Arial" panose="020B0604020202020204" pitchFamily="34" charset="0"/>
              </a:defRPr>
            </a:lvl7pPr>
            <a:lvl8pPr marL="3429000" indent="-228600" defTabSz="457200" eaLnBrk="0" fontAlgn="base" hangingPunct="0">
              <a:spcBef>
                <a:spcPts val="600"/>
              </a:spcBef>
              <a:spcAft>
                <a:spcPct val="0"/>
              </a:spcAft>
              <a:defRPr sz="2000">
                <a:solidFill>
                  <a:srgbClr val="07DEDB"/>
                </a:solidFill>
                <a:latin typeface="Arial" panose="020B0604020202020204" pitchFamily="34" charset="0"/>
              </a:defRPr>
            </a:lvl8pPr>
            <a:lvl9pPr marL="3886200" indent="-228600" defTabSz="457200" eaLnBrk="0" fontAlgn="base" hangingPunct="0">
              <a:spcBef>
                <a:spcPts val="600"/>
              </a:spcBef>
              <a:spcAft>
                <a:spcPct val="0"/>
              </a:spcAft>
              <a:defRPr sz="2000">
                <a:solidFill>
                  <a:srgbClr val="07DEDB"/>
                </a:solidFill>
                <a:latin typeface="Arial" panose="020B0604020202020204" pitchFamily="34" charset="0"/>
              </a:defRPr>
            </a:lvl9pPr>
          </a:lstStyle>
          <a:p>
            <a:pPr defTabSz="457200" fontAlgn="base">
              <a:lnSpc>
                <a:spcPct val="100000"/>
              </a:lnSpc>
              <a:spcBef>
                <a:spcPct val="0"/>
              </a:spcBef>
              <a:spcAft>
                <a:spcPct val="0"/>
              </a:spcAft>
              <a:buClrTx/>
              <a:buNone/>
            </a:pPr>
            <a:endParaRPr lang="en-GB" altLang="es-ES_tradnl" sz="1200">
              <a:latin typeface="Arial Bold" panose="020B0704020202020204" pitchFamily="34" charset="0"/>
              <a:cs typeface="Arial Bold" panose="020B0704020202020204" pitchFamily="34" charset="0"/>
            </a:endParaRPr>
          </a:p>
        </p:txBody>
      </p:sp>
      <p:sp>
        <p:nvSpPr>
          <p:cNvPr id="2" name="TextBox 1">
            <a:extLst>
              <a:ext uri="{FF2B5EF4-FFF2-40B4-BE49-F238E27FC236}">
                <a16:creationId xmlns:a16="http://schemas.microsoft.com/office/drawing/2014/main" id="{010323C2-F0DD-B450-554F-6C557BF213B0}"/>
              </a:ext>
            </a:extLst>
          </p:cNvPr>
          <p:cNvSpPr txBox="1"/>
          <p:nvPr/>
        </p:nvSpPr>
        <p:spPr>
          <a:xfrm>
            <a:off x="4138626" y="6321286"/>
            <a:ext cx="4240061" cy="377687"/>
          </a:xfrm>
          <a:prstGeom prst="rect">
            <a:avLst/>
          </a:prstGeom>
          <a:noFill/>
        </p:spPr>
        <p:txBody>
          <a:bodyPr wrap="square" lIns="0" tIns="0" rIns="0" bIns="0" rtlCol="0">
            <a:spAutoFit/>
          </a:bodyPr>
          <a:lstStyle/>
          <a:p>
            <a:r>
              <a:rPr lang="en-AU" sz="1200" dirty="0" err="1"/>
              <a:t>Tenmei</a:t>
            </a:r>
            <a:r>
              <a:rPr lang="en-AU" sz="1200" dirty="0"/>
              <a:t> eruption of Mount Asama, Japan, 1783. Collection of Kenichi Maruyama, photograph by Maurice </a:t>
            </a:r>
            <a:r>
              <a:rPr lang="en-AU" sz="1200" dirty="0" err="1"/>
              <a:t>Krafft</a:t>
            </a:r>
            <a:r>
              <a:rPr lang="en-AU" sz="1200" dirty="0"/>
              <a:t>.</a:t>
            </a:r>
          </a:p>
        </p:txBody>
      </p:sp>
      <p:pic>
        <p:nvPicPr>
          <p:cNvPr id="4" name="Picture 3" descr="A painting of a red fire&#10;&#10;Description automatically generated">
            <a:extLst>
              <a:ext uri="{FF2B5EF4-FFF2-40B4-BE49-F238E27FC236}">
                <a16:creationId xmlns:a16="http://schemas.microsoft.com/office/drawing/2014/main" id="{7A1C2AC4-A80B-FBFE-C3E7-B7F77AC36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600" y="0"/>
            <a:ext cx="3554400" cy="6856914"/>
          </a:xfrm>
          <a:prstGeom prst="rect">
            <a:avLst/>
          </a:prstGeom>
        </p:spPr>
      </p:pic>
    </p:spTree>
    <p:extLst>
      <p:ext uri="{BB962C8B-B14F-4D97-AF65-F5344CB8AC3E}">
        <p14:creationId xmlns:p14="http://schemas.microsoft.com/office/powerpoint/2010/main" val="110591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1056" y="618836"/>
            <a:ext cx="7275946" cy="352676"/>
          </a:xfrm>
        </p:spPr>
        <p:txBody>
          <a:bodyPr/>
          <a:lstStyle/>
          <a:p>
            <a:pPr eaLnBrk="1" hangingPunct="1"/>
            <a:r>
              <a:rPr lang="en-US" altLang="es-ES_tradnl" sz="3600" dirty="0"/>
              <a:t>Consideration of ICH in DRR</a:t>
            </a:r>
            <a:endParaRPr lang="es-ES_tradnl" altLang="es-ES_tradnl" sz="3600" dirty="0"/>
          </a:p>
        </p:txBody>
      </p:sp>
      <p:sp>
        <p:nvSpPr>
          <p:cNvPr id="6" name="TextBox 5"/>
          <p:cNvSpPr txBox="1"/>
          <p:nvPr/>
        </p:nvSpPr>
        <p:spPr>
          <a:xfrm>
            <a:off x="3011056" y="1905001"/>
            <a:ext cx="8520543" cy="3693319"/>
          </a:xfrm>
          <a:prstGeom prst="rect">
            <a:avLst/>
          </a:prstGeom>
          <a:noFill/>
        </p:spPr>
        <p:txBody>
          <a:bodyPr wrap="square" lIns="0" tIns="0" rIns="0" bIns="0">
            <a:spAutoFit/>
          </a:bodyPr>
          <a:lstStyle/>
          <a:p>
            <a:pPr defTabSz="457200" fontAlgn="base">
              <a:spcBef>
                <a:spcPct val="0"/>
              </a:spcBef>
              <a:spcAft>
                <a:spcPct val="0"/>
              </a:spcAft>
              <a:defRPr/>
            </a:pPr>
            <a:r>
              <a:rPr lang="en-US" sz="2000" dirty="0">
                <a:solidFill>
                  <a:prstClr val="black"/>
                </a:solidFill>
                <a:latin typeface="Arial" panose="020B0604020202020204" pitchFamily="34" charset="0"/>
              </a:rPr>
              <a:t>DRR approaches have tended to focus on:</a:t>
            </a:r>
          </a:p>
          <a:p>
            <a:pPr defTabSz="457200" fontAlgn="base">
              <a:spcBef>
                <a:spcPct val="0"/>
              </a:spcBef>
              <a:spcAft>
                <a:spcPct val="0"/>
              </a:spcAft>
              <a:defRPr/>
            </a:pPr>
            <a:endParaRPr lang="en-US" sz="2000" dirty="0">
              <a:solidFill>
                <a:prstClr val="black"/>
              </a:solidFill>
              <a:latin typeface="Arial" panose="020B0604020202020204" pitchFamily="34" charset="0"/>
            </a:endParaRPr>
          </a:p>
          <a:p>
            <a:pPr marL="914400" lvl="1" indent="-457200" defTabSz="457200" fontAlgn="base">
              <a:spcBef>
                <a:spcPct val="0"/>
              </a:spcBef>
              <a:spcAft>
                <a:spcPct val="0"/>
              </a:spcAft>
              <a:buFont typeface="Arial" panose="020B0604020202020204" pitchFamily="34" charset="0"/>
              <a:buChar char="•"/>
              <a:defRPr/>
            </a:pPr>
            <a:r>
              <a:rPr lang="en-US" sz="2000" dirty="0">
                <a:solidFill>
                  <a:prstClr val="black"/>
                </a:solidFill>
                <a:latin typeface="Arial" panose="020B0604020202020204" pitchFamily="34" charset="0"/>
              </a:rPr>
              <a:t>tangible or built heritage over intangible heritage</a:t>
            </a:r>
          </a:p>
          <a:p>
            <a:pPr marL="914400" lvl="1" indent="-457200" defTabSz="457200" fontAlgn="base">
              <a:spcBef>
                <a:spcPct val="0"/>
              </a:spcBef>
              <a:spcAft>
                <a:spcPct val="0"/>
              </a:spcAft>
              <a:buFont typeface="Arial" panose="020B0604020202020204" pitchFamily="34" charset="0"/>
              <a:buChar char="•"/>
              <a:defRPr/>
            </a:pPr>
            <a:r>
              <a:rPr lang="en-US" sz="2000" dirty="0">
                <a:solidFill>
                  <a:prstClr val="black"/>
                </a:solidFill>
                <a:latin typeface="Arial" panose="020B0604020202020204" pitchFamily="34" charset="0"/>
              </a:rPr>
              <a:t>specific ICH that is used to model useful practices or early warnings</a:t>
            </a:r>
          </a:p>
          <a:p>
            <a:pPr marL="914400" lvl="1" indent="-457200" defTabSz="457200" fontAlgn="base">
              <a:spcBef>
                <a:spcPct val="0"/>
              </a:spcBef>
              <a:spcAft>
                <a:spcPct val="0"/>
              </a:spcAft>
              <a:buFont typeface="Arial" panose="020B0604020202020204" pitchFamily="34" charset="0"/>
              <a:buChar char="•"/>
              <a:defRPr/>
            </a:pPr>
            <a:r>
              <a:rPr lang="en-US" sz="2000" dirty="0">
                <a:solidFill>
                  <a:prstClr val="black"/>
                </a:solidFill>
                <a:latin typeface="Arial" panose="020B0604020202020204" pitchFamily="34" charset="0"/>
              </a:rPr>
              <a:t>refers not to ICH, but instead to traditional / Indigenous / local knowledge</a:t>
            </a:r>
          </a:p>
          <a:p>
            <a:pPr defTabSz="457200" fontAlgn="base">
              <a:spcBef>
                <a:spcPct val="0"/>
              </a:spcBef>
              <a:spcAft>
                <a:spcPct val="0"/>
              </a:spcAft>
              <a:defRPr/>
            </a:pPr>
            <a:endParaRPr lang="en-US" sz="2000" dirty="0">
              <a:solidFill>
                <a:prstClr val="black"/>
              </a:solidFill>
              <a:latin typeface="Arial" panose="020B0604020202020204" pitchFamily="34" charset="0"/>
            </a:endParaRPr>
          </a:p>
          <a:p>
            <a:pPr defTabSz="457200" fontAlgn="base">
              <a:spcBef>
                <a:spcPct val="0"/>
              </a:spcBef>
              <a:spcAft>
                <a:spcPct val="0"/>
              </a:spcAft>
              <a:defRPr/>
            </a:pPr>
            <a:r>
              <a:rPr lang="en-US" sz="2000" dirty="0">
                <a:solidFill>
                  <a:prstClr val="black"/>
                </a:solidFill>
                <a:latin typeface="Arial" panose="020B0604020202020204" pitchFamily="34" charset="0"/>
              </a:rPr>
              <a:t>Now there is increasing acknowledgment of the importance of local / traditional / Indigenous knowledge in the DRR approaches and instruments:</a:t>
            </a:r>
          </a:p>
          <a:p>
            <a:pPr defTabSz="457200" fontAlgn="base">
              <a:spcBef>
                <a:spcPct val="0"/>
              </a:spcBef>
              <a:spcAft>
                <a:spcPct val="0"/>
              </a:spcAft>
              <a:defRPr/>
            </a:pPr>
            <a:endParaRPr lang="en-US" sz="2000" dirty="0">
              <a:solidFill>
                <a:prstClr val="black"/>
              </a:solidFill>
              <a:latin typeface="Arial" panose="020B0604020202020204" pitchFamily="34" charset="0"/>
            </a:endParaRPr>
          </a:p>
          <a:p>
            <a:pPr marL="800100" lvl="1" indent="-342900" defTabSz="457200" fontAlgn="base">
              <a:spcBef>
                <a:spcPct val="0"/>
              </a:spcBef>
              <a:spcAft>
                <a:spcPct val="0"/>
              </a:spcAft>
              <a:buFont typeface="Arial" panose="020B0604020202020204" pitchFamily="34" charset="0"/>
              <a:buChar char="•"/>
              <a:defRPr/>
            </a:pPr>
            <a:r>
              <a:rPr lang="en-US" sz="2000" dirty="0">
                <a:solidFill>
                  <a:prstClr val="black"/>
                </a:solidFill>
                <a:latin typeface="Arial" panose="020B0604020202020204" pitchFamily="34" charset="0"/>
              </a:rPr>
              <a:t>Especially in the </a:t>
            </a:r>
            <a:r>
              <a:rPr lang="en-US" sz="2000" i="1" dirty="0">
                <a:solidFill>
                  <a:prstClr val="black"/>
                </a:solidFill>
                <a:latin typeface="Arial" panose="020B0604020202020204" pitchFamily="34" charset="0"/>
              </a:rPr>
              <a:t>Mid-Term Review of the Sendai Framework for Disaster Risk Reduction 2015-2030</a:t>
            </a:r>
            <a:r>
              <a:rPr lang="en-US" sz="2000" dirty="0">
                <a:solidFill>
                  <a:prstClr val="black"/>
                </a:solidFill>
                <a:latin typeface="Arial" panose="020B0604020202020204" pitchFamily="34" charset="0"/>
              </a:rPr>
              <a:t> (2022)</a:t>
            </a:r>
          </a:p>
        </p:txBody>
      </p:sp>
    </p:spTree>
    <p:extLst>
      <p:ext uri="{BB962C8B-B14F-4D97-AF65-F5344CB8AC3E}">
        <p14:creationId xmlns:p14="http://schemas.microsoft.com/office/powerpoint/2010/main" val="421695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928" y="646545"/>
            <a:ext cx="8756074" cy="263094"/>
          </a:xfrm>
        </p:spPr>
        <p:txBody>
          <a:bodyPr/>
          <a:lstStyle/>
          <a:p>
            <a:r>
              <a:rPr lang="en-AU" dirty="0"/>
              <a:t>Post-Disaster Needs Assessment (PDNA)</a:t>
            </a:r>
          </a:p>
        </p:txBody>
      </p:sp>
      <p:sp>
        <p:nvSpPr>
          <p:cNvPr id="5" name="Rectangle 4"/>
          <p:cNvSpPr/>
          <p:nvPr/>
        </p:nvSpPr>
        <p:spPr>
          <a:xfrm>
            <a:off x="4608944" y="1477818"/>
            <a:ext cx="6770255" cy="4893647"/>
          </a:xfrm>
          <a:prstGeom prst="rect">
            <a:avLst/>
          </a:prstGeom>
        </p:spPr>
        <p:txBody>
          <a:bodyPr wrap="square">
            <a:spAutoFit/>
          </a:bodyPr>
          <a:lstStyle/>
          <a:p>
            <a:r>
              <a:rPr lang="en-AU" sz="2000" dirty="0"/>
              <a:t>Post-Disaster Needs Assessments (PDNAs) </a:t>
            </a:r>
          </a:p>
          <a:p>
            <a:endParaRPr lang="en-AU" dirty="0"/>
          </a:p>
          <a:p>
            <a:pPr marL="285750" indent="-285750">
              <a:buFont typeface="Arial" panose="020B0604020202020204" pitchFamily="34" charset="0"/>
              <a:buChar char="•"/>
            </a:pPr>
            <a:r>
              <a:rPr lang="en-AU" dirty="0"/>
              <a:t>a formal process of evaluation established since 2008</a:t>
            </a:r>
          </a:p>
          <a:p>
            <a:pPr marL="285750" indent="-285750">
              <a:buFont typeface="Arial" panose="020B0604020202020204" pitchFamily="34" charset="0"/>
              <a:buChar char="•"/>
            </a:pPr>
            <a:r>
              <a:rPr lang="en-AU" dirty="0"/>
              <a:t>determines physical damages and economic losses to all sectors of society within weeks of disaster</a:t>
            </a:r>
          </a:p>
          <a:p>
            <a:pPr marL="285750" indent="-285750">
              <a:buFont typeface="Arial" panose="020B0604020202020204" pitchFamily="34" charset="0"/>
              <a:buChar char="•"/>
            </a:pPr>
            <a:r>
              <a:rPr lang="en-AU" dirty="0"/>
              <a:t>forecasts the cost of recovery needs</a:t>
            </a:r>
          </a:p>
          <a:p>
            <a:pPr marL="285750" indent="-285750">
              <a:buFont typeface="Arial" panose="020B0604020202020204" pitchFamily="34" charset="0"/>
              <a:buChar char="•"/>
            </a:pPr>
            <a:r>
              <a:rPr lang="en-AU" dirty="0"/>
              <a:t>separate chapter on culture since 2013</a:t>
            </a:r>
          </a:p>
          <a:p>
            <a:pPr marL="285750" indent="-285750">
              <a:buFont typeface="Arial" panose="020B0604020202020204" pitchFamily="34" charset="0"/>
              <a:buChar char="•"/>
            </a:pPr>
            <a:r>
              <a:rPr lang="en-AU" dirty="0"/>
              <a:t>but focus is on tangible heritage</a:t>
            </a:r>
          </a:p>
          <a:p>
            <a:endParaRPr lang="en-AU" sz="2000" dirty="0"/>
          </a:p>
          <a:p>
            <a:r>
              <a:rPr lang="en-AU" sz="2000" dirty="0"/>
              <a:t>ICH not easily integrated within PDNA process because:</a:t>
            </a:r>
          </a:p>
          <a:p>
            <a:endParaRPr lang="en-AU" dirty="0"/>
          </a:p>
          <a:p>
            <a:pPr marL="342900" indent="-342900">
              <a:buFont typeface="Arial" panose="020B0604020202020204" pitchFamily="34" charset="0"/>
              <a:buChar char="•"/>
            </a:pPr>
            <a:r>
              <a:rPr lang="en-AU" dirty="0"/>
              <a:t>ICH is not easily valued in monetary terms</a:t>
            </a:r>
          </a:p>
          <a:p>
            <a:pPr marL="342900" indent="-342900">
              <a:buFont typeface="Arial" panose="020B0604020202020204" pitchFamily="34" charset="0"/>
              <a:buChar char="•"/>
            </a:pPr>
            <a:r>
              <a:rPr lang="en-AU" dirty="0"/>
              <a:t>limited availability of baseline ICH inventories</a:t>
            </a:r>
          </a:p>
          <a:p>
            <a:pPr marL="342900" indent="-342900">
              <a:buFont typeface="Arial" panose="020B0604020202020204" pitchFamily="34" charset="0"/>
              <a:buChar char="•"/>
            </a:pPr>
            <a:r>
              <a:rPr lang="en-AU" dirty="0"/>
              <a:t>ICH often narrowly or poorly defined</a:t>
            </a:r>
          </a:p>
          <a:p>
            <a:pPr marL="342900" indent="-342900">
              <a:buFont typeface="Arial" panose="020B0604020202020204" pitchFamily="34" charset="0"/>
              <a:buChar char="•"/>
            </a:pPr>
            <a:r>
              <a:rPr lang="en-AU" dirty="0"/>
              <a:t>protocols for collecting ICH data are not well established</a:t>
            </a:r>
          </a:p>
          <a:p>
            <a:pPr marL="342900" indent="-342900">
              <a:buFont typeface="Arial" panose="020B0604020202020204" pitchFamily="34" charset="0"/>
              <a:buChar char="•"/>
            </a:pPr>
            <a:r>
              <a:rPr lang="en-AU" dirty="0"/>
              <a:t>lack of formal mechanisms for later evaluation or monitoring of PDNA assessments</a:t>
            </a:r>
          </a:p>
        </p:txBody>
      </p:sp>
      <p:pic>
        <p:nvPicPr>
          <p:cNvPr id="6" name="Picture 5"/>
          <p:cNvPicPr>
            <a:picLocks noChangeAspect="1"/>
          </p:cNvPicPr>
          <p:nvPr/>
        </p:nvPicPr>
        <p:blipFill>
          <a:blip r:embed="rId2"/>
          <a:stretch>
            <a:fillRect/>
          </a:stretch>
        </p:blipFill>
        <p:spPr>
          <a:xfrm>
            <a:off x="720437" y="1477818"/>
            <a:ext cx="3555994" cy="4601874"/>
          </a:xfrm>
          <a:prstGeom prst="rect">
            <a:avLst/>
          </a:prstGeom>
        </p:spPr>
      </p:pic>
    </p:spTree>
    <p:extLst>
      <p:ext uri="{BB962C8B-B14F-4D97-AF65-F5344CB8AC3E}">
        <p14:creationId xmlns:p14="http://schemas.microsoft.com/office/powerpoint/2010/main" val="274197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3121891" y="527051"/>
            <a:ext cx="7157173" cy="1107996"/>
          </a:xfrm>
        </p:spPr>
        <p:txBody>
          <a:bodyPr/>
          <a:lstStyle/>
          <a:p>
            <a:pPr eaLnBrk="1" hangingPunct="1"/>
            <a:r>
              <a:rPr lang="en-AU" altLang="es-ES_tradnl" sz="3600" dirty="0"/>
              <a:t>DRR in the 2003 ICH Convention and Operational Directives</a:t>
            </a:r>
            <a:endParaRPr lang="es-ES_tradnl" altLang="es-ES_tradnl" sz="3600" dirty="0"/>
          </a:p>
        </p:txBody>
      </p:sp>
      <p:sp>
        <p:nvSpPr>
          <p:cNvPr id="15363" name="TextBox 9"/>
          <p:cNvSpPr txBox="1">
            <a:spLocks noChangeArrowheads="1"/>
          </p:cNvSpPr>
          <p:nvPr/>
        </p:nvSpPr>
        <p:spPr bwMode="auto">
          <a:xfrm>
            <a:off x="3121891" y="1905000"/>
            <a:ext cx="8174182"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r>
              <a:rPr lang="en-AU" altLang="en-US" sz="2000" dirty="0">
                <a:solidFill>
                  <a:prstClr val="black"/>
                </a:solidFill>
              </a:rPr>
              <a:t>Disasters and DRR do not feature strongly in either the 2003 Convention or the </a:t>
            </a:r>
            <a:r>
              <a:rPr lang="en-AU" altLang="en-US" sz="2000" i="1" dirty="0">
                <a:solidFill>
                  <a:prstClr val="black"/>
                </a:solidFill>
              </a:rPr>
              <a:t>Operational Directives</a:t>
            </a:r>
            <a:r>
              <a:rPr lang="en-AU" altLang="en-US" sz="2000" dirty="0">
                <a:solidFill>
                  <a:prstClr val="black"/>
                </a:solidFill>
              </a:rPr>
              <a:t>, but are specifically addressed at the following locations:</a:t>
            </a:r>
          </a:p>
          <a:p>
            <a:pPr defTabSz="457200" fontAlgn="base">
              <a:spcBef>
                <a:spcPct val="0"/>
              </a:spcBef>
              <a:spcAft>
                <a:spcPct val="0"/>
              </a:spcAft>
            </a:pPr>
            <a:endParaRPr lang="en-AU" altLang="en-US" sz="2000" dirty="0">
              <a:solidFill>
                <a:prstClr val="black"/>
              </a:solidFill>
            </a:endParaRPr>
          </a:p>
          <a:p>
            <a:pPr marL="342900" indent="-342900" defTabSz="457200" fontAlgn="base">
              <a:spcBef>
                <a:spcPct val="0"/>
              </a:spcBef>
              <a:spcAft>
                <a:spcPct val="0"/>
              </a:spcAft>
              <a:buFont typeface="Arial" panose="020B0604020202020204" pitchFamily="34" charset="0"/>
              <a:buChar char="•"/>
            </a:pPr>
            <a:r>
              <a:rPr lang="en-AU" altLang="en-US" sz="2000" dirty="0">
                <a:solidFill>
                  <a:prstClr val="black"/>
                </a:solidFill>
              </a:rPr>
              <a:t>Disasters defined for the purpose of requesting emergency International Assistance. (</a:t>
            </a:r>
            <a:r>
              <a:rPr lang="en-AU" altLang="en-US" sz="2000" i="1" dirty="0">
                <a:solidFill>
                  <a:prstClr val="black"/>
                </a:solidFill>
              </a:rPr>
              <a:t>OD</a:t>
            </a:r>
            <a:r>
              <a:rPr lang="en-AU" altLang="en-US" sz="2000" dirty="0">
                <a:solidFill>
                  <a:prstClr val="black"/>
                </a:solidFill>
              </a:rPr>
              <a:t> Article 22.2 and Paragraph 50)</a:t>
            </a:r>
          </a:p>
          <a:p>
            <a:pPr marL="342900" indent="-342900" defTabSz="457200" fontAlgn="base">
              <a:spcBef>
                <a:spcPct val="0"/>
              </a:spcBef>
              <a:spcAft>
                <a:spcPct val="0"/>
              </a:spcAft>
              <a:buFont typeface="Arial" panose="020B0604020202020204" pitchFamily="34" charset="0"/>
              <a:buChar char="•"/>
            </a:pPr>
            <a:r>
              <a:rPr lang="en-AU" altLang="en-US" sz="2000" dirty="0">
                <a:solidFill>
                  <a:prstClr val="black"/>
                </a:solidFill>
              </a:rPr>
              <a:t>Expedited process for a nomination to the List of Intangible Cultural Heritage in Need of Urgent Safeguarding in cases of extreme urgency (</a:t>
            </a:r>
            <a:r>
              <a:rPr lang="en-AU" altLang="en-US" sz="2000" i="1" dirty="0">
                <a:solidFill>
                  <a:prstClr val="black"/>
                </a:solidFill>
              </a:rPr>
              <a:t>OD</a:t>
            </a:r>
            <a:r>
              <a:rPr lang="en-AU" altLang="en-US" sz="2000" dirty="0">
                <a:solidFill>
                  <a:prstClr val="black"/>
                </a:solidFill>
              </a:rPr>
              <a:t> Article 17.3 and Paragraph 32)</a:t>
            </a:r>
          </a:p>
          <a:p>
            <a:pPr marL="342900" indent="-342900" defTabSz="457200" fontAlgn="base">
              <a:spcBef>
                <a:spcPct val="0"/>
              </a:spcBef>
              <a:spcAft>
                <a:spcPct val="0"/>
              </a:spcAft>
              <a:buFont typeface="Arial" panose="020B0604020202020204" pitchFamily="34" charset="0"/>
              <a:buChar char="•"/>
            </a:pPr>
            <a:r>
              <a:rPr lang="en-AU" altLang="en-US" sz="2000" dirty="0">
                <a:solidFill>
                  <a:prstClr val="black"/>
                </a:solidFill>
              </a:rPr>
              <a:t>“Community-based resilience to natural disasters and climate change”, which promotes respect for knowledge and practices relating to natural phenomena, including disasters, and the need to “harness their potential to contribute to the reduction of risk [and] recovery from natural disasters” (</a:t>
            </a:r>
            <a:r>
              <a:rPr lang="en-AU" altLang="en-US" sz="2000" i="1" dirty="0">
                <a:solidFill>
                  <a:prstClr val="black"/>
                </a:solidFill>
              </a:rPr>
              <a:t>OD</a:t>
            </a:r>
            <a:r>
              <a:rPr lang="en-AU" altLang="en-US" sz="2000" dirty="0">
                <a:solidFill>
                  <a:prstClr val="black"/>
                </a:solidFill>
              </a:rPr>
              <a:t> Chapter VI.3.3)</a:t>
            </a:r>
          </a:p>
          <a:p>
            <a:pPr defTabSz="457200" fontAlgn="base">
              <a:spcBef>
                <a:spcPct val="0"/>
              </a:spcBef>
              <a:spcAft>
                <a:spcPct val="0"/>
              </a:spcAft>
            </a:pPr>
            <a:endParaRPr lang="en-AU" altLang="en-US" sz="2000" i="1" dirty="0">
              <a:solidFill>
                <a:prstClr val="black"/>
              </a:solidFill>
            </a:endParaRPr>
          </a:p>
          <a:p>
            <a:pPr defTabSz="457200" fontAlgn="base">
              <a:spcBef>
                <a:spcPct val="0"/>
              </a:spcBef>
              <a:spcAft>
                <a:spcPct val="0"/>
              </a:spcAft>
            </a:pPr>
            <a:endParaRPr lang="en-AU" altLang="en-US" sz="2000" dirty="0">
              <a:solidFill>
                <a:prstClr val="black"/>
              </a:solidFill>
            </a:endParaRPr>
          </a:p>
          <a:p>
            <a:pPr defTabSz="457200" fontAlgn="base">
              <a:spcBef>
                <a:spcPct val="0"/>
              </a:spcBef>
              <a:spcAft>
                <a:spcPct val="0"/>
              </a:spcAft>
            </a:pPr>
            <a:endParaRPr lang="en-AU" altLang="en-US" sz="2000" dirty="0">
              <a:solidFill>
                <a:prstClr val="black"/>
              </a:solidFill>
            </a:endParaRPr>
          </a:p>
        </p:txBody>
      </p:sp>
    </p:spTree>
    <p:extLst>
      <p:ext uri="{BB962C8B-B14F-4D97-AF65-F5344CB8AC3E}">
        <p14:creationId xmlns:p14="http://schemas.microsoft.com/office/powerpoint/2010/main" val="891048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768" y="600364"/>
            <a:ext cx="8640233" cy="492443"/>
          </a:xfrm>
        </p:spPr>
        <p:txBody>
          <a:bodyPr/>
          <a:lstStyle/>
          <a:p>
            <a:r>
              <a:rPr lang="en-AU" dirty="0"/>
              <a:t>The UNESCO Strategy and Emergencies</a:t>
            </a:r>
          </a:p>
        </p:txBody>
      </p:sp>
      <p:sp>
        <p:nvSpPr>
          <p:cNvPr id="4" name="Content Placeholder 3"/>
          <p:cNvSpPr>
            <a:spLocks noGrp="1"/>
          </p:cNvSpPr>
          <p:nvPr>
            <p:ph sz="quarter" idx="11"/>
          </p:nvPr>
        </p:nvSpPr>
        <p:spPr/>
        <p:txBody>
          <a:bodyPr/>
          <a:lstStyle/>
          <a:p>
            <a:endParaRPr lang="en-AU" dirty="0"/>
          </a:p>
        </p:txBody>
      </p:sp>
      <p:sp>
        <p:nvSpPr>
          <p:cNvPr id="5" name="Rectangle 4"/>
          <p:cNvSpPr/>
          <p:nvPr/>
        </p:nvSpPr>
        <p:spPr>
          <a:xfrm>
            <a:off x="3043768" y="1385455"/>
            <a:ext cx="8030631" cy="5016758"/>
          </a:xfrm>
          <a:prstGeom prst="rect">
            <a:avLst/>
          </a:prstGeom>
        </p:spPr>
        <p:txBody>
          <a:bodyPr wrap="square">
            <a:spAutoFit/>
          </a:bodyPr>
          <a:lstStyle/>
          <a:p>
            <a:r>
              <a:rPr lang="en-AU" sz="2000" i="1" dirty="0"/>
              <a:t>Addendum </a:t>
            </a:r>
            <a:r>
              <a:rPr lang="en-AU" sz="2000" dirty="0"/>
              <a:t>(2017) to the </a:t>
            </a:r>
            <a:r>
              <a:rPr lang="en-AU" sz="2000" i="1" dirty="0"/>
              <a:t>Strategy for the Reinforcement of the UNESCO’s action for the Protection of Culture and the Promotion of Cultural Pluralism in the Event of Armed Conflict</a:t>
            </a:r>
            <a:r>
              <a:rPr lang="en-AU" sz="2000" dirty="0"/>
              <a:t>, aims to:</a:t>
            </a:r>
          </a:p>
          <a:p>
            <a:pPr lvl="1"/>
            <a:r>
              <a:rPr lang="en-AU" sz="2000" dirty="0"/>
              <a:t>(1) strengthen the ability of Member States to prevent, mitigate and recover the loss of cultural heritage and diversity as a result of disasters caused by natural and human-induced hazards.</a:t>
            </a:r>
          </a:p>
          <a:p>
            <a:pPr lvl="1"/>
            <a:r>
              <a:rPr lang="en-AU" sz="2000" dirty="0"/>
              <a:t>(2) incorporate consideration for culture into the DRR sector and humanitarian action related to disasters by engaging with the relevant stakeholders outside the cultural domain.</a:t>
            </a:r>
          </a:p>
          <a:p>
            <a:pPr marL="342900" indent="-342900">
              <a:buFont typeface="Arial" panose="020B0604020202020204" pitchFamily="34" charset="0"/>
              <a:buChar char="•"/>
            </a:pPr>
            <a:endParaRPr lang="en-AU" sz="2000" dirty="0"/>
          </a:p>
          <a:p>
            <a:r>
              <a:rPr lang="en-AU" sz="2000" dirty="0"/>
              <a:t>World Heritage Committee’s </a:t>
            </a:r>
            <a:r>
              <a:rPr lang="en-AU" sz="2000" i="1" dirty="0"/>
              <a:t>Strategy for Disaster Risk Reduction at World Heritage Properties </a:t>
            </a:r>
            <a:r>
              <a:rPr lang="en-AU" sz="2000" dirty="0"/>
              <a:t>(2007)</a:t>
            </a:r>
          </a:p>
          <a:p>
            <a:pPr marL="342900" indent="-342900">
              <a:buFont typeface="Arial" panose="020B0604020202020204" pitchFamily="34" charset="0"/>
              <a:buChar char="•"/>
            </a:pPr>
            <a:endParaRPr lang="en-AU" sz="2000" dirty="0"/>
          </a:p>
          <a:p>
            <a:r>
              <a:rPr lang="en-AU" sz="2000" dirty="0"/>
              <a:t>2003 Convention’s </a:t>
            </a:r>
            <a:r>
              <a:rPr lang="en-AU" sz="2000" i="1" dirty="0"/>
              <a:t>Operational Principles and Modalities for Safeguarding Intangible Cultural Heritage in Emergencies </a:t>
            </a:r>
            <a:r>
              <a:rPr lang="en-AU" sz="2000" dirty="0"/>
              <a:t>(2019) </a:t>
            </a:r>
          </a:p>
          <a:p>
            <a:pPr marL="342900" indent="-342900">
              <a:buFont typeface="Arial" panose="020B0604020202020204" pitchFamily="34" charset="0"/>
              <a:buChar char="•"/>
            </a:pPr>
            <a:endParaRPr lang="en-AU" sz="2000" dirty="0"/>
          </a:p>
        </p:txBody>
      </p:sp>
    </p:spTree>
    <p:extLst>
      <p:ext uri="{BB962C8B-B14F-4D97-AF65-F5344CB8AC3E}">
        <p14:creationId xmlns:p14="http://schemas.microsoft.com/office/powerpoint/2010/main" val="421034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103418" y="628072"/>
            <a:ext cx="8211126" cy="1107996"/>
          </a:xfrm>
        </p:spPr>
        <p:txBody>
          <a:bodyPr/>
          <a:lstStyle/>
          <a:p>
            <a:r>
              <a:rPr lang="en-AU" sz="3600" dirty="0"/>
              <a:t>ICH Disaster Risk –</a:t>
            </a:r>
            <a:br>
              <a:rPr lang="en-AU" sz="3600" dirty="0"/>
            </a:br>
            <a:r>
              <a:rPr lang="en-AU" sz="3600" dirty="0"/>
              <a:t>integrating ICH and DRR</a:t>
            </a:r>
          </a:p>
        </p:txBody>
      </p:sp>
      <p:sp>
        <p:nvSpPr>
          <p:cNvPr id="6" name="TextBox 5"/>
          <p:cNvSpPr txBox="1"/>
          <p:nvPr/>
        </p:nvSpPr>
        <p:spPr>
          <a:xfrm>
            <a:off x="3177308" y="2087417"/>
            <a:ext cx="8026399" cy="3385542"/>
          </a:xfrm>
          <a:prstGeom prst="rect">
            <a:avLst/>
          </a:prstGeom>
          <a:noFill/>
        </p:spPr>
        <p:txBody>
          <a:bodyPr wrap="square" lIns="0" tIns="0" rIns="0" bIns="0">
            <a:spAutoFit/>
          </a:bodyPr>
          <a:lstStyle/>
          <a:p>
            <a:pPr defTabSz="457200" fontAlgn="base">
              <a:spcBef>
                <a:spcPct val="0"/>
              </a:spcBef>
              <a:spcAft>
                <a:spcPct val="0"/>
              </a:spcAft>
              <a:defRPr/>
            </a:pPr>
            <a:endParaRPr lang="en-US" sz="2000" dirty="0">
              <a:solidFill>
                <a:prstClr val="black"/>
              </a:solidFill>
              <a:latin typeface="Arial" panose="020B0604020202020204" pitchFamily="34" charset="0"/>
            </a:endParaRPr>
          </a:p>
          <a:p>
            <a:pPr defTabSz="457200" fontAlgn="base">
              <a:spcBef>
                <a:spcPct val="0"/>
              </a:spcBef>
              <a:spcAft>
                <a:spcPct val="0"/>
              </a:spcAft>
              <a:defRPr/>
            </a:pPr>
            <a:r>
              <a:rPr lang="en-AU" sz="2000" dirty="0">
                <a:solidFill>
                  <a:prstClr val="black"/>
                </a:solidFill>
                <a:latin typeface="Arial" panose="020B0604020202020204" pitchFamily="34" charset="0"/>
              </a:rPr>
              <a:t>“ICH Disaster Risk” is the interaction between a particular threat or hazard and the vulnerability of an ICH element or practice.</a:t>
            </a:r>
          </a:p>
          <a:p>
            <a:pPr defTabSz="457200" fontAlgn="base">
              <a:spcBef>
                <a:spcPct val="0"/>
              </a:spcBef>
              <a:spcAft>
                <a:spcPct val="0"/>
              </a:spcAft>
              <a:defRPr/>
            </a:pPr>
            <a:endParaRPr lang="en-AU" sz="2000" dirty="0">
              <a:solidFill>
                <a:prstClr val="black"/>
              </a:solidFill>
              <a:latin typeface="Arial" panose="020B0604020202020204" pitchFamily="34" charset="0"/>
            </a:endParaRPr>
          </a:p>
          <a:p>
            <a:pPr defTabSz="457200" fontAlgn="base">
              <a:spcBef>
                <a:spcPct val="0"/>
              </a:spcBef>
              <a:spcAft>
                <a:spcPct val="0"/>
              </a:spcAft>
              <a:defRPr/>
            </a:pPr>
            <a:r>
              <a:rPr lang="en-AU" sz="2000" dirty="0">
                <a:solidFill>
                  <a:prstClr val="black"/>
                </a:solidFill>
                <a:latin typeface="Arial" panose="020B0604020202020204" pitchFamily="34" charset="0"/>
              </a:rPr>
              <a:t>How do we bring an understanding and awareness of DRR to the challenge of inventorying and safeguarding ICH?</a:t>
            </a:r>
          </a:p>
          <a:p>
            <a:pPr defTabSz="457200" fontAlgn="base">
              <a:spcBef>
                <a:spcPct val="0"/>
              </a:spcBef>
              <a:spcAft>
                <a:spcPct val="0"/>
              </a:spcAft>
              <a:defRPr/>
            </a:pPr>
            <a:endParaRPr lang="en-AU" sz="2000" dirty="0">
              <a:solidFill>
                <a:prstClr val="black"/>
              </a:solidFill>
              <a:latin typeface="Arial" panose="020B0604020202020204" pitchFamily="34" charset="0"/>
            </a:endParaRPr>
          </a:p>
          <a:p>
            <a:pPr defTabSz="457200" fontAlgn="base">
              <a:spcBef>
                <a:spcPct val="0"/>
              </a:spcBef>
              <a:spcAft>
                <a:spcPct val="0"/>
              </a:spcAft>
              <a:defRPr/>
            </a:pPr>
            <a:r>
              <a:rPr lang="en-AU" sz="2000" dirty="0">
                <a:solidFill>
                  <a:prstClr val="black"/>
                </a:solidFill>
                <a:latin typeface="Arial" panose="020B0604020202020204" pitchFamily="34" charset="0"/>
              </a:rPr>
              <a:t>And how do we introduce an understanding and awareness of ICH amongst the groups and systems that manage disasters and disaster risk? (e.g. involvement of ICH practitioners in Post-Disaster Needs Assessment (PDNA) process)</a:t>
            </a:r>
          </a:p>
        </p:txBody>
      </p:sp>
    </p:spTree>
    <p:extLst>
      <p:ext uri="{BB962C8B-B14F-4D97-AF65-F5344CB8AC3E}">
        <p14:creationId xmlns:p14="http://schemas.microsoft.com/office/powerpoint/2010/main" val="94314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66473" y="648423"/>
            <a:ext cx="7220528" cy="553998"/>
          </a:xfrm>
        </p:spPr>
        <p:txBody>
          <a:bodyPr/>
          <a:lstStyle/>
          <a:p>
            <a:pPr eaLnBrk="1" hangingPunct="1"/>
            <a:r>
              <a:rPr lang="en-US" altLang="es-ES_tradnl" sz="3600" dirty="0"/>
              <a:t>Operational Principles</a:t>
            </a:r>
            <a:endParaRPr lang="es-ES_tradnl" altLang="es-ES_tradnl" sz="3600" dirty="0"/>
          </a:p>
        </p:txBody>
      </p:sp>
      <p:sp>
        <p:nvSpPr>
          <p:cNvPr id="6" name="TextBox 5"/>
          <p:cNvSpPr txBox="1"/>
          <p:nvPr/>
        </p:nvSpPr>
        <p:spPr>
          <a:xfrm>
            <a:off x="3066473" y="1764145"/>
            <a:ext cx="8137235" cy="4616648"/>
          </a:xfrm>
          <a:prstGeom prst="rect">
            <a:avLst/>
          </a:prstGeom>
          <a:noFill/>
        </p:spPr>
        <p:txBody>
          <a:bodyPr wrap="square" lIns="0" tIns="0" rIns="0" bIns="0">
            <a:spAutoFit/>
          </a:bodyPr>
          <a:lstStyle/>
          <a:p>
            <a:pPr defTabSz="457200" fontAlgn="base">
              <a:spcBef>
                <a:spcPct val="0"/>
              </a:spcBef>
              <a:spcAft>
                <a:spcPct val="0"/>
              </a:spcAft>
              <a:defRPr/>
            </a:pPr>
            <a:r>
              <a:rPr lang="en-AU" sz="2000" i="1" dirty="0">
                <a:solidFill>
                  <a:prstClr val="black"/>
                </a:solidFill>
                <a:latin typeface="Arial" panose="020B0604020202020204" pitchFamily="34" charset="0"/>
              </a:rPr>
              <a:t>Operational Principles and Modalities for Safeguarding Intangible Cultural Heritage in Emergencies </a:t>
            </a:r>
            <a:r>
              <a:rPr lang="en-AU" sz="2000" dirty="0">
                <a:solidFill>
                  <a:prstClr val="black"/>
                </a:solidFill>
                <a:latin typeface="Arial" panose="020B0604020202020204" pitchFamily="34" charset="0"/>
              </a:rPr>
              <a:t>(2019)</a:t>
            </a:r>
          </a:p>
          <a:p>
            <a:pPr defTabSz="457200" fontAlgn="base">
              <a:spcBef>
                <a:spcPct val="0"/>
              </a:spcBef>
              <a:spcAft>
                <a:spcPct val="0"/>
              </a:spcAft>
              <a:defRPr/>
            </a:pPr>
            <a:endParaRPr lang="en-US" sz="2000" dirty="0">
              <a:solidFill>
                <a:prstClr val="black"/>
              </a:solidFill>
              <a:latin typeface="Arial" panose="020B0604020202020204" pitchFamily="34" charset="0"/>
            </a:endParaRPr>
          </a:p>
          <a:p>
            <a:pPr defTabSz="457200" fontAlgn="base">
              <a:spcBef>
                <a:spcPct val="0"/>
              </a:spcBef>
              <a:spcAft>
                <a:spcPct val="0"/>
              </a:spcAft>
              <a:defRPr/>
            </a:pPr>
            <a:r>
              <a:rPr lang="en-US" sz="2000" dirty="0">
                <a:solidFill>
                  <a:prstClr val="black"/>
                </a:solidFill>
                <a:latin typeface="Arial" panose="020B0604020202020204" pitchFamily="34" charset="0"/>
              </a:rPr>
              <a:t>Six basic Operational Principles:</a:t>
            </a:r>
          </a:p>
          <a:p>
            <a:pPr defTabSz="457200" fontAlgn="base">
              <a:spcBef>
                <a:spcPct val="0"/>
              </a:spcBef>
              <a:spcAft>
                <a:spcPct val="0"/>
              </a:spcAft>
              <a:defRPr/>
            </a:pPr>
            <a:endParaRPr lang="en-US" sz="2000" dirty="0">
              <a:solidFill>
                <a:prstClr val="black"/>
              </a:solidFill>
              <a:latin typeface="Arial" panose="020B0604020202020204" pitchFamily="34" charset="0"/>
            </a:endParaRPr>
          </a:p>
          <a:p>
            <a:pPr marL="457200" indent="-457200" defTabSz="457200" fontAlgn="base">
              <a:spcBef>
                <a:spcPct val="0"/>
              </a:spcBef>
              <a:spcAft>
                <a:spcPct val="0"/>
              </a:spcAft>
              <a:buFont typeface="+mj-lt"/>
              <a:buAutoNum type="arabicPeriod"/>
              <a:defRPr/>
            </a:pPr>
            <a:r>
              <a:rPr lang="en-US" sz="2000" dirty="0">
                <a:solidFill>
                  <a:prstClr val="black"/>
                </a:solidFill>
                <a:latin typeface="Arial" panose="020B0604020202020204" pitchFamily="34" charset="0"/>
              </a:rPr>
              <a:t>Central importance of lives and well-being of ICH bearers</a:t>
            </a:r>
          </a:p>
          <a:p>
            <a:pPr marL="457200" indent="-457200" defTabSz="457200" fontAlgn="base">
              <a:spcBef>
                <a:spcPct val="0"/>
              </a:spcBef>
              <a:spcAft>
                <a:spcPct val="0"/>
              </a:spcAft>
              <a:buFont typeface="+mj-lt"/>
              <a:buAutoNum type="arabicPeriod"/>
              <a:defRPr/>
            </a:pPr>
            <a:r>
              <a:rPr lang="en-US" sz="2000" dirty="0">
                <a:solidFill>
                  <a:prstClr val="black"/>
                </a:solidFill>
                <a:latin typeface="Arial" panose="020B0604020202020204" pitchFamily="34" charset="0"/>
              </a:rPr>
              <a:t>Expanded understanding of affected communities, including hosts, displaced persons</a:t>
            </a:r>
          </a:p>
          <a:p>
            <a:pPr marL="457200" indent="-457200" defTabSz="457200" fontAlgn="base">
              <a:spcBef>
                <a:spcPct val="0"/>
              </a:spcBef>
              <a:spcAft>
                <a:spcPct val="0"/>
              </a:spcAft>
              <a:buFont typeface="+mj-lt"/>
              <a:buAutoNum type="arabicPeriod"/>
              <a:defRPr/>
            </a:pPr>
            <a:r>
              <a:rPr lang="en-US" sz="2000" dirty="0">
                <a:solidFill>
                  <a:prstClr val="black"/>
                </a:solidFill>
                <a:latin typeface="Arial" panose="020B0604020202020204" pitchFamily="34" charset="0"/>
              </a:rPr>
              <a:t>Community-based inventorying essential in all phases of disaster management cycle</a:t>
            </a:r>
          </a:p>
          <a:p>
            <a:pPr marL="457200" indent="-457200" defTabSz="457200" fontAlgn="base">
              <a:spcBef>
                <a:spcPct val="0"/>
              </a:spcBef>
              <a:spcAft>
                <a:spcPct val="0"/>
              </a:spcAft>
              <a:buFont typeface="+mj-lt"/>
              <a:buAutoNum type="arabicPeriod"/>
              <a:defRPr/>
            </a:pPr>
            <a:r>
              <a:rPr lang="en-US" sz="2000" dirty="0">
                <a:solidFill>
                  <a:prstClr val="black"/>
                </a:solidFill>
                <a:latin typeface="Arial" panose="020B0604020202020204" pitchFamily="34" charset="0"/>
              </a:rPr>
              <a:t>States Parties to ensure widest possible participation of ICH bearers</a:t>
            </a:r>
          </a:p>
          <a:p>
            <a:pPr marL="457200" indent="-457200" defTabSz="457200" fontAlgn="base">
              <a:spcBef>
                <a:spcPct val="0"/>
              </a:spcBef>
              <a:spcAft>
                <a:spcPct val="0"/>
              </a:spcAft>
              <a:buFont typeface="+mj-lt"/>
              <a:buAutoNum type="arabicPeriod"/>
              <a:defRPr/>
            </a:pPr>
            <a:r>
              <a:rPr lang="en-US" sz="2000" dirty="0">
                <a:solidFill>
                  <a:prstClr val="black"/>
                </a:solidFill>
                <a:latin typeface="Arial" panose="020B0604020202020204" pitchFamily="34" charset="0"/>
              </a:rPr>
              <a:t>State and non-state humanitarian actors to support ICH bearers in safeguarding and mitigating actions</a:t>
            </a:r>
          </a:p>
          <a:p>
            <a:pPr marL="457200" indent="-457200" defTabSz="457200" fontAlgn="base">
              <a:spcBef>
                <a:spcPct val="0"/>
              </a:spcBef>
              <a:spcAft>
                <a:spcPct val="0"/>
              </a:spcAft>
              <a:buFont typeface="+mj-lt"/>
              <a:buAutoNum type="arabicPeriod"/>
              <a:defRPr/>
            </a:pPr>
            <a:r>
              <a:rPr lang="en-US" sz="2000" dirty="0">
                <a:solidFill>
                  <a:prstClr val="black"/>
                </a:solidFill>
                <a:latin typeface="Arial" panose="020B0604020202020204" pitchFamily="34" charset="0"/>
              </a:rPr>
              <a:t>Respect for the </a:t>
            </a:r>
            <a:r>
              <a:rPr lang="en-AU" sz="2000" dirty="0">
                <a:solidFill>
                  <a:prstClr val="black"/>
                </a:solidFill>
                <a:latin typeface="Arial" panose="020B0604020202020204" pitchFamily="34" charset="0"/>
              </a:rPr>
              <a:t>dynamic and adaptive nature of ICH</a:t>
            </a:r>
            <a:endParaRPr lang="en-US" sz="2000" dirty="0">
              <a:solidFill>
                <a:prstClr val="black"/>
              </a:solidFill>
              <a:latin typeface="Arial" panose="020B0604020202020204" pitchFamily="34" charset="0"/>
            </a:endParaRPr>
          </a:p>
          <a:p>
            <a:pPr marL="457200" indent="-457200" defTabSz="457200" fontAlgn="base">
              <a:spcBef>
                <a:spcPct val="0"/>
              </a:spcBef>
              <a:spcAft>
                <a:spcPct val="0"/>
              </a:spcAft>
              <a:buFont typeface="+mj-lt"/>
              <a:buAutoNum type="arabicPeriod"/>
              <a:defRPr/>
            </a:pPr>
            <a:endParaRPr lang="en-US" sz="2000" dirty="0">
              <a:solidFill>
                <a:prstClr val="black"/>
              </a:solidFill>
              <a:latin typeface="Arial" panose="020B0604020202020204" pitchFamily="34" charset="0"/>
            </a:endParaRPr>
          </a:p>
        </p:txBody>
      </p:sp>
    </p:spTree>
    <p:extLst>
      <p:ext uri="{BB962C8B-B14F-4D97-AF65-F5344CB8AC3E}">
        <p14:creationId xmlns:p14="http://schemas.microsoft.com/office/powerpoint/2010/main" val="385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987963" y="577850"/>
            <a:ext cx="8414327" cy="1108075"/>
          </a:xfrm>
        </p:spPr>
        <p:txBody>
          <a:bodyPr/>
          <a:lstStyle/>
          <a:p>
            <a:pPr eaLnBrk="1" hangingPunct="1"/>
            <a:r>
              <a:rPr lang="en-US" altLang="es-ES_tradnl" sz="3600" dirty="0"/>
              <a:t>Operational Modalities - Preparedness</a:t>
            </a:r>
            <a:endParaRPr lang="es-ES_tradnl" altLang="es-ES_tradnl" sz="3600" dirty="0"/>
          </a:p>
        </p:txBody>
      </p:sp>
      <p:sp>
        <p:nvSpPr>
          <p:cNvPr id="6" name="TextBox 5"/>
          <p:cNvSpPr txBox="1"/>
          <p:nvPr/>
        </p:nvSpPr>
        <p:spPr>
          <a:xfrm>
            <a:off x="3084945" y="1685925"/>
            <a:ext cx="8220364" cy="4616648"/>
          </a:xfrm>
          <a:prstGeom prst="rect">
            <a:avLst/>
          </a:prstGeom>
          <a:noFill/>
        </p:spPr>
        <p:txBody>
          <a:bodyPr wrap="square" lIns="0" tIns="0" rIns="0" bIns="0">
            <a:spAutoFit/>
          </a:bodyPr>
          <a:lstStyle/>
          <a:p>
            <a:pPr defTabSz="457200" fontAlgn="base">
              <a:spcBef>
                <a:spcPct val="0"/>
              </a:spcBef>
              <a:spcAft>
                <a:spcPct val="0"/>
              </a:spcAft>
              <a:defRPr/>
            </a:pPr>
            <a:r>
              <a:rPr lang="en-US" sz="2000" dirty="0">
                <a:solidFill>
                  <a:prstClr val="black"/>
                </a:solidFill>
                <a:latin typeface="Arial" panose="020B0604020202020204" pitchFamily="34" charset="0"/>
              </a:rPr>
              <a:t>The operational modalities implement and integrate the principles by defining appropriate action for each phase:</a:t>
            </a:r>
          </a:p>
          <a:p>
            <a:pPr defTabSz="457200" fontAlgn="base">
              <a:spcBef>
                <a:spcPct val="0"/>
              </a:spcBef>
              <a:spcAft>
                <a:spcPct val="0"/>
              </a:spcAft>
              <a:defRPr/>
            </a:pPr>
            <a:endParaRPr lang="en-US" sz="2000" dirty="0">
              <a:solidFill>
                <a:prstClr val="black"/>
              </a:solidFill>
              <a:latin typeface="Arial" panose="020B0604020202020204" pitchFamily="34" charset="0"/>
            </a:endParaRP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Raise awareness and build capacity of relevant stakeholders regarding dual nature of ICH in disasters</a:t>
            </a: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Resource and support communities to engage in DRR</a:t>
            </a: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Integrate information on vulnerability of ICH to potential disasters in inventories</a:t>
            </a: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Include DRR measures in ICH safeguarding plans of specific elements</a:t>
            </a: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Incorporate relevant ICH in local, national, sub-regional and regional DRR plans</a:t>
            </a: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Link ICH safeguarding and DRR bodies</a:t>
            </a:r>
          </a:p>
          <a:p>
            <a:pPr defTabSz="457200" fontAlgn="base">
              <a:spcBef>
                <a:spcPct val="0"/>
              </a:spcBef>
              <a:spcAft>
                <a:spcPct val="0"/>
              </a:spcAft>
              <a:defRPr/>
            </a:pPr>
            <a:endParaRPr lang="en-US" sz="2000" dirty="0">
              <a:solidFill>
                <a:prstClr val="black"/>
              </a:solidFill>
              <a:latin typeface="Arial" panose="020B0604020202020204" pitchFamily="34" charset="0"/>
            </a:endParaRPr>
          </a:p>
          <a:p>
            <a:pPr defTabSz="457200" fontAlgn="base">
              <a:spcBef>
                <a:spcPct val="0"/>
              </a:spcBef>
              <a:spcAft>
                <a:spcPct val="0"/>
              </a:spcAft>
              <a:defRPr/>
            </a:pPr>
            <a:endParaRPr lang="en-US" sz="2000" dirty="0">
              <a:solidFill>
                <a:prstClr val="black"/>
              </a:solidFill>
              <a:latin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606" y="2650837"/>
            <a:ext cx="2230977" cy="2208742"/>
          </a:xfrm>
          <a:prstGeom prst="rect">
            <a:avLst/>
          </a:prstGeom>
        </p:spPr>
      </p:pic>
    </p:spTree>
    <p:extLst>
      <p:ext uri="{BB962C8B-B14F-4D97-AF65-F5344CB8AC3E}">
        <p14:creationId xmlns:p14="http://schemas.microsoft.com/office/powerpoint/2010/main" val="80672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94182" y="577850"/>
            <a:ext cx="7536873" cy="1108075"/>
          </a:xfrm>
        </p:spPr>
        <p:txBody>
          <a:bodyPr/>
          <a:lstStyle/>
          <a:p>
            <a:pPr eaLnBrk="1" hangingPunct="1"/>
            <a:r>
              <a:rPr lang="en-US" altLang="es-ES_tradnl" sz="3600" dirty="0"/>
              <a:t>Operational Modalities - Response</a:t>
            </a:r>
            <a:endParaRPr lang="es-ES_tradnl" altLang="es-ES_tradnl" sz="3600" dirty="0"/>
          </a:p>
        </p:txBody>
      </p:sp>
      <p:sp>
        <p:nvSpPr>
          <p:cNvPr id="6" name="TextBox 5"/>
          <p:cNvSpPr txBox="1"/>
          <p:nvPr/>
        </p:nvSpPr>
        <p:spPr>
          <a:xfrm>
            <a:off x="3094182" y="1685925"/>
            <a:ext cx="7878618" cy="4308872"/>
          </a:xfrm>
          <a:prstGeom prst="rect">
            <a:avLst/>
          </a:prstGeom>
          <a:noFill/>
        </p:spPr>
        <p:txBody>
          <a:bodyPr wrap="square" lIns="0" tIns="0" rIns="0" bIns="0">
            <a:spAutoFit/>
          </a:bodyPr>
          <a:lstStyle/>
          <a:p>
            <a:pPr defTabSz="457200" fontAlgn="base">
              <a:spcBef>
                <a:spcPct val="0"/>
              </a:spcBef>
              <a:spcAft>
                <a:spcPct val="0"/>
              </a:spcAft>
              <a:defRPr/>
            </a:pPr>
            <a:endParaRPr lang="en-US" sz="2000" dirty="0">
              <a:solidFill>
                <a:prstClr val="black"/>
              </a:solidFill>
              <a:latin typeface="Arial" panose="020B0604020202020204" pitchFamily="34" charset="0"/>
            </a:endParaRP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Identify and reach out to ICH bearers known or likely to have been affected by the disaster, as early as possible. </a:t>
            </a: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Resource and support ICH bearers to identify and address immediate safeguarding needs and to draw on ICH to mitigate immediate effects of the disaster </a:t>
            </a: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Share information amongst other humanitarian actors to determine nature and extent of impact to ICH, and scope for engaging ICH in mitigation. </a:t>
            </a: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Ensure that ICH is incorporated in post-disaster assessments (e.g. PDNAs) and that affected ICH bearers are involved in these assessments</a:t>
            </a:r>
          </a:p>
          <a:p>
            <a:pPr defTabSz="457200" fontAlgn="base">
              <a:spcBef>
                <a:spcPct val="0"/>
              </a:spcBef>
              <a:spcAft>
                <a:spcPct val="0"/>
              </a:spcAft>
              <a:defRPr/>
            </a:pPr>
            <a:endParaRPr lang="en-US" sz="2000" dirty="0">
              <a:solidFill>
                <a:prstClr val="black"/>
              </a:solidFill>
              <a:latin typeface="Arial" panose="020B0604020202020204" pitchFamily="34" charset="0"/>
            </a:endParaRPr>
          </a:p>
          <a:p>
            <a:pPr defTabSz="457200" fontAlgn="base">
              <a:spcBef>
                <a:spcPct val="0"/>
              </a:spcBef>
              <a:spcAft>
                <a:spcPct val="0"/>
              </a:spcAft>
              <a:defRPr/>
            </a:pPr>
            <a:endParaRPr lang="en-US" sz="2000" dirty="0">
              <a:solidFill>
                <a:prstClr val="black"/>
              </a:solidFill>
              <a:latin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370" y="2022763"/>
            <a:ext cx="2175002" cy="2153325"/>
          </a:xfrm>
          <a:prstGeom prst="rect">
            <a:avLst/>
          </a:prstGeom>
        </p:spPr>
      </p:pic>
    </p:spTree>
    <p:extLst>
      <p:ext uri="{BB962C8B-B14F-4D97-AF65-F5344CB8AC3E}">
        <p14:creationId xmlns:p14="http://schemas.microsoft.com/office/powerpoint/2010/main" val="45842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94182" y="577850"/>
            <a:ext cx="7499927" cy="1108075"/>
          </a:xfrm>
        </p:spPr>
        <p:txBody>
          <a:bodyPr/>
          <a:lstStyle/>
          <a:p>
            <a:pPr eaLnBrk="1" hangingPunct="1"/>
            <a:r>
              <a:rPr lang="en-US" altLang="es-ES_tradnl" sz="3600" dirty="0"/>
              <a:t>Operational Modalities - Recovery</a:t>
            </a:r>
            <a:endParaRPr lang="es-ES_tradnl" altLang="es-ES_tradnl" sz="3600" dirty="0"/>
          </a:p>
        </p:txBody>
      </p:sp>
      <p:sp>
        <p:nvSpPr>
          <p:cNvPr id="6" name="TextBox 5"/>
          <p:cNvSpPr txBox="1"/>
          <p:nvPr/>
        </p:nvSpPr>
        <p:spPr>
          <a:xfrm>
            <a:off x="3094182" y="1685925"/>
            <a:ext cx="7786254" cy="3385542"/>
          </a:xfrm>
          <a:prstGeom prst="rect">
            <a:avLst/>
          </a:prstGeom>
          <a:noFill/>
        </p:spPr>
        <p:txBody>
          <a:bodyPr wrap="square" lIns="0" tIns="0" rIns="0" bIns="0">
            <a:spAutoFit/>
          </a:bodyPr>
          <a:lstStyle/>
          <a:p>
            <a:pPr defTabSz="457200" fontAlgn="base">
              <a:spcBef>
                <a:spcPct val="0"/>
              </a:spcBef>
              <a:spcAft>
                <a:spcPct val="0"/>
              </a:spcAft>
              <a:defRPr/>
            </a:pPr>
            <a:endParaRPr lang="en-US" sz="2000" dirty="0">
              <a:solidFill>
                <a:prstClr val="black"/>
              </a:solidFill>
              <a:latin typeface="Arial" panose="020B0604020202020204" pitchFamily="34" charset="0"/>
            </a:endParaRP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Carry out community-based needs identification if this could not be done earlier. </a:t>
            </a: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Resource and support ICH bearers to develop and undertake safeguarding measures or plans to enhance the mitigation capacity of their intangible cultural heritage. </a:t>
            </a:r>
          </a:p>
          <a:p>
            <a:pPr marL="457200" indent="-457200" defTabSz="457200" eaLnBrk="0" fontAlgn="base" hangingPunct="0">
              <a:spcBef>
                <a:spcPct val="0"/>
              </a:spcBef>
              <a:spcAft>
                <a:spcPct val="0"/>
              </a:spcAft>
              <a:buFontTx/>
              <a:buAutoNum type="arabicPeriod"/>
              <a:defRPr/>
            </a:pPr>
            <a:r>
              <a:rPr lang="en-AU" sz="2000" dirty="0">
                <a:solidFill>
                  <a:prstClr val="black"/>
                </a:solidFill>
                <a:latin typeface="Arial" panose="020B0604020202020204" pitchFamily="34" charset="0"/>
              </a:rPr>
              <a:t>Engage ICH in fostering dialogue, mutual understanding and reconciliation between and within communities, including between displaced populations and host communities.</a:t>
            </a:r>
          </a:p>
          <a:p>
            <a:pPr defTabSz="457200" fontAlgn="base">
              <a:spcBef>
                <a:spcPct val="0"/>
              </a:spcBef>
              <a:spcAft>
                <a:spcPct val="0"/>
              </a:spcAft>
              <a:defRPr/>
            </a:pPr>
            <a:endParaRPr lang="en-US" sz="2000" dirty="0">
              <a:solidFill>
                <a:prstClr val="black"/>
              </a:solidFill>
              <a:latin typeface="Arial" panose="020B0604020202020204" pitchFamily="34" charset="0"/>
            </a:endParaRPr>
          </a:p>
          <a:p>
            <a:pPr defTabSz="457200" fontAlgn="base">
              <a:spcBef>
                <a:spcPct val="0"/>
              </a:spcBef>
              <a:spcAft>
                <a:spcPct val="0"/>
              </a:spcAft>
              <a:defRPr/>
            </a:pPr>
            <a:endParaRPr lang="en-US" sz="2000" dirty="0">
              <a:solidFill>
                <a:prstClr val="black"/>
              </a:solidFill>
              <a:latin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98" y="2087419"/>
            <a:ext cx="2296283" cy="2273397"/>
          </a:xfrm>
          <a:prstGeom prst="rect">
            <a:avLst/>
          </a:prstGeom>
        </p:spPr>
      </p:pic>
    </p:spTree>
    <p:extLst>
      <p:ext uri="{BB962C8B-B14F-4D97-AF65-F5344CB8AC3E}">
        <p14:creationId xmlns:p14="http://schemas.microsoft.com/office/powerpoint/2010/main" val="180837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121892" y="417514"/>
            <a:ext cx="7804726" cy="1107996"/>
          </a:xfrm>
        </p:spPr>
        <p:txBody>
          <a:bodyPr/>
          <a:lstStyle/>
          <a:p>
            <a:pPr eaLnBrk="1" hangingPunct="1"/>
            <a:r>
              <a:rPr lang="en-US" altLang="es-ES_tradnl" sz="3600" dirty="0"/>
              <a:t>UNESCO Resources and Financial Support</a:t>
            </a:r>
          </a:p>
        </p:txBody>
      </p:sp>
      <p:sp>
        <p:nvSpPr>
          <p:cNvPr id="6" name="TextBox 5"/>
          <p:cNvSpPr txBox="1"/>
          <p:nvPr/>
        </p:nvSpPr>
        <p:spPr>
          <a:xfrm>
            <a:off x="3121891" y="1905000"/>
            <a:ext cx="7564582" cy="3386138"/>
          </a:xfrm>
          <a:prstGeom prst="rect">
            <a:avLst/>
          </a:prstGeom>
          <a:noFill/>
        </p:spPr>
        <p:txBody>
          <a:bodyPr wrap="square" lIns="0" tIns="0" rIns="0" bIns="0">
            <a:spAutoFit/>
          </a:bodyPr>
          <a:lstStyle/>
          <a:p>
            <a:pPr defTabSz="457200" fontAlgn="base">
              <a:spcBef>
                <a:spcPct val="0"/>
              </a:spcBef>
              <a:spcAft>
                <a:spcPct val="0"/>
              </a:spcAft>
              <a:defRPr/>
            </a:pPr>
            <a:r>
              <a:rPr lang="en-AU" sz="2000" b="1" dirty="0">
                <a:solidFill>
                  <a:prstClr val="black"/>
                </a:solidFill>
                <a:latin typeface="Arial" panose="020B0604020202020204" pitchFamily="34" charset="0"/>
              </a:rPr>
              <a:t>Resources</a:t>
            </a:r>
            <a:r>
              <a:rPr lang="en-AU" sz="2000" dirty="0">
                <a:solidFill>
                  <a:prstClr val="black"/>
                </a:solidFill>
                <a:latin typeface="Arial" panose="020B0604020202020204" pitchFamily="34" charset="0"/>
              </a:rPr>
              <a:t> that support the protection of ICH in the context of disaster include:</a:t>
            </a:r>
          </a:p>
          <a:p>
            <a:pPr marL="800100" lvl="1" indent="-342900" defTabSz="457200" fontAlgn="base">
              <a:spcBef>
                <a:spcPct val="0"/>
              </a:spcBef>
              <a:spcAft>
                <a:spcPct val="0"/>
              </a:spcAft>
              <a:buFont typeface="Arial" panose="020B0604020202020204" pitchFamily="34" charset="0"/>
              <a:buChar char="•"/>
              <a:defRPr/>
            </a:pPr>
            <a:r>
              <a:rPr lang="en-AU" sz="2000" dirty="0">
                <a:solidFill>
                  <a:prstClr val="black"/>
                </a:solidFill>
                <a:latin typeface="Arial" panose="020B0604020202020204" pitchFamily="34" charset="0"/>
              </a:rPr>
              <a:t>Accelerated procedure for a nomination to the List of Intangible Cultural Heritage in Need of Urgent Safeguarding (see criterion U.6 under Chapter I.1 of the Operational Directives of the 2003 Convention).</a:t>
            </a:r>
          </a:p>
          <a:p>
            <a:pPr defTabSz="457200" fontAlgn="base">
              <a:spcBef>
                <a:spcPct val="0"/>
              </a:spcBef>
              <a:spcAft>
                <a:spcPct val="0"/>
              </a:spcAft>
              <a:defRPr/>
            </a:pPr>
            <a:endParaRPr lang="en-AU" sz="2000" dirty="0">
              <a:solidFill>
                <a:prstClr val="black"/>
              </a:solidFill>
              <a:latin typeface="Arial" panose="020B0604020202020204" pitchFamily="34" charset="0"/>
            </a:endParaRPr>
          </a:p>
          <a:p>
            <a:pPr defTabSz="457200" fontAlgn="base">
              <a:spcBef>
                <a:spcPct val="0"/>
              </a:spcBef>
              <a:spcAft>
                <a:spcPct val="0"/>
              </a:spcAft>
              <a:defRPr/>
            </a:pPr>
            <a:r>
              <a:rPr lang="en-AU" sz="2000" b="1" dirty="0">
                <a:solidFill>
                  <a:prstClr val="black"/>
                </a:solidFill>
                <a:latin typeface="Arial" panose="020B0604020202020204" pitchFamily="34" charset="0"/>
              </a:rPr>
              <a:t>Financial and technical support </a:t>
            </a:r>
            <a:r>
              <a:rPr lang="en-AU" sz="2000" dirty="0">
                <a:solidFill>
                  <a:prstClr val="black"/>
                </a:solidFill>
                <a:latin typeface="Arial" panose="020B0604020202020204" pitchFamily="34" charset="0"/>
              </a:rPr>
              <a:t>can be sought from: </a:t>
            </a:r>
          </a:p>
          <a:p>
            <a:pPr marL="800100" lvl="1" indent="-342900" defTabSz="457200" fontAlgn="base">
              <a:spcBef>
                <a:spcPct val="0"/>
              </a:spcBef>
              <a:spcAft>
                <a:spcPct val="0"/>
              </a:spcAft>
              <a:buFont typeface="Arial" panose="020B0604020202020204" pitchFamily="34" charset="0"/>
              <a:buChar char="•"/>
              <a:defRPr/>
            </a:pPr>
            <a:r>
              <a:rPr lang="en-AU" sz="2000" dirty="0">
                <a:solidFill>
                  <a:prstClr val="black"/>
                </a:solidFill>
                <a:latin typeface="Arial" panose="020B0604020202020204" pitchFamily="34" charset="0"/>
              </a:rPr>
              <a:t>UNESCO Heritage Emergency Fund	</a:t>
            </a:r>
          </a:p>
          <a:p>
            <a:pPr marL="800100" lvl="1" indent="-342900" defTabSz="457200" fontAlgn="base">
              <a:spcBef>
                <a:spcPct val="0"/>
              </a:spcBef>
              <a:spcAft>
                <a:spcPct val="0"/>
              </a:spcAft>
              <a:buFont typeface="Arial" panose="020B0604020202020204" pitchFamily="34" charset="0"/>
              <a:buChar char="•"/>
              <a:defRPr/>
            </a:pPr>
            <a:r>
              <a:rPr lang="en-AU" sz="2000" dirty="0">
                <a:solidFill>
                  <a:prstClr val="black"/>
                </a:solidFill>
                <a:latin typeface="Arial" panose="020B0604020202020204" pitchFamily="34" charset="0"/>
              </a:rPr>
              <a:t>Intangible Cultural Heritage Fund’s International Assistance program</a:t>
            </a:r>
          </a:p>
        </p:txBody>
      </p:sp>
    </p:spTree>
    <p:extLst>
      <p:ext uri="{BB962C8B-B14F-4D97-AF65-F5344CB8AC3E}">
        <p14:creationId xmlns:p14="http://schemas.microsoft.com/office/powerpoint/2010/main" val="162524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2992583" y="600364"/>
            <a:ext cx="8294254" cy="553998"/>
          </a:xfrm>
        </p:spPr>
        <p:txBody>
          <a:bodyPr/>
          <a:lstStyle/>
          <a:p>
            <a:pPr eaLnBrk="1" hangingPunct="1"/>
            <a:r>
              <a:rPr lang="en-US" altLang="es-ES_tradnl" sz="3600" dirty="0"/>
              <a:t>Goals and scope of this workshop</a:t>
            </a:r>
            <a:endParaRPr lang="es-ES_tradnl" altLang="es-ES_tradnl" sz="3600" dirty="0"/>
          </a:p>
        </p:txBody>
      </p:sp>
      <p:sp>
        <p:nvSpPr>
          <p:cNvPr id="8195" name="Espace réservé du texte 2"/>
          <p:cNvSpPr>
            <a:spLocks noGrp="1"/>
          </p:cNvSpPr>
          <p:nvPr>
            <p:ph type="body" idx="1"/>
          </p:nvPr>
        </p:nvSpPr>
        <p:spPr>
          <a:xfrm>
            <a:off x="2992582" y="1610139"/>
            <a:ext cx="8636001" cy="5570756"/>
          </a:xfrm>
        </p:spPr>
        <p:txBody>
          <a:bodyPr/>
          <a:lstStyle/>
          <a:p>
            <a:pPr>
              <a:lnSpc>
                <a:spcPct val="100000"/>
              </a:lnSpc>
              <a:defRPr/>
            </a:pPr>
            <a:r>
              <a:rPr lang="en-US" sz="2000" b="1" dirty="0"/>
              <a:t>Goal</a:t>
            </a:r>
            <a:r>
              <a:rPr lang="en-US" sz="2000" dirty="0"/>
              <a:t>:    </a:t>
            </a:r>
          </a:p>
          <a:p>
            <a:pPr marL="342900" indent="-342900">
              <a:lnSpc>
                <a:spcPct val="100000"/>
              </a:lnSpc>
              <a:buFont typeface="Arial" panose="020B0604020202020204" pitchFamily="34" charset="0"/>
              <a:buChar char="•"/>
              <a:defRPr/>
            </a:pPr>
            <a:r>
              <a:rPr lang="en-US" sz="2000" dirty="0"/>
              <a:t>to introduce participants to the relationship between Intangible Cultural Heritage (ICH) and Disaster Risk Reduction (DRR</a:t>
            </a:r>
            <a:r>
              <a:rPr lang="en-AU" sz="2000" dirty="0"/>
              <a:t>)</a:t>
            </a:r>
          </a:p>
          <a:p>
            <a:pPr>
              <a:lnSpc>
                <a:spcPct val="100000"/>
              </a:lnSpc>
              <a:defRPr/>
            </a:pPr>
            <a:r>
              <a:rPr lang="en-AU" sz="2000" b="1" dirty="0"/>
              <a:t>Scope</a:t>
            </a:r>
            <a:r>
              <a:rPr lang="en-AU" sz="2000" dirty="0"/>
              <a:t>:</a:t>
            </a:r>
          </a:p>
          <a:p>
            <a:pPr marL="457200" indent="-457200">
              <a:lnSpc>
                <a:spcPct val="100000"/>
              </a:lnSpc>
              <a:buFont typeface="+mj-lt"/>
              <a:buAutoNum type="arabicPeriod"/>
              <a:defRPr/>
            </a:pPr>
            <a:r>
              <a:rPr lang="en-US" sz="2000" dirty="0"/>
              <a:t>key disaster concepts and terms</a:t>
            </a:r>
            <a:endParaRPr lang="en-AU" sz="2000" dirty="0"/>
          </a:p>
          <a:p>
            <a:pPr marL="457200" indent="-457200">
              <a:lnSpc>
                <a:spcPct val="100000"/>
              </a:lnSpc>
              <a:buFont typeface="+mj-lt"/>
              <a:buAutoNum type="arabicPeriod"/>
              <a:defRPr/>
            </a:pPr>
            <a:r>
              <a:rPr lang="en-US" sz="2000" dirty="0"/>
              <a:t>relevant frameworks, instruments and standards</a:t>
            </a:r>
            <a:endParaRPr lang="en-AU" sz="2000" dirty="0"/>
          </a:p>
          <a:p>
            <a:pPr marL="457200" indent="-457200">
              <a:lnSpc>
                <a:spcPct val="100000"/>
              </a:lnSpc>
              <a:buFont typeface="+mj-lt"/>
              <a:buAutoNum type="arabicPeriod"/>
              <a:defRPr/>
            </a:pPr>
            <a:r>
              <a:rPr lang="en-US" sz="2000" dirty="0"/>
              <a:t>the </a:t>
            </a:r>
            <a:r>
              <a:rPr lang="en-US" sz="2000" b="1" dirty="0"/>
              <a:t>dual role </a:t>
            </a:r>
            <a:r>
              <a:rPr lang="en-US" sz="2000" dirty="0"/>
              <a:t>of ICH in disasters: </a:t>
            </a:r>
          </a:p>
          <a:p>
            <a:pPr lvl="1">
              <a:defRPr/>
            </a:pPr>
            <a:r>
              <a:rPr lang="en-US" sz="1600" dirty="0">
                <a:solidFill>
                  <a:schemeClr val="tx1"/>
                </a:solidFill>
              </a:rPr>
              <a:t>a) how ICH is impacted by disaster, and </a:t>
            </a:r>
          </a:p>
          <a:p>
            <a:pPr lvl="1">
              <a:defRPr/>
            </a:pPr>
            <a:r>
              <a:rPr lang="en-US" sz="1600" dirty="0">
                <a:solidFill>
                  <a:schemeClr val="tx1"/>
                </a:solidFill>
              </a:rPr>
              <a:t>b) how ICH can be mobilized or contribute to reducing the effects of disaster</a:t>
            </a:r>
            <a:endParaRPr lang="en-AU" sz="1600" dirty="0">
              <a:solidFill>
                <a:schemeClr val="tx1"/>
              </a:solidFill>
            </a:endParaRPr>
          </a:p>
          <a:p>
            <a:pPr marL="457200" indent="-457200">
              <a:lnSpc>
                <a:spcPct val="100000"/>
              </a:lnSpc>
              <a:buFont typeface="+mj-lt"/>
              <a:buAutoNum type="arabicPeriod"/>
              <a:defRPr/>
            </a:pPr>
            <a:r>
              <a:rPr lang="en-US" sz="2000" dirty="0"/>
              <a:t>roles for communities, experts, humanitarian organizations and other stakeholders in safeguarding and mobilizing ICH in the context of disasters.</a:t>
            </a:r>
            <a:endParaRPr lang="en-AU" sz="2000" dirty="0"/>
          </a:p>
          <a:p>
            <a:pPr eaLnBrk="1" hangingPunct="1">
              <a:lnSpc>
                <a:spcPct val="100000"/>
              </a:lnSpc>
              <a:defRPr/>
            </a:pPr>
            <a:endParaRPr lang="es-ES_tradnl" altLang="es-ES_tradnl" dirty="0"/>
          </a:p>
        </p:txBody>
      </p:sp>
    </p:spTree>
    <p:extLst>
      <p:ext uri="{BB962C8B-B14F-4D97-AF65-F5344CB8AC3E}">
        <p14:creationId xmlns:p14="http://schemas.microsoft.com/office/powerpoint/2010/main" val="2047569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009" y="657659"/>
            <a:ext cx="8640233" cy="492125"/>
          </a:xfrm>
        </p:spPr>
        <p:txBody>
          <a:bodyPr/>
          <a:lstStyle/>
          <a:p>
            <a:r>
              <a:rPr lang="en-AU" dirty="0"/>
              <a:t>Inventorying ICH at risk of disaster </a:t>
            </a:r>
          </a:p>
        </p:txBody>
      </p:sp>
      <p:sp>
        <p:nvSpPr>
          <p:cNvPr id="5" name="Rectangle 4"/>
          <p:cNvSpPr/>
          <p:nvPr/>
        </p:nvSpPr>
        <p:spPr>
          <a:xfrm>
            <a:off x="3058009" y="1625600"/>
            <a:ext cx="8302718" cy="4524315"/>
          </a:xfrm>
          <a:prstGeom prst="rect">
            <a:avLst/>
          </a:prstGeom>
        </p:spPr>
        <p:txBody>
          <a:bodyPr wrap="square">
            <a:spAutoFit/>
          </a:bodyPr>
          <a:lstStyle/>
          <a:p>
            <a:r>
              <a:rPr lang="en-AU" b="1" dirty="0"/>
              <a:t>Inventorying</a:t>
            </a:r>
            <a:r>
              <a:rPr lang="en-AU" dirty="0"/>
              <a:t> – “not a simple listing of intangible heritage elements”</a:t>
            </a:r>
          </a:p>
          <a:p>
            <a:pPr marL="742950" lvl="1" indent="-285750">
              <a:buFont typeface="Arial" panose="020B0604020202020204" pitchFamily="34" charset="0"/>
              <a:buChar char="•"/>
            </a:pPr>
            <a:r>
              <a:rPr lang="en-AU" dirty="0"/>
              <a:t>raises awareness </a:t>
            </a:r>
          </a:p>
          <a:p>
            <a:pPr marL="742950" lvl="1" indent="-285750">
              <a:buFont typeface="Arial" panose="020B0604020202020204" pitchFamily="34" charset="0"/>
              <a:buChar char="•"/>
            </a:pPr>
            <a:r>
              <a:rPr lang="en-AU" dirty="0"/>
              <a:t>identifies elements with limited viability that may lead to safeguarding</a:t>
            </a:r>
          </a:p>
          <a:p>
            <a:pPr marL="742950" lvl="1" indent="-285750">
              <a:buFont typeface="Arial" panose="020B0604020202020204" pitchFamily="34" charset="0"/>
              <a:buChar char="•"/>
            </a:pPr>
            <a:r>
              <a:rPr lang="en-AU" dirty="0"/>
              <a:t>establishes relationships between stakeholders who may be involved in safeguarding</a:t>
            </a:r>
          </a:p>
          <a:p>
            <a:pPr marL="742950" lvl="1" indent="-285750">
              <a:buFont typeface="Arial" panose="020B0604020202020204" pitchFamily="34" charset="0"/>
              <a:buChar char="•"/>
            </a:pPr>
            <a:r>
              <a:rPr lang="en-AU" dirty="0"/>
              <a:t>boosts the sense of identity and continuity of the communities concerned </a:t>
            </a:r>
          </a:p>
          <a:p>
            <a:pPr marL="742950" lvl="1" indent="-285750">
              <a:buFont typeface="Arial" panose="020B0604020202020204" pitchFamily="34" charset="0"/>
              <a:buChar char="•"/>
            </a:pPr>
            <a:r>
              <a:rPr lang="en-AU" dirty="0"/>
              <a:t>creates greater awareness about ICH within and outside these communities.</a:t>
            </a:r>
          </a:p>
          <a:p>
            <a:endParaRPr lang="en-AU" dirty="0"/>
          </a:p>
          <a:p>
            <a:r>
              <a:rPr lang="en-AU" b="1" dirty="0"/>
              <a:t>Inventorying with an awareness of disaster risk</a:t>
            </a:r>
            <a:r>
              <a:rPr lang="en-AU" dirty="0"/>
              <a:t>:</a:t>
            </a:r>
          </a:p>
          <a:p>
            <a:pPr marL="742950" lvl="1" indent="-285750">
              <a:buFont typeface="Arial" panose="020B0604020202020204" pitchFamily="34" charset="0"/>
              <a:buChar char="•"/>
            </a:pPr>
            <a:r>
              <a:rPr lang="en-AU" dirty="0"/>
              <a:t>identifying the </a:t>
            </a:r>
            <a:r>
              <a:rPr lang="en-AU" b="1" dirty="0"/>
              <a:t>risk</a:t>
            </a:r>
            <a:r>
              <a:rPr lang="en-AU" dirty="0"/>
              <a:t> from different hazards – likely frequency, scale, </a:t>
            </a:r>
            <a:r>
              <a:rPr lang="en-AU" dirty="0" err="1"/>
              <a:t>etc</a:t>
            </a:r>
            <a:endParaRPr lang="en-AU" dirty="0"/>
          </a:p>
          <a:p>
            <a:pPr marL="742950" lvl="1" indent="-285750">
              <a:buFont typeface="Arial" panose="020B0604020202020204" pitchFamily="34" charset="0"/>
              <a:buChar char="•"/>
            </a:pPr>
            <a:r>
              <a:rPr lang="en-AU" dirty="0"/>
              <a:t>mapping the </a:t>
            </a:r>
            <a:r>
              <a:rPr lang="en-AU" b="1" dirty="0"/>
              <a:t>viability</a:t>
            </a:r>
            <a:r>
              <a:rPr lang="en-AU" dirty="0"/>
              <a:t> of an ICH element across the different phases of the disaster cycle</a:t>
            </a:r>
          </a:p>
          <a:p>
            <a:pPr marL="742950" lvl="1" indent="-285750">
              <a:buFont typeface="Arial" panose="020B0604020202020204" pitchFamily="34" charset="0"/>
              <a:buChar char="•"/>
            </a:pPr>
            <a:r>
              <a:rPr lang="en-AU" dirty="0"/>
              <a:t>identifying which ICH might contribute to </a:t>
            </a:r>
            <a:r>
              <a:rPr lang="en-AU" b="1" dirty="0"/>
              <a:t>reducing the effects of disaster</a:t>
            </a:r>
          </a:p>
          <a:p>
            <a:endParaRPr lang="en-AU" dirty="0"/>
          </a:p>
        </p:txBody>
      </p:sp>
    </p:spTree>
    <p:extLst>
      <p:ext uri="{BB962C8B-B14F-4D97-AF65-F5344CB8AC3E}">
        <p14:creationId xmlns:p14="http://schemas.microsoft.com/office/powerpoint/2010/main" val="85514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66474" y="565296"/>
            <a:ext cx="8571344" cy="1107996"/>
          </a:xfrm>
        </p:spPr>
        <p:txBody>
          <a:bodyPr/>
          <a:lstStyle/>
          <a:p>
            <a:pPr eaLnBrk="1" hangingPunct="1"/>
            <a:r>
              <a:rPr lang="en-US" altLang="es-ES_tradnl" sz="3600" dirty="0"/>
              <a:t>Exercise 2: Sample framework analysis for ICH and DRR </a:t>
            </a:r>
            <a:endParaRPr lang="es-ES_tradnl" altLang="es-ES_tradnl" sz="3600" dirty="0"/>
          </a:p>
        </p:txBody>
      </p:sp>
      <p:sp>
        <p:nvSpPr>
          <p:cNvPr id="23556" name="TextBox 5"/>
          <p:cNvSpPr txBox="1">
            <a:spLocks noChangeArrowheads="1"/>
          </p:cNvSpPr>
          <p:nvPr/>
        </p:nvSpPr>
        <p:spPr bwMode="auto">
          <a:xfrm>
            <a:off x="3066474" y="1985818"/>
            <a:ext cx="8443039"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indent="0" defTabSz="457200" fontAlgn="base">
              <a:spcBef>
                <a:spcPct val="0"/>
              </a:spcBef>
              <a:spcAft>
                <a:spcPct val="0"/>
              </a:spcAft>
            </a:pPr>
            <a:r>
              <a:rPr lang="en-AU" altLang="en-US" sz="2000" b="1" dirty="0">
                <a:solidFill>
                  <a:prstClr val="black"/>
                </a:solidFill>
              </a:rPr>
              <a:t>Question</a:t>
            </a:r>
            <a:r>
              <a:rPr lang="en-AU" altLang="en-US" sz="2000" dirty="0">
                <a:solidFill>
                  <a:prstClr val="black"/>
                </a:solidFill>
              </a:rPr>
              <a:t>: What are the threats posed by potential emergencies to the continued practice and transmission of a selected ICH element?</a:t>
            </a:r>
          </a:p>
          <a:p>
            <a:pPr defTabSz="457200" fontAlgn="base">
              <a:spcBef>
                <a:spcPct val="0"/>
              </a:spcBef>
              <a:spcAft>
                <a:spcPct val="0"/>
              </a:spcAft>
              <a:buFont typeface="Arial" panose="020B0604020202020204" pitchFamily="34" charset="0"/>
              <a:buChar char="•"/>
            </a:pPr>
            <a:endParaRPr lang="en-AU" altLang="en-US" sz="2000" dirty="0">
              <a:solidFill>
                <a:prstClr val="black"/>
              </a:solidFill>
            </a:endParaRPr>
          </a:p>
          <a:p>
            <a:pPr marL="0" indent="0" defTabSz="457200" fontAlgn="base">
              <a:spcBef>
                <a:spcPct val="0"/>
              </a:spcBef>
              <a:spcAft>
                <a:spcPct val="0"/>
              </a:spcAft>
            </a:pPr>
            <a:r>
              <a:rPr lang="en-AU" altLang="en-US" sz="2000" b="1" dirty="0">
                <a:solidFill>
                  <a:prstClr val="black"/>
                </a:solidFill>
              </a:rPr>
              <a:t>Steps</a:t>
            </a:r>
            <a:r>
              <a:rPr lang="en-AU" altLang="en-US" sz="2000" dirty="0">
                <a:solidFill>
                  <a:prstClr val="black"/>
                </a:solidFill>
              </a:rPr>
              <a:t>:</a:t>
            </a:r>
          </a:p>
          <a:p>
            <a:pPr lvl="1" defTabSz="457200" fontAlgn="base">
              <a:spcBef>
                <a:spcPct val="0"/>
              </a:spcBef>
              <a:spcAft>
                <a:spcPct val="0"/>
              </a:spcAft>
              <a:buFont typeface="Arial" panose="020B0604020202020204" pitchFamily="34" charset="0"/>
              <a:buChar char="•"/>
            </a:pPr>
            <a:r>
              <a:rPr lang="en-AU" altLang="en-US" dirty="0">
                <a:solidFill>
                  <a:prstClr val="black"/>
                </a:solidFill>
              </a:rPr>
              <a:t>Each group to select one ICH element or practice – make sure you have cultural permission to talk about this element or practice</a:t>
            </a:r>
          </a:p>
          <a:p>
            <a:pPr lvl="1" defTabSz="457200" fontAlgn="base">
              <a:spcBef>
                <a:spcPct val="0"/>
              </a:spcBef>
              <a:spcAft>
                <a:spcPct val="0"/>
              </a:spcAft>
              <a:buFont typeface="Arial" panose="020B0604020202020204" pitchFamily="34" charset="0"/>
              <a:buChar char="•"/>
            </a:pPr>
            <a:r>
              <a:rPr lang="en-AU" altLang="en-US" dirty="0">
                <a:solidFill>
                  <a:prstClr val="black"/>
                </a:solidFill>
              </a:rPr>
              <a:t>Start to fill out the Sample Inventorying Framework in Handout 1*</a:t>
            </a:r>
          </a:p>
          <a:p>
            <a:pPr lvl="1" defTabSz="457200" fontAlgn="base">
              <a:spcBef>
                <a:spcPct val="0"/>
              </a:spcBef>
              <a:spcAft>
                <a:spcPct val="0"/>
              </a:spcAft>
              <a:buFont typeface="Arial" panose="020B0604020202020204" pitchFamily="34" charset="0"/>
              <a:buChar char="•"/>
            </a:pPr>
            <a:r>
              <a:rPr lang="en-AU" altLang="en-US" b="1" dirty="0">
                <a:solidFill>
                  <a:prstClr val="black"/>
                </a:solidFill>
              </a:rPr>
              <a:t>Focus on the questions in Section 3 on viability </a:t>
            </a:r>
          </a:p>
          <a:p>
            <a:pPr lvl="1" defTabSz="457200" fontAlgn="base">
              <a:spcBef>
                <a:spcPct val="0"/>
              </a:spcBef>
              <a:spcAft>
                <a:spcPct val="0"/>
              </a:spcAft>
              <a:buFont typeface="Arial" panose="020B0604020202020204" pitchFamily="34" charset="0"/>
              <a:buChar char="•"/>
            </a:pPr>
            <a:r>
              <a:rPr lang="en-AU" altLang="en-US" dirty="0">
                <a:solidFill>
                  <a:prstClr val="black"/>
                </a:solidFill>
              </a:rPr>
              <a:t>Present to the workshop on just one of the questions in Section 3</a:t>
            </a:r>
          </a:p>
          <a:p>
            <a:pPr lvl="1" defTabSz="457200" fontAlgn="base">
              <a:spcBef>
                <a:spcPct val="0"/>
              </a:spcBef>
              <a:spcAft>
                <a:spcPct val="0"/>
              </a:spcAft>
              <a:buFont typeface="Arial" panose="020B0604020202020204" pitchFamily="34" charset="0"/>
              <a:buChar char="•"/>
            </a:pPr>
            <a:r>
              <a:rPr lang="en-AU" altLang="en-US" dirty="0">
                <a:solidFill>
                  <a:prstClr val="black"/>
                </a:solidFill>
              </a:rPr>
              <a:t>We will build on these results in the next Unit, so save them!</a:t>
            </a:r>
          </a:p>
          <a:p>
            <a:pPr defTabSz="457200" fontAlgn="base">
              <a:spcBef>
                <a:spcPct val="0"/>
              </a:spcBef>
              <a:spcAft>
                <a:spcPct val="0"/>
              </a:spcAft>
              <a:buFont typeface="Arial" panose="020B0604020202020204" pitchFamily="34" charset="0"/>
              <a:buChar char="•"/>
            </a:pPr>
            <a:endParaRPr lang="en-AU" altLang="en-US" sz="2000" dirty="0">
              <a:solidFill>
                <a:prstClr val="black"/>
              </a:solidFill>
            </a:endParaRPr>
          </a:p>
          <a:p>
            <a:pPr defTabSz="457200" fontAlgn="base">
              <a:spcBef>
                <a:spcPct val="0"/>
              </a:spcBef>
              <a:spcAft>
                <a:spcPct val="0"/>
              </a:spcAft>
              <a:buFont typeface="Arial" panose="020B0604020202020204" pitchFamily="34" charset="0"/>
              <a:buChar char="•"/>
            </a:pPr>
            <a:endParaRPr lang="en-AU" altLang="en-US" sz="2000" dirty="0">
              <a:solidFill>
                <a:prstClr val="black"/>
              </a:solidFill>
            </a:endParaRPr>
          </a:p>
          <a:p>
            <a:pPr marL="0" indent="0" defTabSz="457200" fontAlgn="base">
              <a:spcBef>
                <a:spcPct val="0"/>
              </a:spcBef>
              <a:spcAft>
                <a:spcPct val="0"/>
              </a:spcAft>
            </a:pPr>
            <a:r>
              <a:rPr lang="en-AU" altLang="en-US" sz="1600" dirty="0"/>
              <a:t>*Handout 1 is adapted from Unit 19, </a:t>
            </a:r>
            <a:r>
              <a:rPr lang="en-AU" altLang="en-US" sz="1600" i="1" dirty="0"/>
              <a:t>Developing an Inventory Framework Where no System Exists</a:t>
            </a:r>
            <a:r>
              <a:rPr lang="en-AU" altLang="en-US" sz="1600" dirty="0"/>
              <a:t>.</a:t>
            </a:r>
          </a:p>
          <a:p>
            <a:pPr defTabSz="457200" fontAlgn="base">
              <a:spcBef>
                <a:spcPct val="0"/>
              </a:spcBef>
              <a:spcAft>
                <a:spcPct val="0"/>
              </a:spcAft>
              <a:buFont typeface="Arial" panose="020B0604020202020204" pitchFamily="34" charset="0"/>
              <a:buChar char="•"/>
            </a:pPr>
            <a:endParaRPr lang="en-AU" altLang="en-US" sz="2000" dirty="0">
              <a:solidFill>
                <a:prstClr val="black"/>
              </a:solidFill>
            </a:endParaRPr>
          </a:p>
        </p:txBody>
      </p:sp>
    </p:spTree>
    <p:extLst>
      <p:ext uri="{BB962C8B-B14F-4D97-AF65-F5344CB8AC3E}">
        <p14:creationId xmlns:p14="http://schemas.microsoft.com/office/powerpoint/2010/main" val="374826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0" y="563418"/>
            <a:ext cx="7239001" cy="553998"/>
          </a:xfrm>
        </p:spPr>
        <p:txBody>
          <a:bodyPr/>
          <a:lstStyle/>
          <a:p>
            <a:pPr eaLnBrk="1" hangingPunct="1"/>
            <a:r>
              <a:rPr lang="en-US" altLang="es-ES_tradnl" sz="3600" dirty="0"/>
              <a:t>Wrapping up</a:t>
            </a:r>
            <a:endParaRPr lang="es-ES_tradnl" altLang="es-ES_tradnl" sz="3600" dirty="0"/>
          </a:p>
        </p:txBody>
      </p:sp>
      <p:sp>
        <p:nvSpPr>
          <p:cNvPr id="24580" name="TextBox 5"/>
          <p:cNvSpPr txBox="1">
            <a:spLocks noChangeArrowheads="1"/>
          </p:cNvSpPr>
          <p:nvPr/>
        </p:nvSpPr>
        <p:spPr bwMode="auto">
          <a:xfrm>
            <a:off x="3044687" y="2163016"/>
            <a:ext cx="8238837"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defRPr>
            </a:lvl1pPr>
            <a:lvl2pPr marL="742950" indent="-285750">
              <a:spcBef>
                <a:spcPts val="12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1200"/>
              </a:spcBef>
              <a:defRPr sz="2800">
                <a:solidFill>
                  <a:schemeClr val="tx1"/>
                </a:solidFill>
                <a:latin typeface="Arial" panose="020B0604020202020204" pitchFamily="34" charset="0"/>
              </a:defRPr>
            </a:lvl3pPr>
            <a:lvl4pPr marL="1600200" indent="-22860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ts val="600"/>
              </a:spcBef>
              <a:defRPr sz="2000">
                <a:solidFill>
                  <a:srgbClr val="07DEDB"/>
                </a:solidFill>
                <a:latin typeface="Arial" panose="020B0604020202020204" pitchFamily="34" charset="0"/>
              </a:defRPr>
            </a:lvl5pPr>
            <a:lvl6pPr marL="2514600" indent="-228600" defTabSz="457200" eaLnBrk="0" fontAlgn="base" hangingPunct="0">
              <a:spcBef>
                <a:spcPts val="600"/>
              </a:spcBef>
              <a:spcAft>
                <a:spcPct val="0"/>
              </a:spcAft>
              <a:defRPr sz="2000">
                <a:solidFill>
                  <a:srgbClr val="07DEDB"/>
                </a:solidFill>
                <a:latin typeface="Arial" panose="020B0604020202020204" pitchFamily="34" charset="0"/>
              </a:defRPr>
            </a:lvl6pPr>
            <a:lvl7pPr marL="2971800" indent="-228600" defTabSz="457200" eaLnBrk="0" fontAlgn="base" hangingPunct="0">
              <a:spcBef>
                <a:spcPts val="600"/>
              </a:spcBef>
              <a:spcAft>
                <a:spcPct val="0"/>
              </a:spcAft>
              <a:defRPr sz="2000">
                <a:solidFill>
                  <a:srgbClr val="07DEDB"/>
                </a:solidFill>
                <a:latin typeface="Arial" panose="020B0604020202020204" pitchFamily="34" charset="0"/>
              </a:defRPr>
            </a:lvl7pPr>
            <a:lvl8pPr marL="3429000" indent="-228600" defTabSz="457200" eaLnBrk="0" fontAlgn="base" hangingPunct="0">
              <a:spcBef>
                <a:spcPts val="600"/>
              </a:spcBef>
              <a:spcAft>
                <a:spcPct val="0"/>
              </a:spcAft>
              <a:defRPr sz="2000">
                <a:solidFill>
                  <a:srgbClr val="07DEDB"/>
                </a:solidFill>
                <a:latin typeface="Arial" panose="020B0604020202020204" pitchFamily="34" charset="0"/>
              </a:defRPr>
            </a:lvl8pPr>
            <a:lvl9pPr marL="3886200" indent="-228600" defTabSz="457200" eaLnBrk="0" fontAlgn="base" hangingPunct="0">
              <a:spcBef>
                <a:spcPts val="600"/>
              </a:spcBef>
              <a:spcAft>
                <a:spcPct val="0"/>
              </a:spcAft>
              <a:defRPr sz="2000">
                <a:solidFill>
                  <a:srgbClr val="07DEDB"/>
                </a:solidFill>
                <a:latin typeface="Arial" panose="020B0604020202020204" pitchFamily="34" charset="0"/>
              </a:defRPr>
            </a:lvl9pPr>
          </a:lstStyle>
          <a:p>
            <a:pPr marL="342900" indent="-342900" defTabSz="457200" fontAlgn="base">
              <a:lnSpc>
                <a:spcPct val="100000"/>
              </a:lnSpc>
              <a:spcBef>
                <a:spcPct val="0"/>
              </a:spcBef>
              <a:spcAft>
                <a:spcPct val="0"/>
              </a:spcAft>
              <a:buClrTx/>
            </a:pPr>
            <a:r>
              <a:rPr lang="en-AU" altLang="es-ES_tradnl" sz="2000" b="0" dirty="0">
                <a:solidFill>
                  <a:prstClr val="black"/>
                </a:solidFill>
              </a:rPr>
              <a:t>The concepts introduced in this unit are developed and put into practice in the exercises in Unit 64, </a:t>
            </a:r>
            <a:r>
              <a:rPr lang="en-AU" altLang="es-ES_tradnl" sz="2000" b="0" i="1" dirty="0">
                <a:solidFill>
                  <a:prstClr val="black"/>
                </a:solidFill>
              </a:rPr>
              <a:t>Integrating Disaster Risk Reduction into ICH Inventorying</a:t>
            </a:r>
            <a:r>
              <a:rPr lang="en-AU" altLang="es-ES_tradnl" sz="2000" b="0" dirty="0">
                <a:solidFill>
                  <a:prstClr val="black"/>
                </a:solidFill>
              </a:rPr>
              <a:t>.</a:t>
            </a:r>
          </a:p>
          <a:p>
            <a:pPr marL="342900" indent="-342900" defTabSz="457200" fontAlgn="base">
              <a:lnSpc>
                <a:spcPct val="100000"/>
              </a:lnSpc>
              <a:spcBef>
                <a:spcPct val="0"/>
              </a:spcBef>
              <a:spcAft>
                <a:spcPct val="0"/>
              </a:spcAft>
              <a:buClrTx/>
            </a:pPr>
            <a:endParaRPr lang="en-AU" altLang="es-ES_tradnl" sz="2000" b="0" dirty="0">
              <a:solidFill>
                <a:prstClr val="black"/>
              </a:solidFill>
            </a:endParaRPr>
          </a:p>
          <a:p>
            <a:pPr marL="342900" indent="-342900" defTabSz="457200" fontAlgn="base">
              <a:lnSpc>
                <a:spcPct val="100000"/>
              </a:lnSpc>
              <a:spcBef>
                <a:spcPct val="0"/>
              </a:spcBef>
              <a:spcAft>
                <a:spcPct val="0"/>
              </a:spcAft>
              <a:buClrTx/>
            </a:pPr>
            <a:r>
              <a:rPr lang="en-AU" altLang="es-ES_tradnl" sz="2000" b="0" dirty="0">
                <a:solidFill>
                  <a:prstClr val="black"/>
                </a:solidFill>
              </a:rPr>
              <a:t>Any outstanding issues or questions from today’s workshop?</a:t>
            </a:r>
          </a:p>
          <a:p>
            <a:pPr marL="342900" indent="-342900" defTabSz="457200" fontAlgn="base">
              <a:lnSpc>
                <a:spcPct val="100000"/>
              </a:lnSpc>
              <a:spcBef>
                <a:spcPct val="0"/>
              </a:spcBef>
              <a:spcAft>
                <a:spcPct val="0"/>
              </a:spcAft>
              <a:buClrTx/>
            </a:pPr>
            <a:endParaRPr lang="en-AU" altLang="es-ES_tradnl" sz="2000" b="0" dirty="0">
              <a:solidFill>
                <a:prstClr val="black"/>
              </a:solidFill>
            </a:endParaRPr>
          </a:p>
          <a:p>
            <a:pPr marL="342900" indent="-342900" defTabSz="457200" fontAlgn="base">
              <a:lnSpc>
                <a:spcPct val="100000"/>
              </a:lnSpc>
              <a:spcBef>
                <a:spcPct val="0"/>
              </a:spcBef>
              <a:spcAft>
                <a:spcPct val="0"/>
              </a:spcAft>
              <a:buClrTx/>
            </a:pPr>
            <a:r>
              <a:rPr lang="en-AU" altLang="es-ES_tradnl" sz="2000" b="0" dirty="0">
                <a:solidFill>
                  <a:prstClr val="black"/>
                </a:solidFill>
              </a:rPr>
              <a:t>Homework – tasks to complete before the next Unit</a:t>
            </a:r>
          </a:p>
          <a:p>
            <a:pPr defTabSz="457200" fontAlgn="base">
              <a:lnSpc>
                <a:spcPct val="100000"/>
              </a:lnSpc>
              <a:spcBef>
                <a:spcPct val="0"/>
              </a:spcBef>
              <a:spcAft>
                <a:spcPct val="0"/>
              </a:spcAft>
              <a:buClrTx/>
              <a:buNone/>
            </a:pPr>
            <a:endParaRPr lang="en-AU" altLang="es-ES_tradnl" sz="2000" b="0" dirty="0">
              <a:solidFill>
                <a:prstClr val="black"/>
              </a:solidFill>
            </a:endParaRPr>
          </a:p>
          <a:p>
            <a:pPr marL="342900" indent="-342900" defTabSz="457200" fontAlgn="base">
              <a:lnSpc>
                <a:spcPct val="100000"/>
              </a:lnSpc>
              <a:spcBef>
                <a:spcPct val="0"/>
              </a:spcBef>
              <a:spcAft>
                <a:spcPct val="0"/>
              </a:spcAft>
              <a:buClrTx/>
            </a:pPr>
            <a:r>
              <a:rPr lang="en-AU" altLang="es-ES_tradnl" sz="2000" b="0" dirty="0">
                <a:solidFill>
                  <a:prstClr val="black"/>
                </a:solidFill>
              </a:rPr>
              <a:t>Participants as well as observers should feel free to contact the trainer with any questions or queries or feedback about today’s workshop:</a:t>
            </a:r>
          </a:p>
          <a:p>
            <a:pPr defTabSz="457200" fontAlgn="base">
              <a:lnSpc>
                <a:spcPct val="100000"/>
              </a:lnSpc>
              <a:spcBef>
                <a:spcPct val="0"/>
              </a:spcBef>
              <a:spcAft>
                <a:spcPct val="0"/>
              </a:spcAft>
              <a:buClrTx/>
              <a:buNone/>
            </a:pPr>
            <a:endParaRPr lang="en-AU" altLang="es-ES_tradnl" sz="2000" b="0" dirty="0">
              <a:solidFill>
                <a:prstClr val="black"/>
              </a:solidFill>
            </a:endParaRPr>
          </a:p>
        </p:txBody>
      </p:sp>
    </p:spTree>
    <p:extLst>
      <p:ext uri="{BB962C8B-B14F-4D97-AF65-F5344CB8AC3E}">
        <p14:creationId xmlns:p14="http://schemas.microsoft.com/office/powerpoint/2010/main" val="384359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966704" y="1640581"/>
            <a:ext cx="6953471" cy="428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2983346" y="581891"/>
            <a:ext cx="8035635" cy="553998"/>
          </a:xfrm>
        </p:spPr>
        <p:txBody>
          <a:bodyPr/>
          <a:lstStyle/>
          <a:p>
            <a:pPr eaLnBrk="1" hangingPunct="1"/>
            <a:r>
              <a:rPr lang="en-AU" altLang="es-ES_tradnl" sz="3600" dirty="0"/>
              <a:t>Key concepts and terms: disaster </a:t>
            </a:r>
            <a:endParaRPr lang="es-ES_tradnl" altLang="es-ES_tradnl" sz="3600" dirty="0"/>
          </a:p>
        </p:txBody>
      </p:sp>
      <p:sp>
        <p:nvSpPr>
          <p:cNvPr id="6147" name="Espace réservé du contenu 2"/>
          <p:cNvSpPr>
            <a:spLocks noGrp="1"/>
          </p:cNvSpPr>
          <p:nvPr>
            <p:ph idx="1"/>
          </p:nvPr>
        </p:nvSpPr>
        <p:spPr>
          <a:xfrm>
            <a:off x="2983346" y="1381539"/>
            <a:ext cx="8478982" cy="3690439"/>
          </a:xfrm>
        </p:spPr>
        <p:txBody>
          <a:bodyPr/>
          <a:lstStyle/>
          <a:p>
            <a:pPr marL="0" lvl="1" indent="0">
              <a:buNone/>
              <a:defRPr/>
            </a:pPr>
            <a:r>
              <a:rPr lang="en-US" sz="2000" b="1" dirty="0"/>
              <a:t>Disaster</a:t>
            </a:r>
            <a:r>
              <a:rPr lang="en-US" sz="2000" dirty="0"/>
              <a:t>: “A </a:t>
            </a:r>
            <a:r>
              <a:rPr lang="en-US" sz="2000" dirty="0">
                <a:solidFill>
                  <a:schemeClr val="accent3">
                    <a:lumMod val="75000"/>
                  </a:schemeClr>
                </a:solidFill>
              </a:rPr>
              <a:t>serious disruption of the functioning of a community or a society </a:t>
            </a:r>
            <a:r>
              <a:rPr lang="en-US" sz="2000" dirty="0"/>
              <a:t>involving </a:t>
            </a:r>
            <a:r>
              <a:rPr lang="en-US" sz="2000" dirty="0">
                <a:solidFill>
                  <a:schemeClr val="accent1">
                    <a:lumMod val="75000"/>
                  </a:schemeClr>
                </a:solidFill>
              </a:rPr>
              <a:t>widespread human, material, economic or environmental losses and impacts</a:t>
            </a:r>
            <a:r>
              <a:rPr lang="en-US" sz="2000" dirty="0"/>
              <a:t>, which </a:t>
            </a:r>
            <a:r>
              <a:rPr lang="en-US" sz="2000" dirty="0">
                <a:solidFill>
                  <a:schemeClr val="accent2">
                    <a:lumMod val="75000"/>
                  </a:schemeClr>
                </a:solidFill>
              </a:rPr>
              <a:t>exceeds the ability of the affected community or society to cope using its own resources</a:t>
            </a:r>
            <a:r>
              <a:rPr lang="en-US" sz="2000" dirty="0"/>
              <a:t>.” (UNISDR 2009) </a:t>
            </a:r>
            <a:endParaRPr lang="en-AU" sz="2000" dirty="0"/>
          </a:p>
          <a:p>
            <a:pPr marL="342900" lvl="2" indent="-342900">
              <a:buFont typeface="Arial" panose="020B0604020202020204" pitchFamily="34" charset="0"/>
              <a:buChar char="•"/>
              <a:defRPr/>
            </a:pPr>
            <a:r>
              <a:rPr lang="en-US" sz="1600" dirty="0"/>
              <a:t>There are no “natural” disasters</a:t>
            </a:r>
          </a:p>
          <a:p>
            <a:pPr marL="342900" lvl="2" indent="-342900">
              <a:buFont typeface="Arial" panose="020B0604020202020204" pitchFamily="34" charset="0"/>
              <a:buChar char="•"/>
              <a:defRPr/>
            </a:pPr>
            <a:r>
              <a:rPr lang="en-US" sz="1600" dirty="0"/>
              <a:t>Disasters have their origins in either natural hazards (such as cyclones or earthquakes) or human-made events (such as nuclear or chemical accidents), and become disasters because of the ways in which local populations and environments are already vulnerable</a:t>
            </a:r>
            <a:endParaRPr lang="en-AU" sz="1600" dirty="0"/>
          </a:p>
          <a:p>
            <a:pPr marL="342900" lvl="2" indent="-342900">
              <a:buFont typeface="Arial" panose="020B0604020202020204" pitchFamily="34" charset="0"/>
              <a:buChar char="•"/>
              <a:defRPr/>
            </a:pPr>
            <a:r>
              <a:rPr lang="en-US" sz="1600" dirty="0"/>
              <a:t>Disasters, epidemics and conflicts are all forms of </a:t>
            </a:r>
            <a:r>
              <a:rPr lang="en-US" sz="1600" b="1" dirty="0"/>
              <a:t>emergency</a:t>
            </a:r>
            <a:r>
              <a:rPr lang="en-US" sz="1600" dirty="0"/>
              <a:t>, but they can overlap with or trigger or amplify each other.</a:t>
            </a:r>
          </a:p>
          <a:p>
            <a:pPr marL="0" indent="0" eaLnBrk="1" hangingPunct="1">
              <a:buNone/>
              <a:defRPr/>
            </a:pPr>
            <a:endParaRPr lang="es-ES_tradnl" altLang="es-ES_tradnl" sz="2000" b="0" dirty="0">
              <a:solidFill>
                <a:schemeClr val="tx1"/>
              </a:solidFill>
            </a:endParaRPr>
          </a:p>
        </p:txBody>
      </p:sp>
      <p:pic>
        <p:nvPicPr>
          <p:cNvPr id="2" name="Picture 1"/>
          <p:cNvPicPr>
            <a:picLocks noChangeAspect="1"/>
          </p:cNvPicPr>
          <p:nvPr/>
        </p:nvPicPr>
        <p:blipFill>
          <a:blip r:embed="rId3"/>
          <a:stretch>
            <a:fillRect/>
          </a:stretch>
        </p:blipFill>
        <p:spPr>
          <a:xfrm>
            <a:off x="3579153" y="4693378"/>
            <a:ext cx="7084166" cy="1877731"/>
          </a:xfrm>
          <a:prstGeom prst="rect">
            <a:avLst/>
          </a:prstGeom>
        </p:spPr>
      </p:pic>
    </p:spTree>
    <p:extLst>
      <p:ext uri="{BB962C8B-B14F-4D97-AF65-F5344CB8AC3E}">
        <p14:creationId xmlns:p14="http://schemas.microsoft.com/office/powerpoint/2010/main" val="82280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3094182" y="417514"/>
            <a:ext cx="7192819" cy="1108075"/>
          </a:xfrm>
        </p:spPr>
        <p:txBody>
          <a:bodyPr/>
          <a:lstStyle/>
          <a:p>
            <a:pPr eaLnBrk="1" hangingPunct="1"/>
            <a:r>
              <a:rPr lang="en-AU" altLang="es-ES_tradnl" sz="3600" dirty="0"/>
              <a:t>Key concepts and terms: risk, vulnerability, resilience</a:t>
            </a:r>
            <a:endParaRPr lang="es-ES_tradnl" altLang="es-ES_tradnl" sz="3600" dirty="0"/>
          </a:p>
        </p:txBody>
      </p:sp>
      <p:sp>
        <p:nvSpPr>
          <p:cNvPr id="10243" name="Espace réservé du contenu 2"/>
          <p:cNvSpPr>
            <a:spLocks noGrp="1"/>
          </p:cNvSpPr>
          <p:nvPr>
            <p:ph sz="half" idx="2"/>
          </p:nvPr>
        </p:nvSpPr>
        <p:spPr>
          <a:xfrm>
            <a:off x="3094182" y="1976581"/>
            <a:ext cx="8155708" cy="4816703"/>
          </a:xfrm>
        </p:spPr>
        <p:txBody>
          <a:bodyPr/>
          <a:lstStyle/>
          <a:p>
            <a:pPr marL="0" lvl="1" indent="0">
              <a:buNone/>
            </a:pPr>
            <a:r>
              <a:rPr lang="en-US" altLang="en-US" sz="2000" dirty="0"/>
              <a:t>The </a:t>
            </a:r>
            <a:r>
              <a:rPr lang="en-US" altLang="en-US" sz="2000" u="sng" dirty="0"/>
              <a:t>severity</a:t>
            </a:r>
            <a:r>
              <a:rPr lang="en-US" altLang="en-US" sz="2000" dirty="0"/>
              <a:t> of a disaster is a combination of the </a:t>
            </a:r>
            <a:r>
              <a:rPr lang="en-US" altLang="en-US" sz="2000" b="1" dirty="0">
                <a:solidFill>
                  <a:schemeClr val="accent2">
                    <a:lumMod val="75000"/>
                  </a:schemeClr>
                </a:solidFill>
              </a:rPr>
              <a:t>risk</a:t>
            </a:r>
            <a:r>
              <a:rPr lang="en-US" altLang="en-US" sz="2000" dirty="0"/>
              <a:t> of an event, and the balance between the </a:t>
            </a:r>
            <a:r>
              <a:rPr lang="en-US" altLang="en-US" sz="2000" b="1" dirty="0">
                <a:solidFill>
                  <a:schemeClr val="accent3">
                    <a:lumMod val="75000"/>
                  </a:schemeClr>
                </a:solidFill>
              </a:rPr>
              <a:t>vulnerability</a:t>
            </a:r>
            <a:r>
              <a:rPr lang="en-US" altLang="en-US" sz="2000" dirty="0"/>
              <a:t> and </a:t>
            </a:r>
            <a:r>
              <a:rPr lang="en-US" altLang="en-US" sz="2000" b="1" dirty="0">
                <a:solidFill>
                  <a:schemeClr val="accent5">
                    <a:lumMod val="75000"/>
                  </a:schemeClr>
                </a:solidFill>
              </a:rPr>
              <a:t>resilience</a:t>
            </a:r>
            <a:r>
              <a:rPr lang="en-US" altLang="en-US" sz="2000" dirty="0"/>
              <a:t> of a landscape and its population.</a:t>
            </a:r>
            <a:endParaRPr lang="en-AU" altLang="en-US" sz="2000" dirty="0"/>
          </a:p>
          <a:p>
            <a:pPr lvl="2">
              <a:spcBef>
                <a:spcPts val="1800"/>
              </a:spcBef>
            </a:pPr>
            <a:r>
              <a:rPr lang="en-US" altLang="en-US" sz="1800" b="1" dirty="0">
                <a:solidFill>
                  <a:schemeClr val="accent2">
                    <a:lumMod val="75000"/>
                  </a:schemeClr>
                </a:solidFill>
              </a:rPr>
              <a:t>Risk</a:t>
            </a:r>
            <a:r>
              <a:rPr lang="en-US" altLang="en-US" sz="1800" dirty="0"/>
              <a:t>: “The combination of the probability of an event and its negative consequences.” What are the chances an event will happen? How would it impact, and how?</a:t>
            </a:r>
            <a:endParaRPr lang="en-AU" altLang="en-US" sz="1800" dirty="0"/>
          </a:p>
          <a:p>
            <a:pPr lvl="2">
              <a:spcBef>
                <a:spcPts val="1800"/>
              </a:spcBef>
            </a:pPr>
            <a:r>
              <a:rPr lang="en-US" altLang="en-US" sz="1800" b="1" dirty="0">
                <a:solidFill>
                  <a:schemeClr val="accent3">
                    <a:lumMod val="75000"/>
                  </a:schemeClr>
                </a:solidFill>
              </a:rPr>
              <a:t>Vulnerability</a:t>
            </a:r>
            <a:r>
              <a:rPr lang="en-US" altLang="en-US" sz="1800" dirty="0"/>
              <a:t>: “The characteristics and circumstances of a community, system or asset that make it susceptible to the damaging effects of a hazard.” How exactly are communities and environments exposed to risk?</a:t>
            </a:r>
            <a:endParaRPr lang="en-AU" altLang="en-US" sz="1800" dirty="0"/>
          </a:p>
          <a:p>
            <a:pPr lvl="2" indent="-457200">
              <a:spcBef>
                <a:spcPts val="1800"/>
              </a:spcBef>
            </a:pPr>
            <a:r>
              <a:rPr lang="en-US" altLang="en-US" sz="1800" b="1" dirty="0">
                <a:solidFill>
                  <a:schemeClr val="accent5">
                    <a:lumMod val="75000"/>
                  </a:schemeClr>
                </a:solidFill>
              </a:rPr>
              <a:t>Resilience</a:t>
            </a:r>
            <a:r>
              <a:rPr lang="en-US" altLang="en-US" sz="1800" dirty="0"/>
              <a:t>: “The ability of a system, community or society exposed to hazards to resist, absorb, accommodate to and recover from the effects of a hazard in a timely and efficient manner, including through the preservation and restoration of its essential basic structures and functions.”</a:t>
            </a:r>
            <a:endParaRPr lang="en-AU" altLang="en-US" sz="1800" dirty="0"/>
          </a:p>
          <a:p>
            <a:pPr marL="0" indent="0" eaLnBrk="1" hangingPunct="1">
              <a:buNone/>
            </a:pPr>
            <a:endParaRPr lang="es-ES_tradnl" altLang="es-ES_tradnl" sz="2000" dirty="0"/>
          </a:p>
        </p:txBody>
      </p:sp>
    </p:spTree>
    <p:extLst>
      <p:ext uri="{BB962C8B-B14F-4D97-AF65-F5344CB8AC3E}">
        <p14:creationId xmlns:p14="http://schemas.microsoft.com/office/powerpoint/2010/main" val="186753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Assessing risk</a:t>
            </a:r>
          </a:p>
        </p:txBody>
      </p:sp>
      <p:pic>
        <p:nvPicPr>
          <p:cNvPr id="7" name="Picture 6"/>
          <p:cNvPicPr>
            <a:picLocks noChangeAspect="1"/>
          </p:cNvPicPr>
          <p:nvPr/>
        </p:nvPicPr>
        <p:blipFill>
          <a:blip r:embed="rId3"/>
          <a:stretch>
            <a:fillRect/>
          </a:stretch>
        </p:blipFill>
        <p:spPr>
          <a:xfrm>
            <a:off x="2581950" y="1055254"/>
            <a:ext cx="9017003" cy="5410201"/>
          </a:xfrm>
          <a:prstGeom prst="rect">
            <a:avLst/>
          </a:prstGeom>
        </p:spPr>
      </p:pic>
    </p:spTree>
    <p:extLst>
      <p:ext uri="{BB962C8B-B14F-4D97-AF65-F5344CB8AC3E}">
        <p14:creationId xmlns:p14="http://schemas.microsoft.com/office/powerpoint/2010/main" val="360786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dirty="0"/>
              <a:t>Components of the World Risk Index</a:t>
            </a:r>
          </a:p>
        </p:txBody>
      </p:sp>
      <p:sp>
        <p:nvSpPr>
          <p:cNvPr id="12291" name="Content Placeholder 3"/>
          <p:cNvSpPr>
            <a:spLocks noGrp="1"/>
          </p:cNvSpPr>
          <p:nvPr>
            <p:ph sz="quarter" idx="11"/>
          </p:nvPr>
        </p:nvSpPr>
        <p:spPr>
          <a:xfrm>
            <a:off x="3806826" y="6132946"/>
            <a:ext cx="7535429" cy="256744"/>
          </a:xfrm>
        </p:spPr>
        <p:txBody>
          <a:bodyPr/>
          <a:lstStyle/>
          <a:p>
            <a:pPr algn="r">
              <a:spcBef>
                <a:spcPct val="0"/>
              </a:spcBef>
            </a:pPr>
            <a:r>
              <a:rPr lang="en-AU" altLang="en-US" dirty="0"/>
              <a:t>Source: </a:t>
            </a:r>
            <a:r>
              <a:rPr lang="en-AU" altLang="en-US" dirty="0">
                <a:hlinkClick r:id="rId2"/>
              </a:rPr>
              <a:t>https://www.ireus.uni-stuttgart.de/en/International/WorldRiskIndex/</a:t>
            </a:r>
            <a:r>
              <a:rPr lang="en-AU" altLang="en-US" dirty="0"/>
              <a:t> </a:t>
            </a:r>
          </a:p>
        </p:txBody>
      </p:sp>
      <p:grpSp>
        <p:nvGrpSpPr>
          <p:cNvPr id="12292" name="Group 4"/>
          <p:cNvGrpSpPr>
            <a:grpSpLocks noChangeAspect="1"/>
          </p:cNvGrpSpPr>
          <p:nvPr/>
        </p:nvGrpSpPr>
        <p:grpSpPr bwMode="auto">
          <a:xfrm>
            <a:off x="2988933" y="1182255"/>
            <a:ext cx="8060711" cy="4802909"/>
            <a:chOff x="582" y="1202"/>
            <a:chExt cx="4938" cy="2676"/>
          </a:xfrm>
        </p:grpSpPr>
        <p:sp>
          <p:nvSpPr>
            <p:cNvPr id="12293" name="AutoShape 3"/>
            <p:cNvSpPr>
              <a:spLocks noChangeAspect="1" noChangeArrowheads="1" noTextEdit="1"/>
            </p:cNvSpPr>
            <p:nvPr/>
          </p:nvSpPr>
          <p:spPr bwMode="auto">
            <a:xfrm>
              <a:off x="582" y="1202"/>
              <a:ext cx="4938" cy="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0" fontAlgn="base" hangingPunct="0">
                <a:spcBef>
                  <a:spcPct val="0"/>
                </a:spcBef>
                <a:spcAft>
                  <a:spcPct val="0"/>
                </a:spcAft>
              </a:pPr>
              <a:endParaRPr lang="en-AU">
                <a:solidFill>
                  <a:prstClr val="black"/>
                </a:solidFill>
                <a:latin typeface="Arial" panose="020B0604020202020204" pitchFamily="34" charset="0"/>
              </a:endParaRPr>
            </a:p>
          </p:txBody>
        </p:sp>
        <p:pic>
          <p:nvPicPr>
            <p:cNvPr id="122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 y="1202"/>
              <a:ext cx="5422" cy="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229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3038765" y="581890"/>
            <a:ext cx="8174180" cy="389621"/>
          </a:xfrm>
        </p:spPr>
        <p:txBody>
          <a:bodyPr/>
          <a:lstStyle/>
          <a:p>
            <a:pPr eaLnBrk="1" hangingPunct="1"/>
            <a:r>
              <a:rPr lang="en-AU" altLang="es-ES_tradnl" sz="3600" dirty="0"/>
              <a:t>Exercise 1: The World Risk Index </a:t>
            </a:r>
            <a:endParaRPr lang="es-ES_tradnl" altLang="es-ES_tradnl" sz="3600" dirty="0"/>
          </a:p>
        </p:txBody>
      </p:sp>
      <p:sp>
        <p:nvSpPr>
          <p:cNvPr id="2" name="TextBox 1"/>
          <p:cNvSpPr txBox="1"/>
          <p:nvPr/>
        </p:nvSpPr>
        <p:spPr>
          <a:xfrm>
            <a:off x="2650836" y="1487055"/>
            <a:ext cx="8691419" cy="4924425"/>
          </a:xfrm>
          <a:prstGeom prst="rect">
            <a:avLst/>
          </a:prstGeom>
          <a:noFill/>
        </p:spPr>
        <p:txBody>
          <a:bodyPr wrap="square" lIns="0" tIns="0" rIns="0" bIns="0">
            <a:spAutoFit/>
          </a:bodyPr>
          <a:lstStyle/>
          <a:p>
            <a:pPr defTabSz="457200" fontAlgn="base">
              <a:spcBef>
                <a:spcPct val="0"/>
              </a:spcBef>
              <a:spcAft>
                <a:spcPct val="0"/>
              </a:spcAft>
              <a:defRPr/>
            </a:pPr>
            <a:r>
              <a:rPr lang="en-AU" sz="2000" dirty="0">
                <a:solidFill>
                  <a:prstClr val="black"/>
                </a:solidFill>
                <a:latin typeface="Arial" panose="020B0604020202020204" pitchFamily="34" charset="0"/>
                <a:hlinkClick r:id="rId2"/>
              </a:rPr>
              <a:t>https://weltrisikobericht.de/</a:t>
            </a:r>
            <a:r>
              <a:rPr lang="en-AU" sz="2000" dirty="0">
                <a:solidFill>
                  <a:prstClr val="black"/>
                </a:solidFill>
                <a:latin typeface="Arial" panose="020B0604020202020204" pitchFamily="34" charset="0"/>
              </a:rPr>
              <a:t> </a:t>
            </a:r>
          </a:p>
          <a:p>
            <a:pPr defTabSz="457200" fontAlgn="base">
              <a:spcBef>
                <a:spcPct val="0"/>
              </a:spcBef>
              <a:spcAft>
                <a:spcPct val="0"/>
              </a:spcAft>
              <a:defRPr/>
            </a:pPr>
            <a:endParaRPr lang="en-AU" sz="2000" dirty="0">
              <a:solidFill>
                <a:prstClr val="black"/>
              </a:solidFill>
              <a:latin typeface="Arial" panose="020B0604020202020204" pitchFamily="34" charset="0"/>
            </a:endParaRPr>
          </a:p>
          <a:p>
            <a:pPr defTabSz="457200" fontAlgn="base">
              <a:spcBef>
                <a:spcPct val="0"/>
              </a:spcBef>
              <a:spcAft>
                <a:spcPct val="0"/>
              </a:spcAft>
              <a:defRPr/>
            </a:pPr>
            <a:r>
              <a:rPr lang="en-AU" sz="2000" dirty="0">
                <a:solidFill>
                  <a:prstClr val="black"/>
                </a:solidFill>
                <a:latin typeface="Arial" panose="020B0604020202020204" pitchFamily="34" charset="0"/>
              </a:rPr>
              <a:t>Estimates the exposure to natural hazards faced by 193 countries (as of 2022), and assesses:</a:t>
            </a:r>
          </a:p>
          <a:p>
            <a:pPr marL="342900" indent="-342900" defTabSz="457200" fontAlgn="base">
              <a:spcBef>
                <a:spcPct val="0"/>
              </a:spcBef>
              <a:spcAft>
                <a:spcPct val="0"/>
              </a:spcAft>
              <a:buFont typeface="Arial" panose="020B0604020202020204" pitchFamily="34" charset="0"/>
              <a:buChar char="•"/>
              <a:defRPr/>
            </a:pPr>
            <a:r>
              <a:rPr lang="en-AU" sz="2000" dirty="0">
                <a:solidFill>
                  <a:prstClr val="black"/>
                </a:solidFill>
                <a:latin typeface="Arial" panose="020B0604020202020204" pitchFamily="34" charset="0"/>
              </a:rPr>
              <a:t>inherent </a:t>
            </a:r>
            <a:r>
              <a:rPr lang="en-AU" sz="2000" b="1" dirty="0">
                <a:solidFill>
                  <a:prstClr val="black"/>
                </a:solidFill>
                <a:latin typeface="Arial" panose="020B0604020202020204" pitchFamily="34" charset="0"/>
              </a:rPr>
              <a:t>vulnerability</a:t>
            </a:r>
            <a:r>
              <a:rPr lang="en-AU" sz="2000" dirty="0">
                <a:solidFill>
                  <a:prstClr val="black"/>
                </a:solidFill>
                <a:latin typeface="Arial" panose="020B0604020202020204" pitchFamily="34" charset="0"/>
              </a:rPr>
              <a:t> to impact from disaster (including current infrastructure, living conditions, economic circumstances and nutrition)</a:t>
            </a:r>
          </a:p>
          <a:p>
            <a:pPr marL="342900" indent="-342900" defTabSz="457200" fontAlgn="base">
              <a:spcBef>
                <a:spcPct val="0"/>
              </a:spcBef>
              <a:spcAft>
                <a:spcPct val="0"/>
              </a:spcAft>
              <a:buFont typeface="Arial" panose="020B0604020202020204" pitchFamily="34" charset="0"/>
              <a:buChar char="•"/>
              <a:defRPr/>
            </a:pPr>
            <a:r>
              <a:rPr lang="en-AU" sz="2000" b="1" dirty="0">
                <a:solidFill>
                  <a:prstClr val="black"/>
                </a:solidFill>
                <a:latin typeface="Arial" panose="020B0604020202020204" pitchFamily="34" charset="0"/>
              </a:rPr>
              <a:t>capacity to cope with disaster </a:t>
            </a:r>
            <a:r>
              <a:rPr lang="en-AU" sz="2000" dirty="0">
                <a:solidFill>
                  <a:prstClr val="black"/>
                </a:solidFill>
                <a:latin typeface="Arial" panose="020B0604020202020204" pitchFamily="34" charset="0"/>
              </a:rPr>
              <a:t>(preparedness, social security and governance) </a:t>
            </a:r>
          </a:p>
          <a:p>
            <a:pPr marL="342900" indent="-342900" defTabSz="457200" fontAlgn="base">
              <a:spcBef>
                <a:spcPct val="0"/>
              </a:spcBef>
              <a:spcAft>
                <a:spcPct val="0"/>
              </a:spcAft>
              <a:buFont typeface="Arial" panose="020B0604020202020204" pitchFamily="34" charset="0"/>
              <a:buChar char="•"/>
              <a:defRPr/>
            </a:pPr>
            <a:r>
              <a:rPr lang="en-AU" sz="2000" b="1" dirty="0">
                <a:solidFill>
                  <a:prstClr val="black"/>
                </a:solidFill>
                <a:latin typeface="Arial" panose="020B0604020202020204" pitchFamily="34" charset="0"/>
              </a:rPr>
              <a:t>capacity to adapt </a:t>
            </a:r>
            <a:r>
              <a:rPr lang="en-AU" sz="2000" dirty="0">
                <a:solidFill>
                  <a:prstClr val="black"/>
                </a:solidFill>
                <a:latin typeface="Arial" panose="020B0604020202020204" pitchFamily="34" charset="0"/>
              </a:rPr>
              <a:t>to climate change and the impending threat of hazards.</a:t>
            </a:r>
          </a:p>
          <a:p>
            <a:pPr marL="342900" indent="-342900" defTabSz="457200" fontAlgn="base">
              <a:spcBef>
                <a:spcPct val="0"/>
              </a:spcBef>
              <a:spcAft>
                <a:spcPct val="0"/>
              </a:spcAft>
              <a:buFont typeface="Arial" panose="020B0604020202020204" pitchFamily="34" charset="0"/>
              <a:buChar char="•"/>
              <a:defRPr/>
            </a:pPr>
            <a:endParaRPr lang="en-AU" sz="2000" dirty="0">
              <a:solidFill>
                <a:prstClr val="black"/>
              </a:solidFill>
              <a:latin typeface="Arial" panose="020B0604020202020204" pitchFamily="34" charset="0"/>
            </a:endParaRPr>
          </a:p>
          <a:p>
            <a:pPr defTabSz="457200" fontAlgn="base">
              <a:spcBef>
                <a:spcPct val="0"/>
              </a:spcBef>
              <a:spcAft>
                <a:spcPct val="0"/>
              </a:spcAft>
              <a:defRPr/>
            </a:pPr>
            <a:r>
              <a:rPr lang="en-AU" sz="2000" b="1" dirty="0">
                <a:solidFill>
                  <a:prstClr val="black"/>
                </a:solidFill>
                <a:latin typeface="Arial" panose="020B0604020202020204" pitchFamily="34" charset="0"/>
              </a:rPr>
              <a:t>Questions for Exercise 1:</a:t>
            </a:r>
          </a:p>
          <a:p>
            <a:pPr marL="342900" indent="-342900" defTabSz="457200" fontAlgn="base">
              <a:spcBef>
                <a:spcPct val="0"/>
              </a:spcBef>
              <a:spcAft>
                <a:spcPct val="0"/>
              </a:spcAft>
              <a:buFont typeface="Arial" panose="020B0604020202020204" pitchFamily="34" charset="0"/>
              <a:buChar char="•"/>
              <a:defRPr/>
            </a:pPr>
            <a:r>
              <a:rPr lang="en-GB" sz="2000" dirty="0">
                <a:solidFill>
                  <a:prstClr val="black"/>
                </a:solidFill>
                <a:latin typeface="Arial" panose="020B0604020202020204" pitchFamily="34" charset="0"/>
              </a:rPr>
              <a:t>What is the </a:t>
            </a:r>
            <a:r>
              <a:rPr lang="en-GB" sz="2000" u="sng" dirty="0">
                <a:solidFill>
                  <a:prstClr val="black"/>
                </a:solidFill>
                <a:latin typeface="Arial" panose="020B0604020202020204" pitchFamily="34" charset="0"/>
              </a:rPr>
              <a:t>risk ranking</a:t>
            </a:r>
            <a:r>
              <a:rPr lang="en-GB" sz="2000" dirty="0">
                <a:solidFill>
                  <a:prstClr val="black"/>
                </a:solidFill>
                <a:latin typeface="Arial" panose="020B0604020202020204" pitchFamily="34" charset="0"/>
              </a:rPr>
              <a:t> of your country? (where 1 = highest risk of disaster, 193 = lowest)</a:t>
            </a:r>
          </a:p>
          <a:p>
            <a:pPr marL="342900" indent="-342900" defTabSz="457200" fontAlgn="base">
              <a:spcBef>
                <a:spcPct val="0"/>
              </a:spcBef>
              <a:spcAft>
                <a:spcPct val="0"/>
              </a:spcAft>
              <a:buFont typeface="Arial" panose="020B0604020202020204" pitchFamily="34" charset="0"/>
              <a:buChar char="•"/>
              <a:defRPr/>
            </a:pPr>
            <a:r>
              <a:rPr lang="en-GB" sz="2000" dirty="0">
                <a:solidFill>
                  <a:prstClr val="black"/>
                </a:solidFill>
                <a:latin typeface="Arial" panose="020B0604020202020204" pitchFamily="34" charset="0"/>
              </a:rPr>
              <a:t>What factors contribute to that exposure rank?</a:t>
            </a:r>
          </a:p>
          <a:p>
            <a:pPr marL="342900" indent="-342900" defTabSz="457200" fontAlgn="base">
              <a:spcBef>
                <a:spcPct val="0"/>
              </a:spcBef>
              <a:spcAft>
                <a:spcPct val="0"/>
              </a:spcAft>
              <a:buFont typeface="Arial" panose="020B0604020202020204" pitchFamily="34" charset="0"/>
              <a:buChar char="•"/>
              <a:defRPr/>
            </a:pPr>
            <a:r>
              <a:rPr lang="en-GB" sz="2000" dirty="0">
                <a:solidFill>
                  <a:prstClr val="black"/>
                </a:solidFill>
                <a:latin typeface="Arial" panose="020B0604020202020204" pitchFamily="34" charset="0"/>
              </a:rPr>
              <a:t>What might this mean for ICH safeguarding and inventorying in your country?</a:t>
            </a:r>
          </a:p>
        </p:txBody>
      </p:sp>
    </p:spTree>
    <p:extLst>
      <p:ext uri="{BB962C8B-B14F-4D97-AF65-F5344CB8AC3E}">
        <p14:creationId xmlns:p14="http://schemas.microsoft.com/office/powerpoint/2010/main" val="398901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983344" y="526472"/>
            <a:ext cx="8672947" cy="999037"/>
          </a:xfrm>
        </p:spPr>
        <p:txBody>
          <a:bodyPr/>
          <a:lstStyle/>
          <a:p>
            <a:pPr eaLnBrk="1" hangingPunct="1"/>
            <a:r>
              <a:rPr lang="en-US" altLang="es-ES_tradnl" sz="3600" dirty="0"/>
              <a:t>Responding to disaster: DRM and DRR</a:t>
            </a:r>
            <a:endParaRPr lang="es-ES_tradnl" altLang="es-ES_tradnl" sz="3600" dirty="0"/>
          </a:p>
        </p:txBody>
      </p:sp>
      <p:sp>
        <p:nvSpPr>
          <p:cNvPr id="13315" name="Rectangle 5"/>
          <p:cNvSpPr>
            <a:spLocks noChangeArrowheads="1"/>
          </p:cNvSpPr>
          <p:nvPr/>
        </p:nvSpPr>
        <p:spPr bwMode="auto">
          <a:xfrm>
            <a:off x="3057236" y="1717965"/>
            <a:ext cx="7887855" cy="459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defRPr>
            </a:lvl1pPr>
            <a:lvl2pPr marL="742950" indent="-285750">
              <a:spcBef>
                <a:spcPts val="12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1200"/>
              </a:spcBef>
              <a:defRPr sz="2800">
                <a:solidFill>
                  <a:schemeClr val="tx1"/>
                </a:solidFill>
                <a:latin typeface="Arial" panose="020B0604020202020204" pitchFamily="34" charset="0"/>
              </a:defRPr>
            </a:lvl3pPr>
            <a:lvl4pPr marL="1600200" indent="-22860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ts val="600"/>
              </a:spcBef>
              <a:defRPr sz="2000">
                <a:solidFill>
                  <a:srgbClr val="07DEDB"/>
                </a:solidFill>
                <a:latin typeface="Arial" panose="020B0604020202020204" pitchFamily="34" charset="0"/>
              </a:defRPr>
            </a:lvl5pPr>
            <a:lvl6pPr marL="2514600" indent="-228600" defTabSz="457200" eaLnBrk="0" fontAlgn="base" hangingPunct="0">
              <a:spcBef>
                <a:spcPts val="600"/>
              </a:spcBef>
              <a:spcAft>
                <a:spcPct val="0"/>
              </a:spcAft>
              <a:defRPr sz="2000">
                <a:solidFill>
                  <a:srgbClr val="07DEDB"/>
                </a:solidFill>
                <a:latin typeface="Arial" panose="020B0604020202020204" pitchFamily="34" charset="0"/>
              </a:defRPr>
            </a:lvl6pPr>
            <a:lvl7pPr marL="2971800" indent="-228600" defTabSz="457200" eaLnBrk="0" fontAlgn="base" hangingPunct="0">
              <a:spcBef>
                <a:spcPts val="600"/>
              </a:spcBef>
              <a:spcAft>
                <a:spcPct val="0"/>
              </a:spcAft>
              <a:defRPr sz="2000">
                <a:solidFill>
                  <a:srgbClr val="07DEDB"/>
                </a:solidFill>
                <a:latin typeface="Arial" panose="020B0604020202020204" pitchFamily="34" charset="0"/>
              </a:defRPr>
            </a:lvl7pPr>
            <a:lvl8pPr marL="3429000" indent="-228600" defTabSz="457200" eaLnBrk="0" fontAlgn="base" hangingPunct="0">
              <a:spcBef>
                <a:spcPts val="600"/>
              </a:spcBef>
              <a:spcAft>
                <a:spcPct val="0"/>
              </a:spcAft>
              <a:defRPr sz="2000">
                <a:solidFill>
                  <a:srgbClr val="07DEDB"/>
                </a:solidFill>
                <a:latin typeface="Arial" panose="020B0604020202020204" pitchFamily="34" charset="0"/>
              </a:defRPr>
            </a:lvl8pPr>
            <a:lvl9pPr marL="3886200" indent="-228600" defTabSz="457200" eaLnBrk="0" fontAlgn="base" hangingPunct="0">
              <a:spcBef>
                <a:spcPts val="600"/>
              </a:spcBef>
              <a:spcAft>
                <a:spcPct val="0"/>
              </a:spcAft>
              <a:defRPr sz="2000">
                <a:solidFill>
                  <a:srgbClr val="07DEDB"/>
                </a:solidFill>
                <a:latin typeface="Arial" panose="020B0604020202020204" pitchFamily="34" charset="0"/>
              </a:defRPr>
            </a:lvl9pPr>
          </a:lstStyle>
          <a:p>
            <a:pPr defTabSz="457200" fontAlgn="base">
              <a:lnSpc>
                <a:spcPct val="100000"/>
              </a:lnSpc>
              <a:spcBef>
                <a:spcPct val="0"/>
              </a:spcBef>
              <a:spcAft>
                <a:spcPct val="0"/>
              </a:spcAft>
              <a:buClrTx/>
              <a:buNone/>
            </a:pPr>
            <a:r>
              <a:rPr lang="en-AU" altLang="es-ES_tradnl" sz="1800" dirty="0">
                <a:solidFill>
                  <a:prstClr val="black"/>
                </a:solidFill>
              </a:rPr>
              <a:t>Disaster Risk Management </a:t>
            </a:r>
            <a:r>
              <a:rPr lang="en-AU" altLang="es-ES_tradnl" sz="1800" b="0" dirty="0">
                <a:solidFill>
                  <a:prstClr val="black"/>
                </a:solidFill>
              </a:rPr>
              <a:t>(DRM): </a:t>
            </a:r>
          </a:p>
          <a:p>
            <a:pPr defTabSz="457200" fontAlgn="base">
              <a:lnSpc>
                <a:spcPct val="100000"/>
              </a:lnSpc>
              <a:spcBef>
                <a:spcPct val="0"/>
              </a:spcBef>
              <a:spcAft>
                <a:spcPct val="0"/>
              </a:spcAft>
              <a:buClrTx/>
              <a:buNone/>
            </a:pPr>
            <a:endParaRPr lang="en-AU" altLang="es-ES_tradnl" sz="1800" b="0" dirty="0">
              <a:solidFill>
                <a:prstClr val="black"/>
              </a:solidFill>
            </a:endParaRPr>
          </a:p>
          <a:p>
            <a:pPr defTabSz="457200" fontAlgn="base">
              <a:lnSpc>
                <a:spcPct val="100000"/>
              </a:lnSpc>
              <a:spcBef>
                <a:spcPct val="0"/>
              </a:spcBef>
              <a:spcAft>
                <a:spcPct val="0"/>
              </a:spcAft>
              <a:buClrTx/>
              <a:buNone/>
            </a:pPr>
            <a:r>
              <a:rPr lang="en-AU" altLang="es-ES_tradnl" sz="1800" b="0" dirty="0">
                <a:solidFill>
                  <a:prstClr val="black"/>
                </a:solidFill>
              </a:rPr>
              <a:t>“The systematic process of using administrative directives, organizations, and operational skills and capacities to implement strategies, policies and improved coping capacities in order to lessen the adverse impacts of hazards and the possibility of disaster.”</a:t>
            </a:r>
          </a:p>
          <a:p>
            <a:pPr defTabSz="457200" fontAlgn="base">
              <a:lnSpc>
                <a:spcPct val="100000"/>
              </a:lnSpc>
              <a:spcBef>
                <a:spcPct val="0"/>
              </a:spcBef>
              <a:spcAft>
                <a:spcPct val="0"/>
              </a:spcAft>
              <a:buClrTx/>
              <a:buNone/>
            </a:pPr>
            <a:endParaRPr lang="en-AU" altLang="es-ES_tradnl" sz="1800" b="0" dirty="0">
              <a:solidFill>
                <a:prstClr val="black"/>
              </a:solidFill>
            </a:endParaRPr>
          </a:p>
          <a:p>
            <a:pPr defTabSz="457200" fontAlgn="base">
              <a:lnSpc>
                <a:spcPct val="100000"/>
              </a:lnSpc>
              <a:spcBef>
                <a:spcPct val="0"/>
              </a:spcBef>
              <a:spcAft>
                <a:spcPct val="0"/>
              </a:spcAft>
              <a:buClrTx/>
              <a:buNone/>
            </a:pPr>
            <a:r>
              <a:rPr lang="en-AU" altLang="es-ES_tradnl" sz="1800" dirty="0">
                <a:solidFill>
                  <a:prstClr val="black"/>
                </a:solidFill>
              </a:rPr>
              <a:t>Disaster Risk Reduction </a:t>
            </a:r>
            <a:r>
              <a:rPr lang="en-AU" altLang="es-ES_tradnl" sz="1800" b="0" dirty="0">
                <a:solidFill>
                  <a:prstClr val="black"/>
                </a:solidFill>
              </a:rPr>
              <a:t>(DRR): </a:t>
            </a:r>
          </a:p>
          <a:p>
            <a:pPr defTabSz="457200" fontAlgn="base">
              <a:lnSpc>
                <a:spcPct val="100000"/>
              </a:lnSpc>
              <a:spcBef>
                <a:spcPct val="0"/>
              </a:spcBef>
              <a:spcAft>
                <a:spcPct val="0"/>
              </a:spcAft>
              <a:buClrTx/>
              <a:buNone/>
            </a:pPr>
            <a:endParaRPr lang="en-AU" altLang="es-ES_tradnl" sz="1800" b="0" dirty="0">
              <a:solidFill>
                <a:prstClr val="black"/>
              </a:solidFill>
            </a:endParaRPr>
          </a:p>
          <a:p>
            <a:pPr defTabSz="457200" fontAlgn="base">
              <a:lnSpc>
                <a:spcPct val="100000"/>
              </a:lnSpc>
              <a:spcBef>
                <a:spcPct val="0"/>
              </a:spcBef>
              <a:spcAft>
                <a:spcPct val="0"/>
              </a:spcAft>
              <a:buClrTx/>
              <a:buNone/>
            </a:pPr>
            <a:r>
              <a:rPr lang="en-AU" altLang="es-ES_tradnl" sz="1800" b="0" dirty="0">
                <a:solidFill>
                  <a:prstClr val="black"/>
                </a:solidFill>
              </a:rPr>
              <a:t>“The concept and practice of reducing disaster risks through systematic efforts to analyse and manage the causal factors of disasters, including through reduced exposure to hazards, lessened vulnerability of people and property, wise management of land and the environment, and improved preparedness for adverse events.”</a:t>
            </a:r>
          </a:p>
          <a:p>
            <a:pPr defTabSz="457200" fontAlgn="base">
              <a:lnSpc>
                <a:spcPct val="100000"/>
              </a:lnSpc>
              <a:spcBef>
                <a:spcPct val="0"/>
              </a:spcBef>
              <a:spcAft>
                <a:spcPct val="0"/>
              </a:spcAft>
              <a:buClrTx/>
              <a:buNone/>
            </a:pPr>
            <a:endParaRPr lang="en-AU" altLang="es-ES_tradnl" sz="1800" b="0" dirty="0">
              <a:solidFill>
                <a:prstClr val="black"/>
              </a:solidFill>
            </a:endParaRPr>
          </a:p>
          <a:p>
            <a:pPr defTabSz="457200" fontAlgn="base">
              <a:lnSpc>
                <a:spcPct val="100000"/>
              </a:lnSpc>
              <a:spcBef>
                <a:spcPct val="0"/>
              </a:spcBef>
              <a:spcAft>
                <a:spcPct val="0"/>
              </a:spcAft>
              <a:buClrTx/>
              <a:buNone/>
            </a:pPr>
            <a:r>
              <a:rPr lang="en-AU" altLang="es-ES_tradnl" sz="1800" b="0" dirty="0">
                <a:solidFill>
                  <a:prstClr val="black"/>
                </a:solidFill>
              </a:rPr>
              <a:t>DRM tends to deal with </a:t>
            </a:r>
            <a:r>
              <a:rPr lang="en-AU" altLang="es-ES_tradnl" sz="1800" b="0" u="sng" dirty="0">
                <a:solidFill>
                  <a:prstClr val="black"/>
                </a:solidFill>
              </a:rPr>
              <a:t>consequences</a:t>
            </a:r>
            <a:r>
              <a:rPr lang="en-AU" altLang="es-ES_tradnl" sz="1800" b="0" dirty="0">
                <a:solidFill>
                  <a:prstClr val="black"/>
                </a:solidFill>
              </a:rPr>
              <a:t>, but DRR </a:t>
            </a:r>
            <a:r>
              <a:rPr lang="en-AU" altLang="es-ES_tradnl" sz="1800" b="0" u="sng" dirty="0">
                <a:solidFill>
                  <a:prstClr val="black"/>
                </a:solidFill>
              </a:rPr>
              <a:t>anticipates</a:t>
            </a:r>
          </a:p>
        </p:txBody>
      </p:sp>
    </p:spTree>
    <p:extLst>
      <p:ext uri="{BB962C8B-B14F-4D97-AF65-F5344CB8AC3E}">
        <p14:creationId xmlns:p14="http://schemas.microsoft.com/office/powerpoint/2010/main" val="256190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3164" y="1496291"/>
            <a:ext cx="7649556" cy="5816977"/>
          </a:xfrm>
        </p:spPr>
        <p:txBody>
          <a:bodyPr/>
          <a:lstStyle/>
          <a:p>
            <a:pPr eaLnBrk="1" hangingPunct="1"/>
            <a:r>
              <a:rPr lang="en-AU" altLang="es-ES_tradnl" sz="1800" b="0" dirty="0">
                <a:latin typeface="+mn-lt"/>
              </a:rPr>
              <a:t>An endless cycle, broken into three or more phases, which can vary in duration and often overlap with each other:</a:t>
            </a:r>
            <a:br>
              <a:rPr lang="en-AU" altLang="es-ES_tradnl" sz="1800" b="0" dirty="0">
                <a:latin typeface="+mn-lt"/>
              </a:rPr>
            </a:br>
            <a:br>
              <a:rPr lang="en-AU" altLang="es-ES_tradnl" sz="1800" b="0" dirty="0">
                <a:latin typeface="+mn-lt"/>
              </a:rPr>
            </a:br>
            <a:r>
              <a:rPr lang="en-AU" altLang="es-ES_tradnl" sz="1800" dirty="0">
                <a:latin typeface="+mn-lt"/>
              </a:rPr>
              <a:t>Preparedness (and Prevention / Mitigation)</a:t>
            </a:r>
            <a:r>
              <a:rPr lang="en-AU" altLang="es-ES_tradnl" sz="1800" b="0" dirty="0">
                <a:latin typeface="+mn-lt"/>
              </a:rPr>
              <a:t>:  “The knowledge and capacities developed by governments, professional response and recovery organizations, communities and individuals to effectively anticipate, respond to, and recover from, the impacts of likely, imminent or current hazard events or conditions.”</a:t>
            </a:r>
            <a:br>
              <a:rPr lang="en-AU" altLang="es-ES_tradnl" sz="1800" b="0" dirty="0">
                <a:latin typeface="+mn-lt"/>
              </a:rPr>
            </a:br>
            <a:br>
              <a:rPr lang="en-AU" altLang="es-ES_tradnl" sz="1800" b="0" dirty="0">
                <a:latin typeface="+mn-lt"/>
              </a:rPr>
            </a:br>
            <a:r>
              <a:rPr lang="en-AU" altLang="es-ES_tradnl" sz="1800" dirty="0">
                <a:latin typeface="+mn-lt"/>
              </a:rPr>
              <a:t>Response</a:t>
            </a:r>
            <a:r>
              <a:rPr lang="en-AU" altLang="es-ES_tradnl" sz="1800" b="0" dirty="0">
                <a:latin typeface="+mn-lt"/>
              </a:rPr>
              <a:t>:  “The provision of emergency services and public assistance during or immediately after a disaster in order to save lives, reduce health impacts, ensure public safety and meet the basic subsistence needs of the people affected.”</a:t>
            </a:r>
            <a:br>
              <a:rPr lang="en-AU" altLang="es-ES_tradnl" sz="1800" b="0" dirty="0">
                <a:latin typeface="+mn-lt"/>
              </a:rPr>
            </a:br>
            <a:br>
              <a:rPr lang="en-AU" altLang="es-ES_tradnl" sz="1800" b="0" dirty="0">
                <a:latin typeface="+mn-lt"/>
              </a:rPr>
            </a:br>
            <a:r>
              <a:rPr lang="en-AU" altLang="es-ES_tradnl" sz="1800" dirty="0">
                <a:latin typeface="+mn-lt"/>
              </a:rPr>
              <a:t>Recovery</a:t>
            </a:r>
            <a:r>
              <a:rPr lang="en-AU" altLang="es-ES_tradnl" sz="1800" b="0" dirty="0">
                <a:latin typeface="+mn-lt"/>
              </a:rPr>
              <a:t>:  “The restoration, and improvement where appropriate, of facilities, livelihoods and living conditions of disaster-affected communities, including efforts to reduce disaster risk factors.”</a:t>
            </a:r>
            <a:br>
              <a:rPr lang="en-AU" altLang="es-ES_tradnl" sz="1800" b="0" dirty="0"/>
            </a:br>
            <a:br>
              <a:rPr lang="en-GB" altLang="es-ES_tradnl" sz="3600" dirty="0"/>
            </a:br>
            <a:endParaRPr lang="es-ES_tradnl" altLang="es-ES_tradnl" sz="3600" dirty="0"/>
          </a:p>
        </p:txBody>
      </p:sp>
      <p:sp>
        <p:nvSpPr>
          <p:cNvPr id="14339" name="Content Placeholder 3"/>
          <p:cNvSpPr>
            <a:spLocks noGrp="1"/>
          </p:cNvSpPr>
          <p:nvPr>
            <p:ph sz="quarter" idx="11"/>
          </p:nvPr>
        </p:nvSpPr>
        <p:spPr>
          <a:xfrm>
            <a:off x="3075709" y="655782"/>
            <a:ext cx="7209705" cy="311006"/>
          </a:xfrm>
        </p:spPr>
        <p:txBody>
          <a:bodyPr/>
          <a:lstStyle/>
          <a:p>
            <a:pPr eaLnBrk="1" hangingPunct="1">
              <a:spcBef>
                <a:spcPct val="0"/>
              </a:spcBef>
            </a:pPr>
            <a:r>
              <a:rPr lang="en-US" altLang="es-ES_tradnl" sz="3600" b="1" dirty="0"/>
              <a:t>Disaster Management Cycle</a:t>
            </a:r>
            <a:endParaRPr lang="es-ES_tradnl" altLang="es-ES_tradnl" sz="36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75" y="1856884"/>
            <a:ext cx="2673061" cy="2646419"/>
          </a:xfrm>
          <a:prstGeom prst="rect">
            <a:avLst/>
          </a:prstGeom>
        </p:spPr>
      </p:pic>
    </p:spTree>
    <p:extLst>
      <p:ext uri="{BB962C8B-B14F-4D97-AF65-F5344CB8AC3E}">
        <p14:creationId xmlns:p14="http://schemas.microsoft.com/office/powerpoint/2010/main" val="1327751337"/>
      </p:ext>
    </p:extLst>
  </p:cSld>
  <p:clrMapOvr>
    <a:masterClrMapping/>
  </p:clrMapOvr>
</p:sld>
</file>

<file path=ppt/theme/theme1.xml><?xml version="1.0" encoding="utf-8"?>
<a:theme xmlns:a="http://schemas.openxmlformats.org/drawingml/2006/main" name="Thème Office">
  <a:themeElements>
    <a:clrScheme name="Unesco">
      <a:dk1>
        <a:sysClr val="windowText" lastClr="000000"/>
      </a:dk1>
      <a:lt1>
        <a:sysClr val="window" lastClr="FFFFFF"/>
      </a:lt1>
      <a:dk2>
        <a:srgbClr val="1F497D"/>
      </a:dk2>
      <a:lt2>
        <a:srgbClr val="EEECE1"/>
      </a:lt2>
      <a:accent1>
        <a:srgbClr val="07DEDB"/>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2071</TotalTime>
  <Words>2514</Words>
  <Application>Microsoft Office PowerPoint</Application>
  <PresentationFormat>Widescreen</PresentationFormat>
  <Paragraphs>197</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Bold</vt:lpstr>
      <vt:lpstr>Calibri</vt:lpstr>
      <vt:lpstr>Thème Office</vt:lpstr>
      <vt:lpstr>Basics in Disaster Risk Reduction and Intangible Cultural Heritage  U063 PowerPoint presentation  </vt:lpstr>
      <vt:lpstr>Goals and scope of this workshop</vt:lpstr>
      <vt:lpstr>Key concepts and terms: disaster </vt:lpstr>
      <vt:lpstr>Key concepts and terms: risk, vulnerability, resilience</vt:lpstr>
      <vt:lpstr>Assessing risk</vt:lpstr>
      <vt:lpstr>Components of the World Risk Index</vt:lpstr>
      <vt:lpstr>Exercise 1: The World Risk Index </vt:lpstr>
      <vt:lpstr>Responding to disaster: DRM and DRR</vt:lpstr>
      <vt:lpstr>An endless cycle, broken into three or more phases, which can vary in duration and often overlap with each other:  Preparedness (and Prevention / Mitigation):  “The knowledge and capacities developed by governments, professional response and recovery organizations, communities and individuals to effectively anticipate, respond to, and recover from, the impacts of likely, imminent or current hazard events or conditions.”  Response:  “The provision of emergency services and public assistance during or immediately after a disaster in order to save lives, reduce health impacts, ensure public safety and meet the basic subsistence needs of the people affected.”  Recovery:  “The restoration, and improvement where appropriate, of facilities, livelihoods and living conditions of disaster-affected communities, including efforts to reduce disaster risk factors.”  </vt:lpstr>
      <vt:lpstr>Consideration of ICH in DRR</vt:lpstr>
      <vt:lpstr>Post-Disaster Needs Assessment (PDNA)</vt:lpstr>
      <vt:lpstr>DRR in the 2003 ICH Convention and Operational Directives</vt:lpstr>
      <vt:lpstr>The UNESCO Strategy and Emergencies</vt:lpstr>
      <vt:lpstr>ICH Disaster Risk – integrating ICH and DRR</vt:lpstr>
      <vt:lpstr>Operational Principles</vt:lpstr>
      <vt:lpstr>Operational Modalities - Preparedness</vt:lpstr>
      <vt:lpstr>Operational Modalities - Response</vt:lpstr>
      <vt:lpstr>Operational Modalities - Recovery</vt:lpstr>
      <vt:lpstr>UNESCO Resources and Financial Support</vt:lpstr>
      <vt:lpstr>Inventorying ICH at risk of disaster </vt:lpstr>
      <vt:lpstr>Exercise 2: Sample framework analysis for ICH and DRR </vt:lpstr>
      <vt:lpstr>Wrapping up</vt:lpstr>
      <vt:lpstr>PowerPoint Presentation</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in Disaster Risk Reduction and intangible cultural heritage  Unit A PowerPoint presentation</dc:title>
  <dc:creator>Anonymous 1</dc:creator>
  <cp:lastModifiedBy>Koffi, Bryan</cp:lastModifiedBy>
  <cp:revision>58</cp:revision>
  <dcterms:created xsi:type="dcterms:W3CDTF">2020-08-28T23:40:42Z</dcterms:created>
  <dcterms:modified xsi:type="dcterms:W3CDTF">2024-02-27T15:54:19Z</dcterms:modified>
</cp:coreProperties>
</file>