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79" r:id="rId6"/>
    <p:sldId id="262" r:id="rId7"/>
    <p:sldId id="261" r:id="rId8"/>
    <p:sldId id="263" r:id="rId9"/>
    <p:sldId id="264" r:id="rId10"/>
    <p:sldId id="286" r:id="rId11"/>
    <p:sldId id="277" r:id="rId12"/>
    <p:sldId id="265" r:id="rId13"/>
    <p:sldId id="276" r:id="rId14"/>
    <p:sldId id="267" r:id="rId15"/>
    <p:sldId id="284" r:id="rId16"/>
    <p:sldId id="268" r:id="rId17"/>
    <p:sldId id="269" r:id="rId18"/>
    <p:sldId id="270" r:id="rId19"/>
    <p:sldId id="272" r:id="rId20"/>
    <p:sldId id="287" r:id="rId21"/>
    <p:sldId id="273" r:id="rId22"/>
    <p:sldId id="27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19503A-4DB9-2A88-CD11-4D0367217283}" name="Koffi, Bryan" initials="BK" userId="S::b.koffi@unesco.org::1dbdc3cc-78e6-42ba-bd49-b4ca2741d54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138" y="732"/>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D572A-6C72-4354-87CF-A6D78637494A}" type="datetimeFigureOut">
              <a:rPr lang="en-AU" smtClean="0"/>
              <a:t>28/02/2024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3953B-772A-417A-AB5C-019EA181F131}" type="slidenum">
              <a:rPr lang="en-AU" smtClean="0"/>
              <a:t>‹#›</a:t>
            </a:fld>
            <a:endParaRPr lang="en-AU"/>
          </a:p>
        </p:txBody>
      </p:sp>
    </p:spTree>
    <p:extLst>
      <p:ext uri="{BB962C8B-B14F-4D97-AF65-F5344CB8AC3E}">
        <p14:creationId xmlns:p14="http://schemas.microsoft.com/office/powerpoint/2010/main" val="2933743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 altLang="fr-FR" dirty="0"/>
          </a:p>
        </p:txBody>
      </p:sp>
      <p:sp>
        <p:nvSpPr>
          <p:cNvPr id="71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2AD8F27-35DA-43AA-BE32-5A9985EEAB28}"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fr"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8896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0063"/>
            <a:ext cx="5486400" cy="3086100"/>
          </a:xfrm>
        </p:spPr>
      </p:sp>
      <p:sp>
        <p:nvSpPr>
          <p:cNvPr id="3" name="Notes Placeholder 2"/>
          <p:cNvSpPr>
            <a:spLocks noGrp="1"/>
          </p:cNvSpPr>
          <p:nvPr>
            <p:ph type="body" idx="1"/>
          </p:nvPr>
        </p:nvSpPr>
        <p:spPr>
          <a:xfrm>
            <a:off x="685800" y="3917092"/>
            <a:ext cx="5486400" cy="4083908"/>
          </a:xfrm>
        </p:spPr>
        <p:txBody>
          <a:bodyPr/>
          <a:lstStyle/>
          <a:p>
            <a:pPr algn="l" rtl="0"/>
            <a:r>
              <a:rPr lang="fr" b="0" i="0" u="none" baseline="0"/>
              <a:t>Nous avons tous de </a:t>
            </a:r>
            <a:r>
              <a:rPr lang="fr" b="0" i="0" u="sng" baseline="0"/>
              <a:t>l'expérience</a:t>
            </a:r>
            <a:r>
              <a:rPr lang="fr" b="0" i="0" u="none" baseline="0"/>
              <a:t> en matière de PCI et de RRC :</a:t>
            </a:r>
          </a:p>
          <a:p>
            <a:pPr marL="171450" indent="-171450" algn="l" rtl="0">
              <a:buFont typeface="Arial" panose="020B0604020202020204" pitchFamily="34" charset="0"/>
              <a:buChar char="•"/>
            </a:pPr>
            <a:r>
              <a:rPr lang="fr" b="0" i="0" u="none" baseline="0"/>
              <a:t>nous pratiquons et réfléchissons tous à nos propres connaissances culturelles, ou à celles des autres, et </a:t>
            </a:r>
          </a:p>
          <a:p>
            <a:pPr marL="171450" indent="-171450" algn="l" rtl="0">
              <a:buFont typeface="Arial" panose="020B0604020202020204" pitchFamily="34" charset="0"/>
              <a:buChar char="•"/>
            </a:pPr>
            <a:r>
              <a:rPr lang="fr" b="0" i="0" u="none" baseline="0"/>
              <a:t>nous évaluons tous les risques (qu'il s'agisse de décisions quotidiennes, comme traverser une route en toute sécurité, ou d'évaluations moins courantes, comme celle de savoir si notre maison est suffisamment assurée) </a:t>
            </a:r>
          </a:p>
          <a:p>
            <a:pPr marL="171450" indent="-171450" algn="l" rtl="0">
              <a:buFont typeface="Arial" panose="020B0604020202020204" pitchFamily="34" charset="0"/>
              <a:buChar char="•"/>
            </a:pPr>
            <a:endParaRPr lang="fr" dirty="0"/>
          </a:p>
          <a:p>
            <a:pPr algn="l" rtl="0"/>
            <a:r>
              <a:rPr lang="fr" b="0" i="0" u="none" baseline="0"/>
              <a:t>Mais peu d'entre nous sont </a:t>
            </a:r>
            <a:r>
              <a:rPr lang="fr" b="0" i="0" u="sng" baseline="0"/>
              <a:t>experts</a:t>
            </a:r>
            <a:r>
              <a:rPr lang="fr" b="0" i="0" u="none" baseline="0"/>
              <a:t> dans les deux domaines - ce n'est pas une profession que beaucoup de gens exercent dans le monde</a:t>
            </a:r>
          </a:p>
          <a:p>
            <a:endParaRPr lang="fr" dirty="0"/>
          </a:p>
          <a:p>
            <a:pPr algn="l" rtl="0"/>
            <a:r>
              <a:rPr lang="fr" b="0" i="0" u="none" baseline="0"/>
              <a:t>Certaines des choses que je dis sur les catastrophes sembleront simples aux experts en catastrophes, et certaines des choses que je dis sur le PCI seront directes pour les experts en culture</a:t>
            </a:r>
          </a:p>
          <a:p>
            <a:endParaRPr lang="fr" dirty="0"/>
          </a:p>
          <a:p>
            <a:pPr algn="l" rtl="0"/>
            <a:r>
              <a:rPr lang="fr" b="0" i="0" u="none" baseline="0"/>
              <a:t>Mais notre défi est d'essayer de réfléchir à ces questions - le PCI et les catastrophes - en même temps</a:t>
            </a:r>
          </a:p>
          <a:p>
            <a:endParaRPr lang="fr" dirty="0"/>
          </a:p>
          <a:p>
            <a:pPr algn="l" rtl="0"/>
            <a:r>
              <a:rPr lang="fr" b="0" i="0" u="none" baseline="0"/>
              <a:t>Il s'agit d'une nouvelle conversation entre ces deux domaines bien établis - c'est le premier module de formation développé par l'UNESCO pour explorer le lien entre les catastrophes et le PCI, et c'est la toute première fois que le module est utilisé</a:t>
            </a:r>
          </a:p>
          <a:p>
            <a:endParaRPr lang="fr" dirty="0"/>
          </a:p>
          <a:p>
            <a:pPr algn="l" rtl="0"/>
            <a:r>
              <a:rPr lang="fr" b="0" i="0" u="none" baseline="0"/>
              <a:t>Il n'y a donc pas de bonnes ou de mauvaises réponses, ni de véritables experts dans ce nouveau domaine combiné - je suis ici pour apprendre autant de vous que de moi - et je suis humble et très reconnaissant envers vous tous, ainsi qu'envers l'UNESCO et le NCCA, pour l'opportunité qui m'est offerte.</a:t>
            </a:r>
          </a:p>
        </p:txBody>
      </p:sp>
      <p:sp>
        <p:nvSpPr>
          <p:cNvPr id="4" name="Slide Number Placeholder 3"/>
          <p:cNvSpPr>
            <a:spLocks noGrp="1"/>
          </p:cNvSpPr>
          <p:nvPr>
            <p:ph type="sldNum" sz="quarter" idx="10"/>
          </p:nvPr>
        </p:nvSpPr>
        <p:spPr/>
        <p:txBody>
          <a:bodyPr/>
          <a:lstStyle/>
          <a:p>
            <a:pPr algn="l" rtl="0"/>
            <a:fld id="{1333953B-772A-417A-AB5C-019EA181F131}" type="slidenum">
              <a:rPr/>
              <a:t>2</a:t>
            </a:fld>
            <a:endParaRPr lang="fr"/>
          </a:p>
        </p:txBody>
      </p:sp>
    </p:spTree>
    <p:extLst>
      <p:ext uri="{BB962C8B-B14F-4D97-AF65-F5344CB8AC3E}">
        <p14:creationId xmlns:p14="http://schemas.microsoft.com/office/powerpoint/2010/main" val="3469684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10"/>
          </p:nvPr>
        </p:nvSpPr>
        <p:spPr/>
        <p:txBody>
          <a:bodyPr/>
          <a:lstStyle/>
          <a:p>
            <a:pPr algn="l" rtl="0"/>
            <a:fld id="{1333953B-772A-417A-AB5C-019EA181F131}" type="slidenum">
              <a:rPr/>
              <a:t>3</a:t>
            </a:fld>
            <a:endParaRPr lang="fr"/>
          </a:p>
        </p:txBody>
      </p:sp>
    </p:spTree>
    <p:extLst>
      <p:ext uri="{BB962C8B-B14F-4D97-AF65-F5344CB8AC3E}">
        <p14:creationId xmlns:p14="http://schemas.microsoft.com/office/powerpoint/2010/main" val="3998620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35013"/>
            <a:ext cx="5486400" cy="3086100"/>
          </a:xfrm>
        </p:spPr>
      </p:sp>
      <p:sp>
        <p:nvSpPr>
          <p:cNvPr id="3" name="Notes Placeholder 2"/>
          <p:cNvSpPr>
            <a:spLocks noGrp="1"/>
          </p:cNvSpPr>
          <p:nvPr>
            <p:ph type="body" idx="1"/>
          </p:nvPr>
        </p:nvSpPr>
        <p:spPr/>
        <p:txBody>
          <a:bodyPr/>
          <a:lstStyle/>
          <a:p>
            <a:pPr algn="l" rtl="0"/>
            <a:r>
              <a:rPr lang="fr" b="0" i="0" u="none" baseline="0"/>
              <a:t>L'indice de risque mondial indique le risque de catastrophe lié à des événements naturels extrêmes pour 181 pays du monde. Il est calculé pays par pays en </a:t>
            </a:r>
            <a:r>
              <a:rPr lang="fr" b="1" i="0" u="none" baseline="0"/>
              <a:t>multipliant l'exposition et la vulnérabilité</a:t>
            </a:r>
            <a:r>
              <a:rPr lang="fr" b="0" i="0" u="none" baseline="0"/>
              <a:t>. </a:t>
            </a:r>
          </a:p>
          <a:p>
            <a:endParaRPr lang="fr" b="1" dirty="0"/>
          </a:p>
          <a:p>
            <a:pPr algn="l" rtl="0"/>
            <a:r>
              <a:rPr lang="fr" b="0" i="0" u="none" baseline="0"/>
              <a:t>L'</a:t>
            </a:r>
            <a:r>
              <a:rPr lang="fr" b="1" i="0" u="none" baseline="0"/>
              <a:t>exposition</a:t>
            </a:r>
            <a:r>
              <a:rPr lang="fr" b="0" i="0" u="none" baseline="0"/>
              <a:t> couvre les menaces pour la population dues aux tremblements de terre, aux tempêtes, aux inondations, aux sécheresses et à l'élévation du niveau de la mer. </a:t>
            </a:r>
          </a:p>
          <a:p>
            <a:endParaRPr lang="fr" b="1" dirty="0"/>
          </a:p>
          <a:p>
            <a:pPr algn="l" rtl="0"/>
            <a:r>
              <a:rPr lang="fr" b="0" i="0" u="none" baseline="0"/>
              <a:t>La </a:t>
            </a:r>
            <a:r>
              <a:rPr lang="fr" b="1" i="0" u="none" baseline="0"/>
              <a:t>vulnérabilité</a:t>
            </a:r>
            <a:r>
              <a:rPr lang="fr" b="0" i="0" u="none" baseline="0"/>
              <a:t> englobe la sphère sociétale et se compose de trois éléments, qui sont pondérés de manière égale dans le calcul :</a:t>
            </a:r>
          </a:p>
          <a:p>
            <a:endParaRPr lang="fr" dirty="0"/>
          </a:p>
          <a:p>
            <a:pPr algn="l" rtl="0"/>
            <a:r>
              <a:rPr lang="fr" b="0" i="0" u="none" baseline="0"/>
              <a:t>La </a:t>
            </a:r>
            <a:r>
              <a:rPr lang="fr" b="1" i="0" u="none" baseline="0"/>
              <a:t>susceptibilité</a:t>
            </a:r>
            <a:r>
              <a:rPr lang="fr" b="0" i="0" u="none" baseline="0"/>
              <a:t> décrit les caractéristiques structurelles et les conditions-cadres d'une société et indique la probabilité de subir des dommages lors d'un événement naturel extrême.</a:t>
            </a:r>
          </a:p>
          <a:p>
            <a:endParaRPr lang="fr" dirty="0"/>
          </a:p>
          <a:p>
            <a:pPr algn="l" rtl="0"/>
            <a:r>
              <a:rPr lang="fr" b="0" i="0" u="none" baseline="0"/>
              <a:t>L'</a:t>
            </a:r>
            <a:r>
              <a:rPr lang="fr" b="1" i="0" u="none" baseline="0"/>
              <a:t>adaptation</a:t>
            </a:r>
            <a:r>
              <a:rPr lang="fr" b="0" i="0" u="none" baseline="0"/>
              <a:t> comprend les différentes capacités des sociétés à minimiser les impacts négatifs des risques naturels et du changement climatique grâce à des actions directes et aux ressources disponibles.</a:t>
            </a:r>
          </a:p>
          <a:p>
            <a:endParaRPr lang="fr" dirty="0"/>
          </a:p>
          <a:p>
            <a:pPr algn="l" rtl="0"/>
            <a:r>
              <a:rPr lang="fr" b="0" i="0" u="none" baseline="0"/>
              <a:t>L'</a:t>
            </a:r>
            <a:r>
              <a:rPr lang="fr" b="1" i="0" u="none" baseline="0"/>
              <a:t>adaptation</a:t>
            </a:r>
            <a:r>
              <a:rPr lang="fr" b="0" i="0" u="none" baseline="0"/>
              <a:t> comprend des mesures et des stratégies visant à faire face aux effets négatifs des risques naturels et du changement climatique à l'avenir. L'adaptation, contrairement à la survie, est considérée comme un processus à long terme qui comprend également des changements structurels.</a:t>
            </a:r>
          </a:p>
        </p:txBody>
      </p:sp>
      <p:sp>
        <p:nvSpPr>
          <p:cNvPr id="4" name="Slide Number Placeholder 3"/>
          <p:cNvSpPr>
            <a:spLocks noGrp="1"/>
          </p:cNvSpPr>
          <p:nvPr>
            <p:ph type="sldNum" sz="quarter" idx="10"/>
          </p:nvPr>
        </p:nvSpPr>
        <p:spPr/>
        <p:txBody>
          <a:bodyPr/>
          <a:lstStyle/>
          <a:p>
            <a:pPr algn="l" rtl="0"/>
            <a:fld id="{1333953B-772A-417A-AB5C-019EA181F131}" type="slidenum">
              <a:rPr/>
              <a:t>5</a:t>
            </a:fld>
            <a:endParaRPr lang="fr"/>
          </a:p>
        </p:txBody>
      </p:sp>
    </p:spTree>
    <p:extLst>
      <p:ext uri="{BB962C8B-B14F-4D97-AF65-F5344CB8AC3E}">
        <p14:creationId xmlns:p14="http://schemas.microsoft.com/office/powerpoint/2010/main" val="670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5" name="Rectangle 4"/>
          <p:cNvSpPr/>
          <p:nvPr userDrawn="1"/>
        </p:nvSpPr>
        <p:spPr>
          <a:xfrm>
            <a:off x="0" y="1"/>
            <a:ext cx="86360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FF10B"/>
              </a:solidFill>
            </a:endParaRPr>
          </a:p>
        </p:txBody>
      </p:sp>
      <p:pic>
        <p:nvPicPr>
          <p:cNvPr id="6" name="Picture 7" descr="logos_partners_noir.psd"/>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1" y="228600"/>
            <a:ext cx="22140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9"/>
          <p:cNvCxnSpPr/>
          <p:nvPr userDrawn="1"/>
        </p:nvCxnSpPr>
        <p:spPr>
          <a:xfrm>
            <a:off x="508000" y="1371600"/>
            <a:ext cx="7620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508000" y="1692001"/>
            <a:ext cx="7620000" cy="584775"/>
          </a:xfrm>
        </p:spPr>
        <p:txBody>
          <a:bodyPr/>
          <a:lstStyle>
            <a:lvl1pPr algn="l">
              <a:defRPr sz="3800" b="1"/>
            </a:lvl1pPr>
          </a:lstStyle>
          <a:p>
            <a:r>
              <a:rPr lang="fr-FR" dirty="0"/>
              <a:t>Cliquez et modifiez le titre</a:t>
            </a:r>
          </a:p>
        </p:txBody>
      </p:sp>
      <p:sp>
        <p:nvSpPr>
          <p:cNvPr id="3" name="Sous-titre 2"/>
          <p:cNvSpPr>
            <a:spLocks noGrp="1"/>
          </p:cNvSpPr>
          <p:nvPr>
            <p:ph type="subTitle" idx="1"/>
          </p:nvPr>
        </p:nvSpPr>
        <p:spPr>
          <a:xfrm>
            <a:off x="508000" y="4212000"/>
            <a:ext cx="7620000" cy="1665272"/>
          </a:xfrm>
        </p:spPr>
        <p:txBody>
          <a:bodyPr>
            <a:norm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9" name="Espace réservé pour une image  10"/>
          <p:cNvSpPr>
            <a:spLocks noGrp="1"/>
          </p:cNvSpPr>
          <p:nvPr>
            <p:ph type="pic" sz="quarter" idx="10"/>
          </p:nvPr>
        </p:nvSpPr>
        <p:spPr>
          <a:xfrm>
            <a:off x="8637600" y="0"/>
            <a:ext cx="3556800" cy="387798"/>
          </a:xfrm>
        </p:spPr>
        <p:txBody>
          <a:bodyPr rtlCol="0"/>
          <a:lstStyle/>
          <a:p>
            <a:pPr lvl="0"/>
            <a:endParaRPr lang="fr-FR" noProof="0" dirty="0"/>
          </a:p>
        </p:txBody>
      </p:sp>
    </p:spTree>
    <p:extLst>
      <p:ext uri="{BB962C8B-B14F-4D97-AF65-F5344CB8AC3E}">
        <p14:creationId xmlns:p14="http://schemas.microsoft.com/office/powerpoint/2010/main" val="206632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0944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cxnSp>
        <p:nvCxnSpPr>
          <p:cNvPr id="4" name="Straight Connector 8"/>
          <p:cNvCxnSpPr/>
          <p:nvPr userDrawn="1"/>
        </p:nvCxnSpPr>
        <p:spPr>
          <a:xfrm>
            <a:off x="3048000" y="228600"/>
            <a:ext cx="8636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13"/>
          <p:cNvCxnSpPr/>
          <p:nvPr userDrawn="1"/>
        </p:nvCxnSpPr>
        <p:spPr>
          <a:xfrm flipV="1">
            <a:off x="541867" y="228600"/>
            <a:ext cx="22352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047998" y="375263"/>
            <a:ext cx="8635999" cy="1846659"/>
          </a:xfrm>
        </p:spPr>
        <p:txBody>
          <a:bodyPr/>
          <a:lstStyle>
            <a:lvl1pPr algn="l">
              <a:defRPr sz="6000" b="1" cap="none"/>
            </a:lvl1pPr>
          </a:lstStyle>
          <a:p>
            <a:r>
              <a:rPr lang="fr-FR" dirty="0"/>
              <a:t>Cliquez et modifiez le titre</a:t>
            </a:r>
          </a:p>
        </p:txBody>
      </p:sp>
      <p:sp>
        <p:nvSpPr>
          <p:cNvPr id="3" name="Espace réservé du texte 2"/>
          <p:cNvSpPr>
            <a:spLocks noGrp="1"/>
          </p:cNvSpPr>
          <p:nvPr>
            <p:ph type="body" idx="1"/>
          </p:nvPr>
        </p:nvSpPr>
        <p:spPr>
          <a:xfrm>
            <a:off x="3043766" y="2427808"/>
            <a:ext cx="8640231" cy="1118255"/>
          </a:xfrm>
        </p:spPr>
        <p:txBody>
          <a:bodyPr/>
          <a:lstStyle>
            <a:lvl1pPr marL="0" indent="0">
              <a:buNone/>
              <a:defRPr sz="4000" b="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53524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4" name="Espace réservé du contenu 3"/>
          <p:cNvSpPr>
            <a:spLocks noGrp="1"/>
          </p:cNvSpPr>
          <p:nvPr>
            <p:ph sz="half" idx="2"/>
          </p:nvPr>
        </p:nvSpPr>
        <p:spPr>
          <a:xfrm>
            <a:off x="4800000" y="1836000"/>
            <a:ext cx="6883997" cy="2776145"/>
          </a:xfrm>
        </p:spPr>
        <p:txBody>
          <a:bodyPr/>
          <a:lstStyle>
            <a:lvl1pPr>
              <a:defRPr sz="2800"/>
            </a:lvl1pPr>
            <a:lvl2pPr>
              <a:defRPr sz="2800"/>
            </a:lvl2pPr>
            <a:lvl3pPr>
              <a:defRPr sz="2800"/>
            </a:lvl3pPr>
            <a:lvl4pPr>
              <a:defRPr sz="2400"/>
            </a:lvl4pPr>
            <a:lvl5pPr>
              <a:defRPr sz="20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pour une image  8"/>
          <p:cNvSpPr>
            <a:spLocks noGrp="1"/>
          </p:cNvSpPr>
          <p:nvPr>
            <p:ph type="pic" sz="quarter" idx="10"/>
          </p:nvPr>
        </p:nvSpPr>
        <p:spPr>
          <a:xfrm>
            <a:off x="555413" y="1908000"/>
            <a:ext cx="3840000" cy="387798"/>
          </a:xfrm>
        </p:spPr>
        <p:txBody>
          <a:bodyPr rtlCol="0"/>
          <a:lstStyle/>
          <a:p>
            <a:pPr lvl="0"/>
            <a:endParaRPr lang="fr-FR" noProof="0" dirty="0"/>
          </a:p>
        </p:txBody>
      </p:sp>
      <p:sp>
        <p:nvSpPr>
          <p:cNvPr id="11" name="Espace réservé du contenu 10"/>
          <p:cNvSpPr>
            <a:spLocks noGrp="1"/>
          </p:cNvSpPr>
          <p:nvPr>
            <p:ph sz="quarter" idx="11"/>
          </p:nvPr>
        </p:nvSpPr>
        <p:spPr>
          <a:xfrm>
            <a:off x="555414" y="5647094"/>
            <a:ext cx="3839633" cy="234000"/>
          </a:xfrm>
        </p:spPr>
        <p:txBody>
          <a:bodyPr anchor="ctr">
            <a:noAutofit/>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a:solidFill>
                  <a:schemeClr val="tx1"/>
                </a:solidFill>
              </a:defRPr>
            </a:lvl2pPr>
            <a:lvl3pPr marL="0" indent="0">
              <a:lnSpc>
                <a:spcPct val="100000"/>
              </a:lnSpc>
              <a:spcBef>
                <a:spcPts val="0"/>
              </a:spcBef>
              <a:buFontTx/>
              <a:buNone/>
              <a:defRPr sz="800">
                <a:solidFill>
                  <a:schemeClr val="tx1"/>
                </a:solidFill>
              </a:defRPr>
            </a:lvl3pPr>
            <a:lvl4pPr marL="0" indent="0">
              <a:lnSpc>
                <a:spcPct val="100000"/>
              </a:lnSpc>
              <a:spcBef>
                <a:spcPts val="0"/>
              </a:spcBef>
              <a:buFontTx/>
              <a:buNone/>
              <a:defRPr sz="800">
                <a:solidFill>
                  <a:schemeClr val="tx1"/>
                </a:solidFill>
              </a:defRPr>
            </a:lvl4pPr>
            <a:lvl5pPr marL="0" indent="0">
              <a:lnSpc>
                <a:spcPct val="100000"/>
              </a:lnSpc>
              <a:spcBef>
                <a:spcPts val="0"/>
              </a:spcBef>
              <a:buFontTx/>
              <a:buNone/>
              <a:defRPr sz="800">
                <a:solidFill>
                  <a:schemeClr val="tx1"/>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449772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11" name="Espace réservé pour une image  10"/>
          <p:cNvSpPr>
            <a:spLocks noGrp="1"/>
          </p:cNvSpPr>
          <p:nvPr>
            <p:ph type="pic" sz="quarter" idx="10"/>
          </p:nvPr>
        </p:nvSpPr>
        <p:spPr>
          <a:xfrm>
            <a:off x="3043768" y="1908001"/>
            <a:ext cx="8640233" cy="387798"/>
          </a:xfrm>
        </p:spPr>
        <p:txBody>
          <a:bodyPr rtlCol="0"/>
          <a:lstStyle/>
          <a:p>
            <a:pPr lvl="0"/>
            <a:endParaRPr lang="fr-FR" noProof="0" dirty="0"/>
          </a:p>
        </p:txBody>
      </p:sp>
      <p:sp>
        <p:nvSpPr>
          <p:cNvPr id="13" name="Espace réservé du contenu 12"/>
          <p:cNvSpPr>
            <a:spLocks noGrp="1"/>
          </p:cNvSpPr>
          <p:nvPr>
            <p:ph sz="quarter" idx="11"/>
          </p:nvPr>
        </p:nvSpPr>
        <p:spPr>
          <a:xfrm>
            <a:off x="3043768" y="6156325"/>
            <a:ext cx="8640233"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36882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152107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67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1"/>
            <a:ext cx="3048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FF10B"/>
              </a:solidFill>
            </a:endParaRPr>
          </a:p>
        </p:txBody>
      </p:sp>
      <p:pic>
        <p:nvPicPr>
          <p:cNvPr id="1027" name="Picture 6" descr="logos_partners_noir.psd"/>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41867" y="457200"/>
            <a:ext cx="162348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8"/>
          <p:cNvCxnSpPr/>
          <p:nvPr userDrawn="1"/>
        </p:nvCxnSpPr>
        <p:spPr>
          <a:xfrm>
            <a:off x="3048000" y="228600"/>
            <a:ext cx="8636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1"/>
          <p:cNvCxnSpPr/>
          <p:nvPr userDrawn="1"/>
        </p:nvCxnSpPr>
        <p:spPr>
          <a:xfrm>
            <a:off x="3048000" y="6629400"/>
            <a:ext cx="8636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3"/>
          <p:cNvCxnSpPr/>
          <p:nvPr userDrawn="1"/>
        </p:nvCxnSpPr>
        <p:spPr>
          <a:xfrm flipV="1">
            <a:off x="541867" y="228600"/>
            <a:ext cx="22352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11887200" y="1"/>
            <a:ext cx="3048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FF10B"/>
              </a:solidFill>
            </a:endParaRPr>
          </a:p>
        </p:txBody>
      </p:sp>
      <p:sp>
        <p:nvSpPr>
          <p:cNvPr id="1032" name="Espace réservé du titre 1"/>
          <p:cNvSpPr>
            <a:spLocks noGrp="1"/>
          </p:cNvSpPr>
          <p:nvPr>
            <p:ph type="title"/>
          </p:nvPr>
        </p:nvSpPr>
        <p:spPr bwMode="auto">
          <a:xfrm>
            <a:off x="3043768" y="417514"/>
            <a:ext cx="864023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es-ES_tradnl"/>
              <a:t>Cliquez et modifiez le titre</a:t>
            </a:r>
          </a:p>
        </p:txBody>
      </p:sp>
      <p:sp>
        <p:nvSpPr>
          <p:cNvPr id="1033" name="Espace réservé du texte 2"/>
          <p:cNvSpPr>
            <a:spLocks noGrp="1"/>
          </p:cNvSpPr>
          <p:nvPr>
            <p:ph type="body" idx="1"/>
          </p:nvPr>
        </p:nvSpPr>
        <p:spPr bwMode="auto">
          <a:xfrm>
            <a:off x="3043768" y="2016125"/>
            <a:ext cx="8640233"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es-ES_tradnl"/>
              <a:t>Cliquez pour modifier les styles du texte du masque</a:t>
            </a:r>
          </a:p>
          <a:p>
            <a:pPr lvl="1"/>
            <a:r>
              <a:rPr lang="fr-FR" altLang="es-ES_tradnl"/>
              <a:t>Deuxième niveau</a:t>
            </a:r>
          </a:p>
          <a:p>
            <a:pPr lvl="2"/>
            <a:r>
              <a:rPr lang="fr-FR" altLang="es-ES_tradnl"/>
              <a:t>Troisième niveau</a:t>
            </a:r>
          </a:p>
          <a:p>
            <a:pPr lvl="3"/>
            <a:r>
              <a:rPr lang="fr-FR" altLang="es-ES_tradnl"/>
              <a:t>Quatrième niveau</a:t>
            </a:r>
          </a:p>
          <a:p>
            <a:pPr lvl="4"/>
            <a:r>
              <a:rPr lang="fr-FR" altLang="es-ES_tradnl"/>
              <a:t>Cinquième niveau</a:t>
            </a:r>
          </a:p>
        </p:txBody>
      </p:sp>
      <p:cxnSp>
        <p:nvCxnSpPr>
          <p:cNvPr id="13" name="Straight Connector 17"/>
          <p:cNvCxnSpPr/>
          <p:nvPr userDrawn="1"/>
        </p:nvCxnSpPr>
        <p:spPr>
          <a:xfrm flipV="1">
            <a:off x="541867" y="6629400"/>
            <a:ext cx="22352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5" name="ZoneTexte 13"/>
          <p:cNvSpPr txBox="1">
            <a:spLocks noChangeArrowheads="1"/>
          </p:cNvSpPr>
          <p:nvPr userDrawn="1"/>
        </p:nvSpPr>
        <p:spPr bwMode="auto">
          <a:xfrm>
            <a:off x="541867" y="6338888"/>
            <a:ext cx="138853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DE7B08B-57AB-461E-992B-B5023201B7D1}" type="slidenum">
              <a:rPr lang="fr-FR" altLang="es-ES_tradnl" sz="1400" b="1" smtClean="0">
                <a:solidFill>
                  <a:schemeClr val="accent1"/>
                </a:solidFill>
              </a:rPr>
              <a:pPr eaLnBrk="1" hangingPunct="1">
                <a:defRPr/>
              </a:pPr>
              <a:t>‹#›</a:t>
            </a:fld>
            <a:endParaRPr lang="fr-FR" altLang="es-ES_tradnl" sz="1400" b="1">
              <a:solidFill>
                <a:schemeClr val="accent1"/>
              </a:solidFill>
            </a:endParaRPr>
          </a:p>
        </p:txBody>
      </p:sp>
      <p:pic>
        <p:nvPicPr>
          <p:cNvPr id="1036" name="Picture 1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206501" y="6667500"/>
            <a:ext cx="723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301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dt="0"/>
  <p:txStyles>
    <p:titleStyle>
      <a:lvl1pPr algn="l" defTabSz="457200" rtl="0" eaLnBrk="0" fontAlgn="base" hangingPunct="0">
        <a:spcBef>
          <a:spcPct val="0"/>
        </a:spcBef>
        <a:spcAft>
          <a:spcPct val="0"/>
        </a:spcAft>
        <a:defRPr sz="3200" b="1" kern="1200">
          <a:solidFill>
            <a:schemeClr val="tx1"/>
          </a:solidFill>
          <a:latin typeface="+mj-lt"/>
          <a:ea typeface="+mj-ea"/>
          <a:cs typeface="+mj-cs"/>
        </a:defRPr>
      </a:lvl1pPr>
      <a:lvl2pPr algn="l" defTabSz="457200" rtl="0" eaLnBrk="0" fontAlgn="base" hangingPunct="0">
        <a:spcBef>
          <a:spcPct val="0"/>
        </a:spcBef>
        <a:spcAft>
          <a:spcPct val="0"/>
        </a:spcAft>
        <a:defRPr sz="3200" b="1">
          <a:solidFill>
            <a:schemeClr val="tx1"/>
          </a:solidFill>
          <a:latin typeface="Arial" pitchFamily="34" charset="0"/>
        </a:defRPr>
      </a:lvl2pPr>
      <a:lvl3pPr algn="l" defTabSz="457200" rtl="0" eaLnBrk="0" fontAlgn="base" hangingPunct="0">
        <a:spcBef>
          <a:spcPct val="0"/>
        </a:spcBef>
        <a:spcAft>
          <a:spcPct val="0"/>
        </a:spcAft>
        <a:defRPr sz="3200" b="1">
          <a:solidFill>
            <a:schemeClr val="tx1"/>
          </a:solidFill>
          <a:latin typeface="Arial" pitchFamily="34" charset="0"/>
        </a:defRPr>
      </a:lvl3pPr>
      <a:lvl4pPr algn="l" defTabSz="457200" rtl="0" eaLnBrk="0" fontAlgn="base" hangingPunct="0">
        <a:spcBef>
          <a:spcPct val="0"/>
        </a:spcBef>
        <a:spcAft>
          <a:spcPct val="0"/>
        </a:spcAft>
        <a:defRPr sz="3200" b="1">
          <a:solidFill>
            <a:schemeClr val="tx1"/>
          </a:solidFill>
          <a:latin typeface="Arial" pitchFamily="34" charset="0"/>
        </a:defRPr>
      </a:lvl4pPr>
      <a:lvl5pPr algn="l" defTabSz="457200" rtl="0" eaLnBrk="0" fontAlgn="base" hangingPunct="0">
        <a:spcBef>
          <a:spcPct val="0"/>
        </a:spcBef>
        <a:spcAft>
          <a:spcPct val="0"/>
        </a:spcAft>
        <a:defRPr sz="3200" b="1">
          <a:solidFill>
            <a:schemeClr val="tx1"/>
          </a:solidFill>
          <a:latin typeface="Arial" pitchFamily="34" charset="0"/>
        </a:defRPr>
      </a:lvl5pPr>
      <a:lvl6pPr marL="457200" algn="l" defTabSz="457200" rtl="0" fontAlgn="base">
        <a:spcBef>
          <a:spcPct val="0"/>
        </a:spcBef>
        <a:spcAft>
          <a:spcPct val="0"/>
        </a:spcAft>
        <a:defRPr sz="3200" b="1">
          <a:solidFill>
            <a:schemeClr val="tx1"/>
          </a:solidFill>
          <a:latin typeface="Arial" pitchFamily="34" charset="0"/>
        </a:defRPr>
      </a:lvl6pPr>
      <a:lvl7pPr marL="914400" algn="l" defTabSz="457200" rtl="0" fontAlgn="base">
        <a:spcBef>
          <a:spcPct val="0"/>
        </a:spcBef>
        <a:spcAft>
          <a:spcPct val="0"/>
        </a:spcAft>
        <a:defRPr sz="3200" b="1">
          <a:solidFill>
            <a:schemeClr val="tx1"/>
          </a:solidFill>
          <a:latin typeface="Arial" pitchFamily="34" charset="0"/>
        </a:defRPr>
      </a:lvl7pPr>
      <a:lvl8pPr marL="1371600" algn="l" defTabSz="457200" rtl="0" fontAlgn="base">
        <a:spcBef>
          <a:spcPct val="0"/>
        </a:spcBef>
        <a:spcAft>
          <a:spcPct val="0"/>
        </a:spcAft>
        <a:defRPr sz="3200" b="1">
          <a:solidFill>
            <a:schemeClr val="tx1"/>
          </a:solidFill>
          <a:latin typeface="Arial" pitchFamily="34" charset="0"/>
        </a:defRPr>
      </a:lvl8pPr>
      <a:lvl9pPr marL="1828800" algn="l" defTabSz="457200" rtl="0" fontAlgn="base">
        <a:spcBef>
          <a:spcPct val="0"/>
        </a:spcBef>
        <a:spcAft>
          <a:spcPct val="0"/>
        </a:spcAft>
        <a:defRPr sz="3200" b="1">
          <a:solidFill>
            <a:schemeClr val="tx1"/>
          </a:solidFill>
          <a:latin typeface="Arial" pitchFamily="34" charset="0"/>
        </a:defRPr>
      </a:lvl9pPr>
    </p:titleStyle>
    <p:body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n-ea"/>
          <a:cs typeface="+mn-cs"/>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n-ea"/>
          <a:cs typeface="+mn-cs"/>
        </a:defRPr>
      </a:lvl2pPr>
      <a:lvl3pPr algn="l" defTabSz="457200" rtl="0" eaLnBrk="0" fontAlgn="base" hangingPunct="0">
        <a:spcBef>
          <a:spcPts val="1200"/>
        </a:spcBef>
        <a:spcAft>
          <a:spcPct val="0"/>
        </a:spcAft>
        <a:defRPr sz="2800" kern="1200">
          <a:solidFill>
            <a:schemeClr val="tx1"/>
          </a:solidFill>
          <a:latin typeface="+mn-lt"/>
          <a:ea typeface="+mn-ea"/>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n-ea"/>
          <a:cs typeface="+mn-cs"/>
        </a:defRPr>
      </a:lvl4pPr>
      <a:lvl5pPr marL="466725" algn="l" defTabSz="457200" rtl="0" eaLnBrk="0" fontAlgn="base" hangingPunct="0">
        <a:spcBef>
          <a:spcPts val="600"/>
        </a:spcBef>
        <a:spcAft>
          <a:spcPct val="0"/>
        </a:spcAft>
        <a:defRPr sz="2000" kern="1200">
          <a:solidFill>
            <a:srgbClr val="07DE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reus.uni-stuttgart.de/en/International/WorldRiskIndex/"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eltrisikobericht.de/"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5"/>
          <p:cNvSpPr>
            <a:spLocks noGrp="1"/>
          </p:cNvSpPr>
          <p:nvPr>
            <p:ph type="ctrTitle"/>
          </p:nvPr>
        </p:nvSpPr>
        <p:spPr>
          <a:xfrm>
            <a:off x="1905001" y="1535111"/>
            <a:ext cx="6097588" cy="2954655"/>
          </a:xfrm>
        </p:spPr>
        <p:txBody>
          <a:bodyPr/>
          <a:lstStyle/>
          <a:p>
            <a:pPr algn="l" rtl="0" eaLnBrk="1" hangingPunct="1"/>
            <a:r>
              <a:rPr lang="fr" sz="4000" b="1" i="0" u="none" baseline="0" dirty="0"/>
              <a:t>Principes de base de la réduction des risques de catastrophes et patrimoine culturel immatériel</a:t>
            </a:r>
            <a:br>
              <a:rPr lang="fr" sz="1800" dirty="0"/>
            </a:br>
            <a:br>
              <a:rPr lang="fr" sz="1800" dirty="0"/>
            </a:br>
            <a:r>
              <a:rPr lang="fr" sz="1800" b="1" i="0" u="none" baseline="0" dirty="0"/>
              <a:t>Présentation PowerPoint U063</a:t>
            </a:r>
            <a:br>
              <a:rPr lang="fr" sz="1800" dirty="0"/>
            </a:br>
            <a:br>
              <a:rPr lang="fr" sz="1800" dirty="0"/>
            </a:br>
            <a:endParaRPr lang="fr" altLang="es-ES_tradnl" sz="1800" i="1" dirty="0"/>
          </a:p>
        </p:txBody>
      </p:sp>
      <p:sp>
        <p:nvSpPr>
          <p:cNvPr id="6147" name="Sous-titre 6"/>
          <p:cNvSpPr>
            <a:spLocks noGrp="1"/>
          </p:cNvSpPr>
          <p:nvPr>
            <p:ph type="subTitle" idx="1"/>
          </p:nvPr>
        </p:nvSpPr>
        <p:spPr>
          <a:xfrm>
            <a:off x="2096295" y="5298782"/>
            <a:ext cx="5715000" cy="498475"/>
          </a:xfrm>
        </p:spPr>
        <p:txBody>
          <a:bodyPr>
            <a:spAutoFit/>
          </a:bodyPr>
          <a:lstStyle/>
          <a:p>
            <a:pPr algn="ctr" rtl="0" eaLnBrk="1" hangingPunct="1">
              <a:spcBef>
                <a:spcPct val="0"/>
              </a:spcBef>
            </a:pPr>
            <a:r>
              <a:rPr lang="fr" b="1" i="0" u="none" baseline="0" dirty="0"/>
              <a:t>UNESCO</a:t>
            </a:r>
          </a:p>
          <a:p>
            <a:pPr algn="ctr" rtl="0" eaLnBrk="1" hangingPunct="1">
              <a:spcBef>
                <a:spcPct val="0"/>
              </a:spcBef>
            </a:pPr>
            <a:r>
              <a:rPr lang="fr" b="1" i="0" u="none" baseline="0" dirty="0"/>
              <a:t>Section Patrimoine culturel immatériel</a:t>
            </a:r>
            <a:endParaRPr lang="fr" altLang="es-ES_tradnl" dirty="0"/>
          </a:p>
        </p:txBody>
      </p:sp>
      <p:sp>
        <p:nvSpPr>
          <p:cNvPr id="6148" name="Rectangle 3"/>
          <p:cNvSpPr>
            <a:spLocks noChangeArrowheads="1"/>
          </p:cNvSpPr>
          <p:nvPr/>
        </p:nvSpPr>
        <p:spPr bwMode="auto">
          <a:xfrm>
            <a:off x="1905001" y="5967414"/>
            <a:ext cx="1598613" cy="27622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defRPr>
            </a:lvl1pPr>
            <a:lvl2pPr marL="742950" indent="-285750">
              <a:spcBef>
                <a:spcPts val="12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1200"/>
              </a:spcBef>
              <a:defRPr sz="2800">
                <a:solidFill>
                  <a:schemeClr val="tx1"/>
                </a:solidFill>
                <a:latin typeface="Arial" panose="020B0604020202020204" pitchFamily="34" charset="0"/>
              </a:defRPr>
            </a:lvl3pPr>
            <a:lvl4pPr marL="1600200" indent="-22860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defRPr>
            </a:lvl4pPr>
            <a:lvl5pPr marL="2057400" indent="-228600">
              <a:spcBef>
                <a:spcPts val="600"/>
              </a:spcBef>
              <a:defRPr sz="2000">
                <a:solidFill>
                  <a:srgbClr val="07DEDB"/>
                </a:solidFill>
                <a:latin typeface="Arial" panose="020B0604020202020204" pitchFamily="34" charset="0"/>
              </a:defRPr>
            </a:lvl5pPr>
            <a:lvl6pPr marL="2514600" indent="-228600" defTabSz="457200" eaLnBrk="0" fontAlgn="base" hangingPunct="0">
              <a:spcBef>
                <a:spcPts val="600"/>
              </a:spcBef>
              <a:spcAft>
                <a:spcPct val="0"/>
              </a:spcAft>
              <a:defRPr sz="2000">
                <a:solidFill>
                  <a:srgbClr val="07DEDB"/>
                </a:solidFill>
                <a:latin typeface="Arial" panose="020B0604020202020204" pitchFamily="34" charset="0"/>
              </a:defRPr>
            </a:lvl6pPr>
            <a:lvl7pPr marL="2971800" indent="-228600" defTabSz="457200" eaLnBrk="0" fontAlgn="base" hangingPunct="0">
              <a:spcBef>
                <a:spcPts val="600"/>
              </a:spcBef>
              <a:spcAft>
                <a:spcPct val="0"/>
              </a:spcAft>
              <a:defRPr sz="2000">
                <a:solidFill>
                  <a:srgbClr val="07DEDB"/>
                </a:solidFill>
                <a:latin typeface="Arial" panose="020B0604020202020204" pitchFamily="34" charset="0"/>
              </a:defRPr>
            </a:lvl7pPr>
            <a:lvl8pPr marL="3429000" indent="-228600" defTabSz="457200" eaLnBrk="0" fontAlgn="base" hangingPunct="0">
              <a:spcBef>
                <a:spcPts val="600"/>
              </a:spcBef>
              <a:spcAft>
                <a:spcPct val="0"/>
              </a:spcAft>
              <a:defRPr sz="2000">
                <a:solidFill>
                  <a:srgbClr val="07DEDB"/>
                </a:solidFill>
                <a:latin typeface="Arial" panose="020B0604020202020204" pitchFamily="34" charset="0"/>
              </a:defRPr>
            </a:lvl8pPr>
            <a:lvl9pPr marL="3886200" indent="-228600" defTabSz="457200" eaLnBrk="0" fontAlgn="base" hangingPunct="0">
              <a:spcBef>
                <a:spcPts val="600"/>
              </a:spcBef>
              <a:spcAft>
                <a:spcPct val="0"/>
              </a:spcAft>
              <a:defRPr sz="2000">
                <a:solidFill>
                  <a:srgbClr val="07DEDB"/>
                </a:solidFill>
                <a:latin typeface="Arial" panose="020B0604020202020204" pitchFamily="34" charset="0"/>
              </a:defRPr>
            </a:lvl9pPr>
          </a:lstStyle>
          <a:p>
            <a:pPr algn="l" defTabSz="457200" rtl="0" fontAlgn="base">
              <a:lnSpc>
                <a:spcPct val="100000"/>
              </a:lnSpc>
              <a:spcBef>
                <a:spcPct val="0"/>
              </a:spcBef>
              <a:spcAft>
                <a:spcPct val="0"/>
              </a:spcAft>
              <a:buClrTx/>
              <a:buNone/>
            </a:pPr>
            <a:endParaRPr lang="fr" altLang="es-ES_tradnl" sz="1200">
              <a:solidFill>
                <a:prstClr val="black"/>
              </a:solidFill>
              <a:latin typeface="Arial Bold" panose="020B0704020202020204" pitchFamily="34" charset="0"/>
              <a:cs typeface="Arial Bold" panose="020B0704020202020204" pitchFamily="34" charset="0"/>
            </a:endParaRPr>
          </a:p>
        </p:txBody>
      </p:sp>
      <p:sp>
        <p:nvSpPr>
          <p:cNvPr id="6149" name="Rectangle 4"/>
          <p:cNvSpPr>
            <a:spLocks noChangeArrowheads="1"/>
          </p:cNvSpPr>
          <p:nvPr/>
        </p:nvSpPr>
        <p:spPr bwMode="auto">
          <a:xfrm>
            <a:off x="1905001" y="6243638"/>
            <a:ext cx="1598613" cy="277812"/>
          </a:xfrm>
          <a:prstGeom prst="rect">
            <a:avLst/>
          </a:prstGeom>
          <a:solidFill>
            <a:schemeClr val="tx1"/>
          </a:solidFill>
          <a:ln w="25400" algn="ctr">
            <a:solidFill>
              <a:schemeClr val="tx1"/>
            </a:solidFill>
            <a:round/>
            <a:headEnd/>
            <a:tailEnd/>
          </a:ln>
        </p:spPr>
        <p:txBody>
          <a:bodyPr>
            <a:spAutoFit/>
          </a:bodyPr>
          <a:lstStyle>
            <a:lvl1pPr>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defRPr>
            </a:lvl1pPr>
            <a:lvl2pPr marL="742950" indent="-285750">
              <a:spcBef>
                <a:spcPts val="12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1200"/>
              </a:spcBef>
              <a:defRPr sz="2800">
                <a:solidFill>
                  <a:schemeClr val="tx1"/>
                </a:solidFill>
                <a:latin typeface="Arial" panose="020B0604020202020204" pitchFamily="34" charset="0"/>
              </a:defRPr>
            </a:lvl3pPr>
            <a:lvl4pPr marL="1600200" indent="-22860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defRPr>
            </a:lvl4pPr>
            <a:lvl5pPr marL="2057400" indent="-228600">
              <a:spcBef>
                <a:spcPts val="600"/>
              </a:spcBef>
              <a:defRPr sz="2000">
                <a:solidFill>
                  <a:srgbClr val="07DEDB"/>
                </a:solidFill>
                <a:latin typeface="Arial" panose="020B0604020202020204" pitchFamily="34" charset="0"/>
              </a:defRPr>
            </a:lvl5pPr>
            <a:lvl6pPr marL="2514600" indent="-228600" defTabSz="457200" eaLnBrk="0" fontAlgn="base" hangingPunct="0">
              <a:spcBef>
                <a:spcPts val="600"/>
              </a:spcBef>
              <a:spcAft>
                <a:spcPct val="0"/>
              </a:spcAft>
              <a:defRPr sz="2000">
                <a:solidFill>
                  <a:srgbClr val="07DEDB"/>
                </a:solidFill>
                <a:latin typeface="Arial" panose="020B0604020202020204" pitchFamily="34" charset="0"/>
              </a:defRPr>
            </a:lvl6pPr>
            <a:lvl7pPr marL="2971800" indent="-228600" defTabSz="457200" eaLnBrk="0" fontAlgn="base" hangingPunct="0">
              <a:spcBef>
                <a:spcPts val="600"/>
              </a:spcBef>
              <a:spcAft>
                <a:spcPct val="0"/>
              </a:spcAft>
              <a:defRPr sz="2000">
                <a:solidFill>
                  <a:srgbClr val="07DEDB"/>
                </a:solidFill>
                <a:latin typeface="Arial" panose="020B0604020202020204" pitchFamily="34" charset="0"/>
              </a:defRPr>
            </a:lvl7pPr>
            <a:lvl8pPr marL="3429000" indent="-228600" defTabSz="457200" eaLnBrk="0" fontAlgn="base" hangingPunct="0">
              <a:spcBef>
                <a:spcPts val="600"/>
              </a:spcBef>
              <a:spcAft>
                <a:spcPct val="0"/>
              </a:spcAft>
              <a:defRPr sz="2000">
                <a:solidFill>
                  <a:srgbClr val="07DEDB"/>
                </a:solidFill>
                <a:latin typeface="Arial" panose="020B0604020202020204" pitchFamily="34" charset="0"/>
              </a:defRPr>
            </a:lvl8pPr>
            <a:lvl9pPr marL="3886200" indent="-228600" defTabSz="457200" eaLnBrk="0" fontAlgn="base" hangingPunct="0">
              <a:spcBef>
                <a:spcPts val="600"/>
              </a:spcBef>
              <a:spcAft>
                <a:spcPct val="0"/>
              </a:spcAft>
              <a:defRPr sz="2000">
                <a:solidFill>
                  <a:srgbClr val="07DEDB"/>
                </a:solidFill>
                <a:latin typeface="Arial" panose="020B0604020202020204" pitchFamily="34" charset="0"/>
              </a:defRPr>
            </a:lvl9pPr>
          </a:lstStyle>
          <a:p>
            <a:pPr algn="l" defTabSz="457200" rtl="0" fontAlgn="base">
              <a:lnSpc>
                <a:spcPct val="100000"/>
              </a:lnSpc>
              <a:spcBef>
                <a:spcPct val="0"/>
              </a:spcBef>
              <a:spcAft>
                <a:spcPct val="0"/>
              </a:spcAft>
              <a:buClrTx/>
              <a:buNone/>
            </a:pPr>
            <a:endParaRPr lang="fr" altLang="es-ES_tradnl" sz="1200">
              <a:latin typeface="Arial Bold" panose="020B0704020202020204" pitchFamily="34" charset="0"/>
              <a:cs typeface="Arial Bold" panose="020B0704020202020204" pitchFamily="34" charset="0"/>
            </a:endParaRPr>
          </a:p>
        </p:txBody>
      </p:sp>
      <p:sp>
        <p:nvSpPr>
          <p:cNvPr id="2" name="TextBox 1">
            <a:extLst>
              <a:ext uri="{FF2B5EF4-FFF2-40B4-BE49-F238E27FC236}">
                <a16:creationId xmlns:a16="http://schemas.microsoft.com/office/drawing/2014/main" id="{010323C2-F0DD-B450-554F-6C557BF213B0}"/>
              </a:ext>
            </a:extLst>
          </p:cNvPr>
          <p:cNvSpPr txBox="1"/>
          <p:nvPr/>
        </p:nvSpPr>
        <p:spPr>
          <a:xfrm>
            <a:off x="4138626" y="6321286"/>
            <a:ext cx="4240061" cy="377687"/>
          </a:xfrm>
          <a:prstGeom prst="rect">
            <a:avLst/>
          </a:prstGeom>
          <a:noFill/>
        </p:spPr>
        <p:txBody>
          <a:bodyPr wrap="square" lIns="0" tIns="0" rIns="0" bIns="0" rtlCol="0">
            <a:spAutoFit/>
          </a:bodyPr>
          <a:lstStyle/>
          <a:p>
            <a:pPr algn="l" rtl="0"/>
            <a:r>
              <a:rPr lang="fr" sz="1200" b="0" i="0" u="none" baseline="0" dirty="0"/>
              <a:t>Éruption du Tenmei sur le mont Asama, Japon, 1783. Collection de Kenichi Maruyama, photographie de Maurice Krafft.</a:t>
            </a:r>
          </a:p>
        </p:txBody>
      </p:sp>
      <p:pic>
        <p:nvPicPr>
          <p:cNvPr id="4" name="Picture 3" descr="Peinture d'un feu de couleur rouge&#10;&#10;Description générée automatiquement">
            <a:extLst>
              <a:ext uri="{FF2B5EF4-FFF2-40B4-BE49-F238E27FC236}">
                <a16:creationId xmlns:a16="http://schemas.microsoft.com/office/drawing/2014/main" id="{7A1C2AC4-A80B-FBFE-C3E7-B7F77AC36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7600" y="0"/>
            <a:ext cx="3554400" cy="6856914"/>
          </a:xfrm>
          <a:prstGeom prst="rect">
            <a:avLst/>
          </a:prstGeom>
        </p:spPr>
      </p:pic>
    </p:spTree>
    <p:extLst>
      <p:ext uri="{BB962C8B-B14F-4D97-AF65-F5344CB8AC3E}">
        <p14:creationId xmlns:p14="http://schemas.microsoft.com/office/powerpoint/2010/main" val="110591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11056" y="618836"/>
            <a:ext cx="7275946" cy="352676"/>
          </a:xfrm>
        </p:spPr>
        <p:txBody>
          <a:bodyPr/>
          <a:lstStyle/>
          <a:p>
            <a:pPr algn="l" rtl="0" eaLnBrk="1" hangingPunct="1"/>
            <a:r>
              <a:rPr lang="fr" sz="3600" b="1" i="0" u="none" baseline="0"/>
              <a:t>Prise en compte du PCI dans la RRC</a:t>
            </a:r>
            <a:endParaRPr lang="fr" altLang="es-ES_tradnl" sz="3600" dirty="0"/>
          </a:p>
        </p:txBody>
      </p:sp>
      <p:sp>
        <p:nvSpPr>
          <p:cNvPr id="6" name="TextBox 5"/>
          <p:cNvSpPr txBox="1"/>
          <p:nvPr/>
        </p:nvSpPr>
        <p:spPr>
          <a:xfrm>
            <a:off x="3011056" y="1905001"/>
            <a:ext cx="8520543" cy="3693319"/>
          </a:xfrm>
          <a:prstGeom prst="rect">
            <a:avLst/>
          </a:prstGeom>
          <a:noFill/>
        </p:spPr>
        <p:txBody>
          <a:bodyPr wrap="square" lIns="0" tIns="0" rIns="0" bIns="0">
            <a:spAutoFit/>
          </a:bodyPr>
          <a:lstStyle/>
          <a:p>
            <a:pPr algn="l" defTabSz="457200" rtl="0" fontAlgn="base">
              <a:spcBef>
                <a:spcPct val="0"/>
              </a:spcBef>
              <a:spcAft>
                <a:spcPct val="0"/>
              </a:spcAft>
              <a:defRPr/>
            </a:pPr>
            <a:r>
              <a:rPr lang="fr" sz="2000" b="0" i="0" u="none" baseline="0">
                <a:solidFill>
                  <a:prstClr val="black"/>
                </a:solidFill>
                <a:latin typeface="Arial" panose="020B0604020202020204" pitchFamily="34" charset="0"/>
                <a:ea typeface="Arial" panose="020B0604020202020204" pitchFamily="34" charset="0"/>
                <a:cs typeface="Arial" panose="020B0604020202020204" pitchFamily="34" charset="0"/>
              </a:rPr>
              <a:t>Les approches de RRC ont eu tendance à se concentrer sur :</a:t>
            </a:r>
          </a:p>
          <a:p>
            <a:pPr algn="l" defTabSz="457200" rtl="0" fontAlgn="base">
              <a:spcBef>
                <a:spcPct val="0"/>
              </a:spcBef>
              <a:spcAft>
                <a:spcPct val="0"/>
              </a:spcAft>
              <a:defRPr/>
            </a:pPr>
            <a:endParaRPr lang="fr" sz="2000" dirty="0">
              <a:solidFill>
                <a:prstClr val="black"/>
              </a:solidFill>
              <a:latin typeface="Arial" panose="020B0604020202020204" pitchFamily="34" charset="0"/>
            </a:endParaRPr>
          </a:p>
          <a:p>
            <a:pPr marL="914400" lvl="1" indent="-457200" algn="l" defTabSz="457200" rtl="0" fontAlgn="base">
              <a:spcBef>
                <a:spcPct val="0"/>
              </a:spcBef>
              <a:spcAft>
                <a:spcPct val="0"/>
              </a:spcAft>
              <a:buFont typeface="Arial" panose="020B0604020202020204" pitchFamily="34" charset="0"/>
              <a:buChar char="•"/>
              <a:defRPr/>
            </a:pPr>
            <a:r>
              <a:rPr lang="fr" sz="2000" b="0" i="0" u="none" baseline="0">
                <a:solidFill>
                  <a:prstClr val="black"/>
                </a:solidFill>
                <a:latin typeface="Arial" panose="020B0604020202020204" pitchFamily="34" charset="0"/>
                <a:ea typeface="Arial" panose="020B0604020202020204" pitchFamily="34" charset="0"/>
                <a:cs typeface="Arial" panose="020B0604020202020204" pitchFamily="34" charset="0"/>
              </a:rPr>
              <a:t>le patrimoine matériel ou bâti sur le patrimoine immatériel</a:t>
            </a:r>
          </a:p>
          <a:p>
            <a:pPr marL="914400" lvl="1" indent="-457200" algn="l" defTabSz="457200" rtl="0" fontAlgn="base">
              <a:spcBef>
                <a:spcPct val="0"/>
              </a:spcBef>
              <a:spcAft>
                <a:spcPct val="0"/>
              </a:spcAft>
              <a:buFont typeface="Arial" panose="020B0604020202020204" pitchFamily="34" charset="0"/>
              <a:buChar char="•"/>
              <a:defRPr/>
            </a:pPr>
            <a:r>
              <a:rPr lang="fr" sz="2000" b="0" i="0" u="none" baseline="0">
                <a:solidFill>
                  <a:prstClr val="black"/>
                </a:solidFill>
                <a:latin typeface="Arial" panose="020B0604020202020204" pitchFamily="34" charset="0"/>
                <a:ea typeface="Arial" panose="020B0604020202020204" pitchFamily="34" charset="0"/>
                <a:cs typeface="Arial" panose="020B0604020202020204" pitchFamily="34" charset="0"/>
              </a:rPr>
              <a:t>le PCI spécifique qui est utilisé pour modéliser les pratiques utiles ou les alertes précoces</a:t>
            </a:r>
          </a:p>
          <a:p>
            <a:pPr marL="914400" lvl="1" indent="-457200" algn="l" defTabSz="457200" rtl="0" fontAlgn="base">
              <a:spcBef>
                <a:spcPct val="0"/>
              </a:spcBef>
              <a:spcAft>
                <a:spcPct val="0"/>
              </a:spcAft>
              <a:buFont typeface="Arial" panose="020B0604020202020204" pitchFamily="34" charset="0"/>
              <a:buChar char="•"/>
              <a:defRPr/>
            </a:pPr>
            <a:r>
              <a:rPr lang="fr" sz="2000" b="0" i="0" u="none" baseline="0">
                <a:solidFill>
                  <a:prstClr val="black"/>
                </a:solidFill>
                <a:latin typeface="Arial" panose="020B0604020202020204" pitchFamily="34" charset="0"/>
                <a:ea typeface="Arial" panose="020B0604020202020204" pitchFamily="34" charset="0"/>
                <a:cs typeface="Arial" panose="020B0604020202020204" pitchFamily="34" charset="0"/>
              </a:rPr>
              <a:t>non pas le PCI, mais plutôt les savoirs traditionnels/autochtones/locaux</a:t>
            </a:r>
          </a:p>
          <a:p>
            <a:pPr algn="l" defTabSz="457200" rtl="0" fontAlgn="base">
              <a:spcBef>
                <a:spcPct val="0"/>
              </a:spcBef>
              <a:spcAft>
                <a:spcPct val="0"/>
              </a:spcAft>
              <a:defRPr/>
            </a:pPr>
            <a:endParaRPr lang="fr" sz="2000" dirty="0">
              <a:solidFill>
                <a:prstClr val="black"/>
              </a:solidFill>
              <a:latin typeface="Arial" panose="020B0604020202020204" pitchFamily="34" charset="0"/>
            </a:endParaRPr>
          </a:p>
          <a:p>
            <a:pPr algn="l" defTabSz="457200" rtl="0" fontAlgn="base">
              <a:spcBef>
                <a:spcPct val="0"/>
              </a:spcBef>
              <a:spcAft>
                <a:spcPct val="0"/>
              </a:spcAft>
              <a:defRPr/>
            </a:pPr>
            <a:r>
              <a:rPr lang="fr" sz="2000" b="0" i="0" u="none" baseline="0">
                <a:solidFill>
                  <a:prstClr val="black"/>
                </a:solidFill>
                <a:latin typeface="Arial" panose="020B0604020202020204" pitchFamily="34" charset="0"/>
                <a:ea typeface="Arial" panose="020B0604020202020204" pitchFamily="34" charset="0"/>
                <a:cs typeface="Arial" panose="020B0604020202020204" pitchFamily="34" charset="0"/>
              </a:rPr>
              <a:t>Aujourd'hui, on reconnaît de plus en plus l'importance des connaissances locales/traditionnelles/autochtones dans les approches et les instruments de RRC :</a:t>
            </a:r>
          </a:p>
          <a:p>
            <a:pPr algn="l" defTabSz="457200" rtl="0" fontAlgn="base">
              <a:spcBef>
                <a:spcPct val="0"/>
              </a:spcBef>
              <a:spcAft>
                <a:spcPct val="0"/>
              </a:spcAft>
              <a:defRPr/>
            </a:pPr>
            <a:endParaRPr lang="fr" sz="2000" dirty="0">
              <a:solidFill>
                <a:prstClr val="black"/>
              </a:solidFill>
              <a:latin typeface="Arial" panose="020B0604020202020204" pitchFamily="34" charset="0"/>
            </a:endParaRPr>
          </a:p>
          <a:p>
            <a:pPr marL="800100" lvl="1" indent="-342900" algn="l" defTabSz="457200" rtl="0" fontAlgn="base">
              <a:spcBef>
                <a:spcPct val="0"/>
              </a:spcBef>
              <a:spcAft>
                <a:spcPct val="0"/>
              </a:spcAft>
              <a:buFont typeface="Arial" panose="020B0604020202020204" pitchFamily="34" charset="0"/>
              <a:buChar char="•"/>
              <a:defRPr/>
            </a:pPr>
            <a:r>
              <a:rPr lang="fr" sz="2000" b="0" i="0" u="none" baseline="0">
                <a:solidFill>
                  <a:prstClr val="black"/>
                </a:solidFill>
                <a:latin typeface="Arial" panose="020B0604020202020204" pitchFamily="34" charset="0"/>
                <a:ea typeface="Arial" panose="020B0604020202020204" pitchFamily="34" charset="0"/>
                <a:cs typeface="Arial" panose="020B0604020202020204" pitchFamily="34" charset="0"/>
              </a:rPr>
              <a:t>En particulier dans l'</a:t>
            </a:r>
            <a:r>
              <a:rPr lang="fr" sz="2000" b="0" i="1" u="none" baseline="0">
                <a:solidFill>
                  <a:prstClr val="black"/>
                </a:solidFill>
                <a:latin typeface="Arial" panose="020B0604020202020204" pitchFamily="34" charset="0"/>
                <a:ea typeface="Arial" panose="020B0604020202020204" pitchFamily="34" charset="0"/>
                <a:cs typeface="Arial" panose="020B0604020202020204" pitchFamily="34" charset="0"/>
              </a:rPr>
              <a:t>examen à mi-parcours du cadre de Sendai pour la réduction des risques de catastrophe 2015-2030</a:t>
            </a:r>
            <a:r>
              <a:rPr lang="fr" sz="2000" b="0" i="0" u="none" baseline="0">
                <a:solidFill>
                  <a:prstClr val="black"/>
                </a:solidFill>
                <a:latin typeface="Arial" panose="020B0604020202020204" pitchFamily="34" charset="0"/>
                <a:ea typeface="Arial" panose="020B0604020202020204" pitchFamily="34" charset="0"/>
                <a:cs typeface="Arial" panose="020B0604020202020204" pitchFamily="34" charset="0"/>
              </a:rPr>
              <a:t> (2022)</a:t>
            </a:r>
          </a:p>
        </p:txBody>
      </p:sp>
    </p:spTree>
    <p:extLst>
      <p:ext uri="{BB962C8B-B14F-4D97-AF65-F5344CB8AC3E}">
        <p14:creationId xmlns:p14="http://schemas.microsoft.com/office/powerpoint/2010/main" val="421695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928" y="646545"/>
            <a:ext cx="8756074" cy="430887"/>
          </a:xfrm>
        </p:spPr>
        <p:txBody>
          <a:bodyPr/>
          <a:lstStyle/>
          <a:p>
            <a:pPr algn="l" rtl="0"/>
            <a:r>
              <a:rPr lang="fr" sz="2800" b="1" i="0" u="none" baseline="0" dirty="0"/>
              <a:t>Évaluation des besoins post-catastrophe (PDNA)</a:t>
            </a:r>
          </a:p>
        </p:txBody>
      </p:sp>
      <p:sp>
        <p:nvSpPr>
          <p:cNvPr id="5" name="Rectangle 4"/>
          <p:cNvSpPr/>
          <p:nvPr/>
        </p:nvSpPr>
        <p:spPr>
          <a:xfrm>
            <a:off x="4530443" y="1232722"/>
            <a:ext cx="7271916" cy="4955203"/>
          </a:xfrm>
          <a:prstGeom prst="rect">
            <a:avLst/>
          </a:prstGeom>
        </p:spPr>
        <p:txBody>
          <a:bodyPr wrap="square">
            <a:spAutoFit/>
          </a:bodyPr>
          <a:lstStyle/>
          <a:p>
            <a:pPr algn="l" rtl="0"/>
            <a:r>
              <a:rPr lang="fr" b="0" i="0" u="none" baseline="0" dirty="0"/>
              <a:t>Évaluations des besoins post-catastrophe (PDNA) </a:t>
            </a:r>
          </a:p>
          <a:p>
            <a:endParaRPr lang="fr" sz="1600" dirty="0"/>
          </a:p>
          <a:p>
            <a:pPr marL="285750" indent="-285750" algn="l" rtl="0">
              <a:buFont typeface="Arial" panose="020B0604020202020204" pitchFamily="34" charset="0"/>
              <a:buChar char="•"/>
            </a:pPr>
            <a:r>
              <a:rPr lang="fr" sz="1600" b="0" i="0" u="none" baseline="0" dirty="0"/>
              <a:t>processus formel d'évaluation mis en place depuis 2008</a:t>
            </a:r>
          </a:p>
          <a:p>
            <a:pPr marL="285750" indent="-285750" algn="l" rtl="0">
              <a:buFont typeface="Arial" panose="020B0604020202020204" pitchFamily="34" charset="0"/>
              <a:buChar char="•"/>
            </a:pPr>
            <a:r>
              <a:rPr lang="fr" sz="1600" b="0" i="0" u="none" baseline="0" dirty="0"/>
              <a:t>détermination des dommages physiques et des pertes économiques pour tous les secteurs de la société dans les semaines qui suivent la catastrophe</a:t>
            </a:r>
          </a:p>
          <a:p>
            <a:pPr marL="285750" indent="-285750" algn="l" rtl="0">
              <a:buFont typeface="Arial" panose="020B0604020202020204" pitchFamily="34" charset="0"/>
              <a:buChar char="•"/>
            </a:pPr>
            <a:r>
              <a:rPr lang="fr" sz="1600" b="0" i="0" u="none" baseline="0" dirty="0"/>
              <a:t>prévision du coût des besoins de relèvement</a:t>
            </a:r>
          </a:p>
          <a:p>
            <a:pPr marL="285750" indent="-285750" algn="l" rtl="0">
              <a:buFont typeface="Arial" panose="020B0604020202020204" pitchFamily="34" charset="0"/>
              <a:buChar char="•"/>
            </a:pPr>
            <a:r>
              <a:rPr lang="fr" sz="1600" b="0" i="0" u="none" baseline="0" dirty="0"/>
              <a:t>chapitre distinct sur la Culture depuis 2013</a:t>
            </a:r>
          </a:p>
          <a:p>
            <a:pPr marL="285750" indent="-285750" algn="l" rtl="0">
              <a:buFont typeface="Arial" panose="020B0604020202020204" pitchFamily="34" charset="0"/>
              <a:buChar char="•"/>
            </a:pPr>
            <a:r>
              <a:rPr lang="fr" sz="1600" b="0" i="0" u="none" baseline="0" dirty="0"/>
              <a:t>accent mis sur le patrimoine matériel</a:t>
            </a:r>
          </a:p>
          <a:p>
            <a:endParaRPr lang="fr" dirty="0"/>
          </a:p>
          <a:p>
            <a:pPr algn="l" rtl="0"/>
            <a:r>
              <a:rPr lang="fr" b="0" i="0" u="none" baseline="0" dirty="0"/>
              <a:t>Le PCI n'est pas facilement intégré dans le processus d'évaluation des besoins en matière de santé publique, pour les raisons suivantes</a:t>
            </a:r>
          </a:p>
          <a:p>
            <a:endParaRPr lang="fr" sz="1600" dirty="0"/>
          </a:p>
          <a:p>
            <a:pPr marL="342900" indent="-342900" algn="l" rtl="0">
              <a:buFont typeface="Arial" panose="020B0604020202020204" pitchFamily="34" charset="0"/>
              <a:buChar char="•"/>
            </a:pPr>
            <a:r>
              <a:rPr lang="fr" sz="1600" b="0" i="0" u="none" baseline="0" dirty="0"/>
              <a:t>Le PCI n'est pas facilement évaluable en termes monétaires</a:t>
            </a:r>
          </a:p>
          <a:p>
            <a:pPr marL="342900" indent="-342900" algn="l" rtl="0">
              <a:buFont typeface="Arial" panose="020B0604020202020204" pitchFamily="34" charset="0"/>
              <a:buChar char="•"/>
            </a:pPr>
            <a:r>
              <a:rPr lang="fr" sz="1600" b="0" i="0" u="none" baseline="0" dirty="0"/>
              <a:t>disponibilité limitée des inventaires du PCI de base</a:t>
            </a:r>
          </a:p>
          <a:p>
            <a:pPr marL="342900" indent="-342900" algn="l" rtl="0">
              <a:buFont typeface="Arial" panose="020B0604020202020204" pitchFamily="34" charset="0"/>
              <a:buChar char="•"/>
            </a:pPr>
            <a:r>
              <a:rPr lang="fr" sz="1600" b="0" i="0" u="none" baseline="0" dirty="0"/>
              <a:t>Le PCI est souvent mal ou peu défini</a:t>
            </a:r>
          </a:p>
          <a:p>
            <a:pPr marL="342900" indent="-342900" algn="l" rtl="0">
              <a:buFont typeface="Arial" panose="020B0604020202020204" pitchFamily="34" charset="0"/>
              <a:buChar char="•"/>
            </a:pPr>
            <a:r>
              <a:rPr lang="fr" sz="1600" b="0" i="0" u="none" baseline="0" dirty="0"/>
              <a:t>les protocoles de collecte des données du PCI ne sont pas bien établis</a:t>
            </a:r>
          </a:p>
          <a:p>
            <a:pPr marL="342900" indent="-342900" algn="l" rtl="0">
              <a:buFont typeface="Arial" panose="020B0604020202020204" pitchFamily="34" charset="0"/>
              <a:buChar char="•"/>
            </a:pPr>
            <a:r>
              <a:rPr lang="fr" sz="1600" b="0" i="0" u="none" baseline="0" dirty="0"/>
              <a:t>l'absence de mécanismes formels d'évaluation ou de suivi ultérieurs des évaluations des besoins post-catastrophe</a:t>
            </a:r>
          </a:p>
        </p:txBody>
      </p:sp>
      <p:pic>
        <p:nvPicPr>
          <p:cNvPr id="6" name="Picture 5"/>
          <p:cNvPicPr>
            <a:picLocks noChangeAspect="1"/>
          </p:cNvPicPr>
          <p:nvPr/>
        </p:nvPicPr>
        <p:blipFill>
          <a:blip r:embed="rId2"/>
          <a:stretch>
            <a:fillRect/>
          </a:stretch>
        </p:blipFill>
        <p:spPr>
          <a:xfrm>
            <a:off x="513047" y="1533921"/>
            <a:ext cx="3555994" cy="4601874"/>
          </a:xfrm>
          <a:prstGeom prst="rect">
            <a:avLst/>
          </a:prstGeom>
        </p:spPr>
      </p:pic>
    </p:spTree>
    <p:extLst>
      <p:ext uri="{BB962C8B-B14F-4D97-AF65-F5344CB8AC3E}">
        <p14:creationId xmlns:p14="http://schemas.microsoft.com/office/powerpoint/2010/main" val="274197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a:xfrm>
            <a:off x="3121891" y="508198"/>
            <a:ext cx="7157173" cy="861774"/>
          </a:xfrm>
        </p:spPr>
        <p:txBody>
          <a:bodyPr/>
          <a:lstStyle/>
          <a:p>
            <a:pPr algn="l" rtl="0" eaLnBrk="1" hangingPunct="1"/>
            <a:r>
              <a:rPr lang="fr" sz="2800" b="1" i="0" u="none" baseline="0" dirty="0"/>
              <a:t>La RRC dans la Convention sur le PCI de 2003 et les Directives opérationnelles</a:t>
            </a:r>
            <a:endParaRPr lang="fr" altLang="es-ES_tradnl" sz="2800" dirty="0"/>
          </a:p>
        </p:txBody>
      </p:sp>
      <p:sp>
        <p:nvSpPr>
          <p:cNvPr id="15363" name="TextBox 9"/>
          <p:cNvSpPr txBox="1">
            <a:spLocks noChangeArrowheads="1"/>
          </p:cNvSpPr>
          <p:nvPr/>
        </p:nvSpPr>
        <p:spPr bwMode="auto">
          <a:xfrm>
            <a:off x="3121891" y="1625798"/>
            <a:ext cx="8174182"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l" defTabSz="457200" rtl="0" fontAlgn="base">
              <a:spcBef>
                <a:spcPct val="0"/>
              </a:spcBef>
              <a:spcAft>
                <a:spcPct val="0"/>
              </a:spcAft>
            </a:pPr>
            <a:r>
              <a:rPr lang="fr" sz="2000" b="0" i="0" u="none" baseline="0" dirty="0">
                <a:solidFill>
                  <a:prstClr val="black"/>
                </a:solidFill>
              </a:rPr>
              <a:t>Les catastrophes et la RRC ne figurent pas en bonne place dans la Convention de 2003 et les </a:t>
            </a:r>
            <a:r>
              <a:rPr lang="fr" sz="2000" b="0" i="1" u="none" baseline="0" dirty="0">
                <a:solidFill>
                  <a:prstClr val="black"/>
                </a:solidFill>
              </a:rPr>
              <a:t>Directives opérationnelles</a:t>
            </a:r>
            <a:r>
              <a:rPr lang="fr" sz="2000" b="0" i="0" u="none" baseline="0" dirty="0">
                <a:solidFill>
                  <a:prstClr val="black"/>
                </a:solidFill>
              </a:rPr>
              <a:t>, mais sont spécifiquement abordées aux endroits suivants :</a:t>
            </a:r>
          </a:p>
          <a:p>
            <a:pPr algn="l" defTabSz="457200" rtl="0" fontAlgn="base">
              <a:spcBef>
                <a:spcPct val="0"/>
              </a:spcBef>
              <a:spcAft>
                <a:spcPct val="0"/>
              </a:spcAft>
            </a:pPr>
            <a:endParaRPr lang="fr" altLang="en-US" sz="2000" dirty="0">
              <a:solidFill>
                <a:prstClr val="black"/>
              </a:solidFill>
            </a:endParaRPr>
          </a:p>
          <a:p>
            <a:pPr marL="342900" indent="-342900" algn="l" defTabSz="457200" rtl="0" fontAlgn="base">
              <a:spcBef>
                <a:spcPct val="0"/>
              </a:spcBef>
              <a:spcAft>
                <a:spcPct val="0"/>
              </a:spcAft>
              <a:buFont typeface="Arial" panose="020B0604020202020204" pitchFamily="34" charset="0"/>
              <a:buChar char="•"/>
            </a:pPr>
            <a:r>
              <a:rPr lang="fr" sz="2000" b="0" i="0" u="none" baseline="0" dirty="0">
                <a:solidFill>
                  <a:prstClr val="black"/>
                </a:solidFill>
              </a:rPr>
              <a:t>Catastrophes définies dans le but de demander une assistance internationale d'urgence. </a:t>
            </a:r>
            <a:r>
              <a:rPr lang="fr" sz="2000" b="0" i="1" u="none" baseline="0" dirty="0">
                <a:solidFill>
                  <a:prstClr val="black"/>
                </a:solidFill>
              </a:rPr>
              <a:t>(DO</a:t>
            </a:r>
            <a:r>
              <a:rPr lang="fr" sz="2000" b="0" i="0" u="none" baseline="0" dirty="0">
                <a:solidFill>
                  <a:prstClr val="black"/>
                </a:solidFill>
              </a:rPr>
              <a:t> Article 22.2 et paragraphe 50)</a:t>
            </a:r>
          </a:p>
          <a:p>
            <a:pPr marL="342900" indent="-342900" algn="l" defTabSz="457200" rtl="0" fontAlgn="base">
              <a:spcBef>
                <a:spcPct val="0"/>
              </a:spcBef>
              <a:spcAft>
                <a:spcPct val="0"/>
              </a:spcAft>
              <a:buFont typeface="Arial" panose="020B0604020202020204" pitchFamily="34" charset="0"/>
              <a:buChar char="•"/>
            </a:pPr>
            <a:r>
              <a:rPr lang="fr" sz="2000" b="0" i="0" u="none" baseline="0" dirty="0">
                <a:solidFill>
                  <a:prstClr val="black"/>
                </a:solidFill>
              </a:rPr>
              <a:t>Procédure accélérée pour une candidature sur la Liste du patrimoine culturel immatériel nécessitant une sauvegarde urgente en cas d'extrême urgence (article 17.3 et paragraphe 32 de la </a:t>
            </a:r>
            <a:r>
              <a:rPr lang="fr" sz="2000" b="0" i="1" u="none" baseline="0" dirty="0">
                <a:solidFill>
                  <a:prstClr val="black"/>
                </a:solidFill>
              </a:rPr>
              <a:t>DO)</a:t>
            </a:r>
            <a:r>
              <a:rPr lang="fr" sz="2000" b="0" i="0" u="none" baseline="0" dirty="0">
                <a:solidFill>
                  <a:prstClr val="black"/>
                </a:solidFill>
              </a:rPr>
              <a:t> </a:t>
            </a:r>
          </a:p>
          <a:p>
            <a:pPr marL="342900" indent="-342900" algn="l" defTabSz="457200" rtl="0" fontAlgn="base">
              <a:spcBef>
                <a:spcPct val="0"/>
              </a:spcBef>
              <a:spcAft>
                <a:spcPct val="0"/>
              </a:spcAft>
              <a:buFont typeface="Arial" panose="020B0604020202020204" pitchFamily="34" charset="0"/>
              <a:buChar char="•"/>
            </a:pPr>
            <a:r>
              <a:rPr lang="fr" sz="2000" b="0" i="0" u="none" baseline="0" dirty="0">
                <a:solidFill>
                  <a:prstClr val="black"/>
                </a:solidFill>
              </a:rPr>
              <a:t>« Résilience communautaire aux catastrophes naturelles et au changement climatique », qui encourage le respect des connaissances et des pratiques relatives aux phénomènes naturels, y compris les catastrophes, et la nécessité de « exploiter leur potentiel pour contribuer à la réduction des risques [et] au relèvement à la suite de catastrophes naturelles » (</a:t>
            </a:r>
            <a:r>
              <a:rPr lang="fr" sz="2000" b="0" i="1" u="none" baseline="0" dirty="0">
                <a:solidFill>
                  <a:prstClr val="black"/>
                </a:solidFill>
              </a:rPr>
              <a:t>DO</a:t>
            </a:r>
            <a:r>
              <a:rPr lang="fr" sz="2000" b="0" i="0" u="none" baseline="0" dirty="0">
                <a:solidFill>
                  <a:prstClr val="black"/>
                </a:solidFill>
              </a:rPr>
              <a:t> chapitre VI.3.3)</a:t>
            </a:r>
          </a:p>
          <a:p>
            <a:pPr algn="l" defTabSz="457200" rtl="0" fontAlgn="base">
              <a:spcBef>
                <a:spcPct val="0"/>
              </a:spcBef>
              <a:spcAft>
                <a:spcPct val="0"/>
              </a:spcAft>
            </a:pPr>
            <a:endParaRPr lang="fr" altLang="en-US" sz="2000" i="1" dirty="0">
              <a:solidFill>
                <a:prstClr val="black"/>
              </a:solidFill>
            </a:endParaRPr>
          </a:p>
          <a:p>
            <a:pPr algn="l" defTabSz="457200" rtl="0" fontAlgn="base">
              <a:spcBef>
                <a:spcPct val="0"/>
              </a:spcBef>
              <a:spcAft>
                <a:spcPct val="0"/>
              </a:spcAft>
            </a:pPr>
            <a:endParaRPr lang="fr" altLang="en-US" sz="2000" dirty="0">
              <a:solidFill>
                <a:prstClr val="black"/>
              </a:solidFill>
            </a:endParaRPr>
          </a:p>
          <a:p>
            <a:pPr algn="l" defTabSz="457200" rtl="0" fontAlgn="base">
              <a:spcBef>
                <a:spcPct val="0"/>
              </a:spcBef>
              <a:spcAft>
                <a:spcPct val="0"/>
              </a:spcAft>
            </a:pPr>
            <a:endParaRPr lang="fr" altLang="en-US" sz="2000" dirty="0">
              <a:solidFill>
                <a:prstClr val="black"/>
              </a:solidFill>
            </a:endParaRPr>
          </a:p>
        </p:txBody>
      </p:sp>
    </p:spTree>
    <p:extLst>
      <p:ext uri="{BB962C8B-B14F-4D97-AF65-F5344CB8AC3E}">
        <p14:creationId xmlns:p14="http://schemas.microsoft.com/office/powerpoint/2010/main" val="891048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767" y="455787"/>
            <a:ext cx="8640233" cy="861774"/>
          </a:xfrm>
        </p:spPr>
        <p:txBody>
          <a:bodyPr/>
          <a:lstStyle/>
          <a:p>
            <a:pPr algn="l" rtl="0"/>
            <a:r>
              <a:rPr lang="fr" sz="2800" b="1" i="0" u="none" baseline="0" dirty="0"/>
              <a:t>La stratégie de l'UNESCO et les situations d'urgence</a:t>
            </a:r>
          </a:p>
        </p:txBody>
      </p:sp>
      <p:sp>
        <p:nvSpPr>
          <p:cNvPr id="5" name="Rectangle 4"/>
          <p:cNvSpPr/>
          <p:nvPr/>
        </p:nvSpPr>
        <p:spPr>
          <a:xfrm>
            <a:off x="3043768" y="1385455"/>
            <a:ext cx="8030631" cy="4247317"/>
          </a:xfrm>
          <a:prstGeom prst="rect">
            <a:avLst/>
          </a:prstGeom>
        </p:spPr>
        <p:txBody>
          <a:bodyPr wrap="square">
            <a:spAutoFit/>
          </a:bodyPr>
          <a:lstStyle/>
          <a:p>
            <a:pPr algn="l" rtl="0"/>
            <a:r>
              <a:rPr lang="fr" b="0" i="0" u="none" baseline="0" dirty="0"/>
              <a:t>L'addendum (2017) à la </a:t>
            </a:r>
            <a:r>
              <a:rPr lang="fr-FR" b="0" i="1" u="none" baseline="0" dirty="0"/>
              <a:t>Stratégie pour le renforcement de l'action de l'UNESCO en matière de pour la protection de la culture et la promotion du pluralisme culturel en cas de conflit armé </a:t>
            </a:r>
            <a:r>
              <a:rPr lang="fr" b="0" i="0" u="none" baseline="0" dirty="0"/>
              <a:t>vise à :</a:t>
            </a:r>
          </a:p>
          <a:p>
            <a:pPr lvl="1" algn="l" rtl="0"/>
            <a:r>
              <a:rPr lang="fr" b="0" i="0" u="none" baseline="0" dirty="0"/>
              <a:t>(1) renforcer la capacité des États membres à prévenir, atténuer et récupérer la perte du patrimoine et de la diversité culturels à la suite de catastrophes causées par des risques naturels et anthropiques.</a:t>
            </a:r>
          </a:p>
          <a:p>
            <a:pPr lvl="1" algn="l" rtl="0"/>
            <a:r>
              <a:rPr lang="fr" b="0" i="0" u="none" baseline="0" dirty="0"/>
              <a:t>(2) intégrer la prise en compte de la Culture dans le secteur de la RRC et dans l'action humanitaire liée aux catastrophes en s'engageant avec les parties prenantes concernées en dehors du domaine culturel.</a:t>
            </a:r>
          </a:p>
          <a:p>
            <a:pPr marL="342900" indent="-342900" algn="l" rtl="0">
              <a:buFont typeface="Arial" panose="020B0604020202020204" pitchFamily="34" charset="0"/>
              <a:buChar char="•"/>
            </a:pPr>
            <a:endParaRPr lang="fr" dirty="0"/>
          </a:p>
          <a:p>
            <a:pPr algn="l" rtl="0"/>
            <a:r>
              <a:rPr lang="fr-FR" b="0" i="1" u="none" baseline="0" dirty="0"/>
              <a:t>Stratégie de réduction des risques liés aux catastrophes sur les biens du patrimoine mondial </a:t>
            </a:r>
            <a:r>
              <a:rPr lang="fr" b="0" i="0" u="none" baseline="0" dirty="0"/>
              <a:t>(2007) (Comité du patrimoine mondial)</a:t>
            </a:r>
          </a:p>
          <a:p>
            <a:pPr marL="342900" indent="-342900" algn="l" rtl="0">
              <a:buFont typeface="Arial" panose="020B0604020202020204" pitchFamily="34" charset="0"/>
              <a:buChar char="•"/>
            </a:pPr>
            <a:endParaRPr lang="fr" dirty="0"/>
          </a:p>
          <a:p>
            <a:r>
              <a:rPr lang="fr" b="0" i="1" u="none" baseline="0" dirty="0"/>
              <a:t>Principes opérationnels et modalités de sauvegarde du patrimoine culturel immatériel dans les situations d'urgence </a:t>
            </a:r>
            <a:r>
              <a:rPr lang="fr" dirty="0"/>
              <a:t>(2019) </a:t>
            </a:r>
            <a:r>
              <a:rPr lang="fr" b="0" i="0" u="none" baseline="0" dirty="0"/>
              <a:t>(Convention de 2003)</a:t>
            </a:r>
            <a:endParaRPr lang="fr" dirty="0"/>
          </a:p>
        </p:txBody>
      </p:sp>
    </p:spTree>
    <p:extLst>
      <p:ext uri="{BB962C8B-B14F-4D97-AF65-F5344CB8AC3E}">
        <p14:creationId xmlns:p14="http://schemas.microsoft.com/office/powerpoint/2010/main" val="421034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103418" y="628072"/>
            <a:ext cx="8211126" cy="1107996"/>
          </a:xfrm>
        </p:spPr>
        <p:txBody>
          <a:bodyPr/>
          <a:lstStyle/>
          <a:p>
            <a:pPr algn="l" rtl="0"/>
            <a:r>
              <a:rPr lang="fr" sz="3600" b="1" i="0" u="none" baseline="0"/>
              <a:t>Risque de catastrophe lié au PCI –</a:t>
            </a:r>
            <a:br>
              <a:rPr lang="fr" sz="3600"/>
            </a:br>
            <a:r>
              <a:rPr lang="fr" sz="3600" b="1" i="0" u="none" baseline="0"/>
              <a:t>intégration du PCI et RRC</a:t>
            </a:r>
          </a:p>
        </p:txBody>
      </p:sp>
      <p:sp>
        <p:nvSpPr>
          <p:cNvPr id="6" name="TextBox 5"/>
          <p:cNvSpPr txBox="1"/>
          <p:nvPr/>
        </p:nvSpPr>
        <p:spPr>
          <a:xfrm>
            <a:off x="3177308" y="2087417"/>
            <a:ext cx="8026399" cy="3385542"/>
          </a:xfrm>
          <a:prstGeom prst="rect">
            <a:avLst/>
          </a:prstGeom>
          <a:noFill/>
        </p:spPr>
        <p:txBody>
          <a:bodyPr wrap="square" lIns="0" tIns="0" rIns="0" bIns="0">
            <a:spAutoFit/>
          </a:bodyPr>
          <a:lstStyle/>
          <a:p>
            <a:pPr algn="l" defTabSz="457200" rtl="0" fontAlgn="base">
              <a:spcBef>
                <a:spcPct val="0"/>
              </a:spcBef>
              <a:spcAft>
                <a:spcPct val="0"/>
              </a:spcAft>
              <a:defRPr/>
            </a:pPr>
            <a:endParaRPr lang="fr" sz="2000" dirty="0">
              <a:solidFill>
                <a:prstClr val="black"/>
              </a:solidFill>
              <a:latin typeface="Arial" panose="020B0604020202020204" pitchFamily="34" charset="0"/>
            </a:endParaRPr>
          </a:p>
          <a:p>
            <a:pPr algn="l" defTabSz="457200" rtl="0" fontAlgn="base">
              <a:spcBef>
                <a:spcPct val="0"/>
              </a:spcBef>
              <a:spcAft>
                <a:spcPct val="0"/>
              </a:spcAft>
              <a:defRPr/>
            </a:pPr>
            <a:r>
              <a:rPr lang="fr" sz="2000" b="0" i="0" u="none" baseline="0">
                <a:solidFill>
                  <a:prstClr val="black"/>
                </a:solidFill>
                <a:latin typeface="Arial" panose="020B0604020202020204" pitchFamily="34" charset="0"/>
                <a:ea typeface="Arial" panose="020B0604020202020204" pitchFamily="34" charset="0"/>
                <a:cs typeface="Arial" panose="020B0604020202020204" pitchFamily="34" charset="0"/>
              </a:rPr>
              <a:t>Le « risque de catastrophe lié au PCI » correspond à l'interaction entre une menace ou un danger particulier et la vulnérabilité d'un élément du PCI ou d'une pratique.</a:t>
            </a:r>
          </a:p>
          <a:p>
            <a:pPr algn="l" defTabSz="457200" rtl="0" fontAlgn="base">
              <a:spcBef>
                <a:spcPct val="0"/>
              </a:spcBef>
              <a:spcAft>
                <a:spcPct val="0"/>
              </a:spcAft>
              <a:defRPr/>
            </a:pPr>
            <a:endParaRPr lang="fr" sz="2000" dirty="0">
              <a:solidFill>
                <a:prstClr val="black"/>
              </a:solidFill>
              <a:latin typeface="Arial" panose="020B0604020202020204" pitchFamily="34" charset="0"/>
            </a:endParaRPr>
          </a:p>
          <a:p>
            <a:pPr algn="l" defTabSz="457200" rtl="0" fontAlgn="base">
              <a:spcBef>
                <a:spcPct val="0"/>
              </a:spcBef>
              <a:spcAft>
                <a:spcPct val="0"/>
              </a:spcAft>
              <a:defRPr/>
            </a:pPr>
            <a:r>
              <a:rPr lang="fr" sz="2000" b="0" i="0" u="none" baseline="0">
                <a:solidFill>
                  <a:prstClr val="black"/>
                </a:solidFill>
                <a:latin typeface="Arial" panose="020B0604020202020204" pitchFamily="34" charset="0"/>
                <a:ea typeface="Arial" panose="020B0604020202020204" pitchFamily="34" charset="0"/>
                <a:cs typeface="Arial" panose="020B0604020202020204" pitchFamily="34" charset="0"/>
              </a:rPr>
              <a:t>Comment faire en sorte que le défi de l'inventaire et de la sauvegarde du PCI s'accompagne d'une compréhension et d'une prise de conscience de la RRC ?</a:t>
            </a:r>
          </a:p>
          <a:p>
            <a:pPr algn="l" defTabSz="457200" rtl="0" fontAlgn="base">
              <a:spcBef>
                <a:spcPct val="0"/>
              </a:spcBef>
              <a:spcAft>
                <a:spcPct val="0"/>
              </a:spcAft>
              <a:defRPr/>
            </a:pPr>
            <a:endParaRPr lang="fr" sz="2000" dirty="0">
              <a:solidFill>
                <a:prstClr val="black"/>
              </a:solidFill>
              <a:latin typeface="Arial" panose="020B0604020202020204" pitchFamily="34" charset="0"/>
            </a:endParaRPr>
          </a:p>
          <a:p>
            <a:pPr algn="l" defTabSz="457200" rtl="0" fontAlgn="base">
              <a:spcBef>
                <a:spcPct val="0"/>
              </a:spcBef>
              <a:spcAft>
                <a:spcPct val="0"/>
              </a:spcAft>
              <a:defRPr/>
            </a:pPr>
            <a:r>
              <a:rPr lang="fr" sz="2000" b="0" i="0" u="none" baseline="0">
                <a:solidFill>
                  <a:prstClr val="black"/>
                </a:solidFill>
                <a:latin typeface="Arial" panose="020B0604020202020204" pitchFamily="34" charset="0"/>
                <a:ea typeface="Arial" panose="020B0604020202020204" pitchFamily="34" charset="0"/>
                <a:cs typeface="Arial" panose="020B0604020202020204" pitchFamily="34" charset="0"/>
              </a:rPr>
              <a:t>Et comment introduire une compréhension et une sensibilisation au PCI parmi les groupes et les systèmes qui gèrent les catastrophes et les risques de catastrophe ? (ex. : implication des praticiens du PCI dans l'évaluation des besoins post-catastrophe)</a:t>
            </a:r>
          </a:p>
        </p:txBody>
      </p:sp>
    </p:spTree>
    <p:extLst>
      <p:ext uri="{BB962C8B-B14F-4D97-AF65-F5344CB8AC3E}">
        <p14:creationId xmlns:p14="http://schemas.microsoft.com/office/powerpoint/2010/main" val="943144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66473" y="648423"/>
            <a:ext cx="7220528" cy="553998"/>
          </a:xfrm>
        </p:spPr>
        <p:txBody>
          <a:bodyPr/>
          <a:lstStyle/>
          <a:p>
            <a:pPr algn="l" rtl="0" eaLnBrk="1" hangingPunct="1"/>
            <a:r>
              <a:rPr lang="fr" sz="3600" b="1" i="0" u="none" baseline="0"/>
              <a:t>Principes opérationnels</a:t>
            </a:r>
            <a:endParaRPr lang="fr" altLang="es-ES_tradnl" sz="3600" dirty="0"/>
          </a:p>
        </p:txBody>
      </p:sp>
      <p:sp>
        <p:nvSpPr>
          <p:cNvPr id="6" name="TextBox 5"/>
          <p:cNvSpPr txBox="1"/>
          <p:nvPr/>
        </p:nvSpPr>
        <p:spPr>
          <a:xfrm>
            <a:off x="3066473" y="1454179"/>
            <a:ext cx="8137235" cy="4616648"/>
          </a:xfrm>
          <a:prstGeom prst="rect">
            <a:avLst/>
          </a:prstGeom>
          <a:noFill/>
        </p:spPr>
        <p:txBody>
          <a:bodyPr wrap="square" lIns="0" tIns="0" rIns="0" bIns="0">
            <a:spAutoFit/>
          </a:bodyPr>
          <a:lstStyle/>
          <a:p>
            <a:pPr algn="l" defTabSz="457200" rtl="0" fontAlgn="base">
              <a:spcBef>
                <a:spcPct val="0"/>
              </a:spcBef>
              <a:spcAft>
                <a:spcPct val="0"/>
              </a:spcAft>
              <a:defRPr/>
            </a:pPr>
            <a:r>
              <a:rPr lang="fr" sz="2000" b="0" i="1" u="none" baseline="0" dirty="0">
                <a:solidFill>
                  <a:prstClr val="black"/>
                </a:solidFill>
                <a:latin typeface="Arial" panose="020B0604020202020204" pitchFamily="34" charset="0"/>
                <a:ea typeface="Arial" panose="020B0604020202020204" pitchFamily="34" charset="0"/>
                <a:cs typeface="Arial" panose="020B0604020202020204" pitchFamily="34" charset="0"/>
              </a:rPr>
              <a:t>Principes opérationnels et modalités de sauvegarde du patrimoine culturel immatériel dans les situations d'urgence </a:t>
            </a: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(2019)</a:t>
            </a:r>
          </a:p>
          <a:p>
            <a:pPr algn="l" defTabSz="457200" rtl="0" fontAlgn="base">
              <a:spcBef>
                <a:spcPct val="0"/>
              </a:spcBef>
              <a:spcAft>
                <a:spcPct val="0"/>
              </a:spcAft>
              <a:defRPr/>
            </a:pPr>
            <a:endParaRPr lang="fr" sz="2000" dirty="0">
              <a:solidFill>
                <a:prstClr val="black"/>
              </a:solidFill>
              <a:latin typeface="Arial" panose="020B0604020202020204" pitchFamily="34" charset="0"/>
            </a:endParaRPr>
          </a:p>
          <a:p>
            <a:pPr algn="l" defTabSz="457200" rtl="0" fontAlgn="base">
              <a:spcBef>
                <a:spcPct val="0"/>
              </a:spcBef>
              <a:spcAft>
                <a:spcPct val="0"/>
              </a:spcAft>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Six principes opérationnels de base :</a:t>
            </a:r>
          </a:p>
          <a:p>
            <a:pPr algn="l" defTabSz="457200" rtl="0" fontAlgn="base">
              <a:spcBef>
                <a:spcPct val="0"/>
              </a:spcBef>
              <a:spcAft>
                <a:spcPct val="0"/>
              </a:spcAft>
              <a:defRPr/>
            </a:pPr>
            <a:endParaRPr lang="fr" sz="2000" dirty="0">
              <a:solidFill>
                <a:prstClr val="black"/>
              </a:solidFill>
              <a:latin typeface="Arial" panose="020B0604020202020204" pitchFamily="34" charset="0"/>
            </a:endParaRPr>
          </a:p>
          <a:p>
            <a:pPr marL="457200" indent="-457200" algn="l" defTabSz="457200" rtl="0" fontAlgn="base">
              <a:spcBef>
                <a:spcPct val="0"/>
              </a:spcBef>
              <a:spcAft>
                <a:spcPct val="0"/>
              </a:spcAft>
              <a:buFont typeface="+mj-lt"/>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Importance primordiale de la vie et du bien-être des détenteurs du PCI</a:t>
            </a:r>
          </a:p>
          <a:p>
            <a:pPr marL="457200" indent="-457200" algn="l" defTabSz="457200" rtl="0" fontAlgn="base">
              <a:spcBef>
                <a:spcPct val="0"/>
              </a:spcBef>
              <a:spcAft>
                <a:spcPct val="0"/>
              </a:spcAft>
              <a:buFont typeface="+mj-lt"/>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Meilleure compréhension des communautés touchées, y compris les hôtes et les personnes déplacées</a:t>
            </a:r>
          </a:p>
          <a:p>
            <a:pPr marL="457200" indent="-457200" algn="l" defTabSz="457200" rtl="0" fontAlgn="base">
              <a:spcBef>
                <a:spcPct val="0"/>
              </a:spcBef>
              <a:spcAft>
                <a:spcPct val="0"/>
              </a:spcAft>
              <a:buFont typeface="+mj-lt"/>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L'inventaire communautaire est essentiel à toutes les phases du cycle de gestion des catastrophes</a:t>
            </a:r>
          </a:p>
          <a:p>
            <a:pPr marL="457200" indent="-457200" algn="l" defTabSz="457200" rtl="0" fontAlgn="base">
              <a:spcBef>
                <a:spcPct val="0"/>
              </a:spcBef>
              <a:spcAft>
                <a:spcPct val="0"/>
              </a:spcAft>
              <a:buFont typeface="+mj-lt"/>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Les États parties doivent assurer la participation la plus large possible des porteurs du PCI</a:t>
            </a:r>
          </a:p>
          <a:p>
            <a:pPr marL="457200" indent="-457200" algn="l" defTabSz="457200" rtl="0" fontAlgn="base">
              <a:spcBef>
                <a:spcPct val="0"/>
              </a:spcBef>
              <a:spcAft>
                <a:spcPct val="0"/>
              </a:spcAft>
              <a:buFont typeface="+mj-lt"/>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Les acteurs humanitaires étatiques et non étatiques soutiennent les porteurs du PCI dans leurs actions de sauvegarde et d'atténuation</a:t>
            </a:r>
          </a:p>
          <a:p>
            <a:pPr marL="457200" indent="-457200" algn="l" defTabSz="457200" rtl="0" fontAlgn="base">
              <a:spcBef>
                <a:spcPct val="0"/>
              </a:spcBef>
              <a:spcAft>
                <a:spcPct val="0"/>
              </a:spcAft>
              <a:buFont typeface="+mj-lt"/>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Respect de la nature dynamique et adaptative du PCI</a:t>
            </a:r>
            <a:endParaRPr lang="fr" sz="2000" dirty="0">
              <a:solidFill>
                <a:prstClr val="black"/>
              </a:solidFill>
              <a:latin typeface="Arial" panose="020B0604020202020204" pitchFamily="34" charset="0"/>
            </a:endParaRPr>
          </a:p>
          <a:p>
            <a:pPr marL="457200" indent="-457200" algn="l" defTabSz="457200" rtl="0" fontAlgn="base">
              <a:spcBef>
                <a:spcPct val="0"/>
              </a:spcBef>
              <a:spcAft>
                <a:spcPct val="0"/>
              </a:spcAft>
              <a:buFont typeface="+mj-lt"/>
              <a:buAutoNum type="arabicPeriod"/>
              <a:defRPr/>
            </a:pPr>
            <a:endParaRPr lang="fr" sz="2000" dirty="0">
              <a:solidFill>
                <a:prstClr val="black"/>
              </a:solidFill>
              <a:latin typeface="Arial" panose="020B0604020202020204" pitchFamily="34" charset="0"/>
            </a:endParaRPr>
          </a:p>
        </p:txBody>
      </p:sp>
    </p:spTree>
    <p:extLst>
      <p:ext uri="{BB962C8B-B14F-4D97-AF65-F5344CB8AC3E}">
        <p14:creationId xmlns:p14="http://schemas.microsoft.com/office/powerpoint/2010/main" val="3852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987963" y="669921"/>
            <a:ext cx="8887807" cy="430887"/>
          </a:xfrm>
        </p:spPr>
        <p:txBody>
          <a:bodyPr/>
          <a:lstStyle/>
          <a:p>
            <a:pPr algn="l" rtl="0" eaLnBrk="1" hangingPunct="1"/>
            <a:r>
              <a:rPr lang="fr" sz="2800" b="1" i="0" u="none" baseline="0" dirty="0"/>
              <a:t>Modalités opérationnelles – Etat de Préparation</a:t>
            </a:r>
            <a:endParaRPr lang="fr" altLang="es-ES_tradnl" sz="2800" dirty="0"/>
          </a:p>
        </p:txBody>
      </p:sp>
      <p:sp>
        <p:nvSpPr>
          <p:cNvPr id="6" name="TextBox 5"/>
          <p:cNvSpPr txBox="1"/>
          <p:nvPr/>
        </p:nvSpPr>
        <p:spPr>
          <a:xfrm>
            <a:off x="3084944" y="1355987"/>
            <a:ext cx="8220364" cy="4616648"/>
          </a:xfrm>
          <a:prstGeom prst="rect">
            <a:avLst/>
          </a:prstGeom>
          <a:noFill/>
        </p:spPr>
        <p:txBody>
          <a:bodyPr wrap="square" lIns="0" tIns="0" rIns="0" bIns="0">
            <a:spAutoFit/>
          </a:bodyPr>
          <a:lstStyle/>
          <a:p>
            <a:pPr algn="l" defTabSz="457200" rtl="0" fontAlgn="base">
              <a:spcBef>
                <a:spcPct val="0"/>
              </a:spcBef>
              <a:spcAft>
                <a:spcPct val="0"/>
              </a:spcAft>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Les modalités opérationnelles mettent en œuvre et intègrent les principes en définissant les actions adéquates pour chaque phase :</a:t>
            </a:r>
          </a:p>
          <a:p>
            <a:pPr algn="l" defTabSz="457200" rtl="0" fontAlgn="base">
              <a:spcBef>
                <a:spcPct val="0"/>
              </a:spcBef>
              <a:spcAft>
                <a:spcPct val="0"/>
              </a:spcAft>
              <a:defRPr/>
            </a:pPr>
            <a:endParaRPr lang="fr" sz="2000" dirty="0">
              <a:solidFill>
                <a:prstClr val="black"/>
              </a:solidFill>
              <a:latin typeface="Arial" panose="020B0604020202020204" pitchFamily="34" charset="0"/>
            </a:endParaRPr>
          </a:p>
          <a:p>
            <a:pPr marL="457200" indent="-457200" algn="l" defTabSz="457200" rtl="0" eaLnBrk="0" fontAlgn="base" hangingPunct="0">
              <a:spcBef>
                <a:spcPct val="0"/>
              </a:spcBef>
              <a:spcAft>
                <a:spcPct val="0"/>
              </a:spcAft>
              <a:buFontTx/>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Sensibiliser les parties prenantes concernées à la double nature du PCI en cas de catastrophe et renforcer leurs capacités dans ce domaine</a:t>
            </a:r>
          </a:p>
          <a:p>
            <a:pPr marL="457200" indent="-457200" algn="l" defTabSz="457200" rtl="0" eaLnBrk="0" fontAlgn="base" hangingPunct="0">
              <a:spcBef>
                <a:spcPct val="0"/>
              </a:spcBef>
              <a:spcAft>
                <a:spcPct val="0"/>
              </a:spcAft>
              <a:buFontTx/>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Fournir des ressources et soutenir les communautés pour qu'elles s'engagent dans la RRC</a:t>
            </a:r>
          </a:p>
          <a:p>
            <a:pPr marL="457200" indent="-457200" algn="l" defTabSz="457200" rtl="0" eaLnBrk="0" fontAlgn="base" hangingPunct="0">
              <a:spcBef>
                <a:spcPct val="0"/>
              </a:spcBef>
              <a:spcAft>
                <a:spcPct val="0"/>
              </a:spcAft>
              <a:buFontTx/>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Intégrer dans les inventaires des informations sur la vulnérabilité du PCI aux catastrophes potentielles</a:t>
            </a:r>
          </a:p>
          <a:p>
            <a:pPr marL="457200" indent="-457200" algn="l" defTabSz="457200" rtl="0" eaLnBrk="0" fontAlgn="base" hangingPunct="0">
              <a:spcBef>
                <a:spcPct val="0"/>
              </a:spcBef>
              <a:spcAft>
                <a:spcPct val="0"/>
              </a:spcAft>
              <a:buFontTx/>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Inclure des mesures de RRC dans les plans de sauvegarde des éléments spécifiques du PCI</a:t>
            </a:r>
          </a:p>
          <a:p>
            <a:pPr marL="457200" indent="-457200" algn="l" defTabSz="457200" rtl="0" eaLnBrk="0" fontAlgn="base" hangingPunct="0">
              <a:spcBef>
                <a:spcPct val="0"/>
              </a:spcBef>
              <a:spcAft>
                <a:spcPct val="0"/>
              </a:spcAft>
              <a:buFontTx/>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Intégrer le PCI dans les plans de RRC locaux, nationaux, sous-régionaux et régionaux</a:t>
            </a:r>
          </a:p>
          <a:p>
            <a:pPr marL="457200" indent="-457200" algn="l" defTabSz="457200" rtl="0" eaLnBrk="0" fontAlgn="base" hangingPunct="0">
              <a:spcBef>
                <a:spcPct val="0"/>
              </a:spcBef>
              <a:spcAft>
                <a:spcPct val="0"/>
              </a:spcAft>
              <a:buFontTx/>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Relier les organes de sauvegarde et de RRC du PCI</a:t>
            </a:r>
          </a:p>
          <a:p>
            <a:pPr algn="l" defTabSz="457200" rtl="0" fontAlgn="base">
              <a:spcBef>
                <a:spcPct val="0"/>
              </a:spcBef>
              <a:spcAft>
                <a:spcPct val="0"/>
              </a:spcAft>
              <a:defRPr/>
            </a:pPr>
            <a:endParaRPr lang="fr" sz="2000" dirty="0">
              <a:solidFill>
                <a:prstClr val="black"/>
              </a:solidFill>
              <a:latin typeface="Arial" panose="020B0604020202020204" pitchFamily="34" charset="0"/>
            </a:endParaRPr>
          </a:p>
          <a:p>
            <a:pPr algn="l" defTabSz="457200" rtl="0" fontAlgn="base">
              <a:spcBef>
                <a:spcPct val="0"/>
              </a:spcBef>
              <a:spcAft>
                <a:spcPct val="0"/>
              </a:spcAft>
              <a:defRPr/>
            </a:pPr>
            <a:endParaRPr lang="fr" sz="2000" dirty="0">
              <a:solidFill>
                <a:prstClr val="black"/>
              </a:solidFill>
              <a:latin typeface="Arial" panose="020B0604020202020204" pitchFamily="34" charset="0"/>
            </a:endParaRPr>
          </a:p>
        </p:txBody>
      </p:sp>
      <p:pic>
        <p:nvPicPr>
          <p:cNvPr id="9" name="Picture 8">
            <a:extLst>
              <a:ext uri="{FF2B5EF4-FFF2-40B4-BE49-F238E27FC236}">
                <a16:creationId xmlns:a16="http://schemas.microsoft.com/office/drawing/2014/main" id="{A3A8A4E3-7F82-3DEC-040B-F16359DF5EA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8178" y="2296634"/>
            <a:ext cx="2296283" cy="2264731"/>
          </a:xfrm>
          <a:prstGeom prst="rect">
            <a:avLst/>
          </a:prstGeom>
        </p:spPr>
      </p:pic>
    </p:spTree>
    <p:extLst>
      <p:ext uri="{BB962C8B-B14F-4D97-AF65-F5344CB8AC3E}">
        <p14:creationId xmlns:p14="http://schemas.microsoft.com/office/powerpoint/2010/main" val="806722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94182" y="577850"/>
            <a:ext cx="7536873" cy="492443"/>
          </a:xfrm>
        </p:spPr>
        <p:txBody>
          <a:bodyPr/>
          <a:lstStyle/>
          <a:p>
            <a:pPr algn="l" rtl="0" eaLnBrk="1" hangingPunct="1"/>
            <a:r>
              <a:rPr lang="fr" b="1" i="0" u="none" baseline="0" dirty="0"/>
              <a:t>Modalités opérationnelles - Réponse</a:t>
            </a:r>
            <a:endParaRPr lang="fr" altLang="es-ES_tradnl" dirty="0"/>
          </a:p>
        </p:txBody>
      </p:sp>
      <p:sp>
        <p:nvSpPr>
          <p:cNvPr id="6" name="TextBox 5"/>
          <p:cNvSpPr txBox="1"/>
          <p:nvPr/>
        </p:nvSpPr>
        <p:spPr>
          <a:xfrm>
            <a:off x="3094182" y="1412548"/>
            <a:ext cx="7878618" cy="4308872"/>
          </a:xfrm>
          <a:prstGeom prst="rect">
            <a:avLst/>
          </a:prstGeom>
          <a:noFill/>
        </p:spPr>
        <p:txBody>
          <a:bodyPr wrap="square" lIns="0" tIns="0" rIns="0" bIns="0">
            <a:spAutoFit/>
          </a:bodyPr>
          <a:lstStyle/>
          <a:p>
            <a:pPr algn="l" defTabSz="457200" rtl="0" fontAlgn="base">
              <a:spcBef>
                <a:spcPct val="0"/>
              </a:spcBef>
              <a:spcAft>
                <a:spcPct val="0"/>
              </a:spcAft>
              <a:defRPr/>
            </a:pPr>
            <a:endParaRPr lang="fr" sz="2000" dirty="0">
              <a:solidFill>
                <a:prstClr val="black"/>
              </a:solidFill>
              <a:latin typeface="Arial" panose="020B0604020202020204" pitchFamily="34" charset="0"/>
            </a:endParaRPr>
          </a:p>
          <a:p>
            <a:pPr marL="457200" indent="-457200" algn="l" defTabSz="457200" rtl="0" eaLnBrk="0" fontAlgn="base" hangingPunct="0">
              <a:spcBef>
                <a:spcPct val="0"/>
              </a:spcBef>
              <a:spcAft>
                <a:spcPct val="0"/>
              </a:spcAft>
              <a:buFontTx/>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Identifier et contacter le plus tôt possible les porteurs de PCI connus ou susceptibles d'avoir été touchés par la catastrophe. </a:t>
            </a:r>
          </a:p>
          <a:p>
            <a:pPr marL="457200" indent="-457200" algn="l" defTabSz="457200" rtl="0" eaLnBrk="0" fontAlgn="base" hangingPunct="0">
              <a:spcBef>
                <a:spcPct val="0"/>
              </a:spcBef>
              <a:spcAft>
                <a:spcPct val="0"/>
              </a:spcAft>
              <a:buFontTx/>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Fournir des ressources aux responsables du PCI et les aider à identifier les besoins immédiats en matière de sauvegarde et à y répondre, et faire appel au PCI pour atténuer les effets immédiats de la catastrophe </a:t>
            </a:r>
          </a:p>
          <a:p>
            <a:pPr marL="457200" indent="-457200" algn="l" defTabSz="457200" rtl="0" eaLnBrk="0" fontAlgn="base" hangingPunct="0">
              <a:spcBef>
                <a:spcPct val="0"/>
              </a:spcBef>
              <a:spcAft>
                <a:spcPct val="0"/>
              </a:spcAft>
              <a:buFontTx/>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Partager les informations entre les autres acteurs humanitaires afin de déterminer la nature et l'étendue de l'impact sur le PCI, et les possibilités d'impliquer le PCI dans l'atténuation de l'impact. </a:t>
            </a:r>
          </a:p>
          <a:p>
            <a:pPr marL="457200" indent="-457200" algn="l" defTabSz="457200" rtl="0" eaLnBrk="0" fontAlgn="base" hangingPunct="0">
              <a:spcBef>
                <a:spcPct val="0"/>
              </a:spcBef>
              <a:spcAft>
                <a:spcPct val="0"/>
              </a:spcAft>
              <a:buFontTx/>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Veiller à ce que le PCI soit intégré dans les évaluations post-catastrophe (par exemple les PDNA) et à ce que les porteurs de PCI concernés soient impliqués dans ces évaluations</a:t>
            </a:r>
          </a:p>
          <a:p>
            <a:pPr algn="l" defTabSz="457200" rtl="0" fontAlgn="base">
              <a:spcBef>
                <a:spcPct val="0"/>
              </a:spcBef>
              <a:spcAft>
                <a:spcPct val="0"/>
              </a:spcAft>
              <a:defRPr/>
            </a:pPr>
            <a:endParaRPr lang="fr" sz="2000" dirty="0">
              <a:solidFill>
                <a:prstClr val="black"/>
              </a:solidFill>
              <a:latin typeface="Arial" panose="020B0604020202020204" pitchFamily="34" charset="0"/>
            </a:endParaRPr>
          </a:p>
          <a:p>
            <a:pPr algn="l" defTabSz="457200" rtl="0" fontAlgn="base">
              <a:spcBef>
                <a:spcPct val="0"/>
              </a:spcBef>
              <a:spcAft>
                <a:spcPct val="0"/>
              </a:spcAft>
              <a:defRPr/>
            </a:pPr>
            <a:endParaRPr lang="fr" sz="2000" dirty="0">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id="{E4DE0ED3-C208-3B18-04F5-33ECB4DC3F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06141" y="2188845"/>
            <a:ext cx="2565304" cy="2480310"/>
          </a:xfrm>
          <a:prstGeom prst="rect">
            <a:avLst/>
          </a:prstGeom>
        </p:spPr>
      </p:pic>
    </p:spTree>
    <p:extLst>
      <p:ext uri="{BB962C8B-B14F-4D97-AF65-F5344CB8AC3E}">
        <p14:creationId xmlns:p14="http://schemas.microsoft.com/office/powerpoint/2010/main" val="458422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94182" y="577850"/>
            <a:ext cx="7499927" cy="430887"/>
          </a:xfrm>
        </p:spPr>
        <p:txBody>
          <a:bodyPr/>
          <a:lstStyle/>
          <a:p>
            <a:pPr algn="l" rtl="0" eaLnBrk="1" hangingPunct="1"/>
            <a:r>
              <a:rPr lang="fr" sz="2800" b="1" i="0" u="none" baseline="0" dirty="0"/>
              <a:t>Modalités opérationnelles - Relèvement</a:t>
            </a:r>
            <a:endParaRPr lang="fr" altLang="es-ES_tradnl" sz="2800" dirty="0"/>
          </a:p>
        </p:txBody>
      </p:sp>
      <p:sp>
        <p:nvSpPr>
          <p:cNvPr id="6" name="TextBox 5"/>
          <p:cNvSpPr txBox="1"/>
          <p:nvPr/>
        </p:nvSpPr>
        <p:spPr>
          <a:xfrm>
            <a:off x="3094182" y="1412547"/>
            <a:ext cx="7786254" cy="3385542"/>
          </a:xfrm>
          <a:prstGeom prst="rect">
            <a:avLst/>
          </a:prstGeom>
          <a:noFill/>
        </p:spPr>
        <p:txBody>
          <a:bodyPr wrap="square" lIns="0" tIns="0" rIns="0" bIns="0">
            <a:spAutoFit/>
          </a:bodyPr>
          <a:lstStyle/>
          <a:p>
            <a:pPr algn="l" defTabSz="457200" rtl="0" fontAlgn="base">
              <a:spcBef>
                <a:spcPct val="0"/>
              </a:spcBef>
              <a:spcAft>
                <a:spcPct val="0"/>
              </a:spcAft>
              <a:defRPr/>
            </a:pPr>
            <a:endParaRPr lang="fr" sz="2000" dirty="0">
              <a:solidFill>
                <a:prstClr val="black"/>
              </a:solidFill>
              <a:latin typeface="Arial" panose="020B0604020202020204" pitchFamily="34" charset="0"/>
            </a:endParaRPr>
          </a:p>
          <a:p>
            <a:pPr marL="457200" indent="-457200" algn="l" defTabSz="457200" rtl="0" eaLnBrk="0" fontAlgn="base" hangingPunct="0">
              <a:spcBef>
                <a:spcPct val="0"/>
              </a:spcBef>
              <a:spcAft>
                <a:spcPct val="0"/>
              </a:spcAft>
              <a:buFontTx/>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Procéder à l'identification des besoins de la communauté si cela n'a pas pu être fait plus tôt. </a:t>
            </a:r>
          </a:p>
          <a:p>
            <a:pPr marL="457200" indent="-457200" algn="l" defTabSz="457200" rtl="0" eaLnBrk="0" fontAlgn="base" hangingPunct="0">
              <a:spcBef>
                <a:spcPct val="0"/>
              </a:spcBef>
              <a:spcAft>
                <a:spcPct val="0"/>
              </a:spcAft>
              <a:buFontTx/>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Fournir des ressources aux porteurs de PCI et les aider à élaborer et à mettre en œuvre des mesures ou des plans de sauvegarde afin de renforcer la capacité d'atténuation de leur patrimoine culturel immatériel. </a:t>
            </a:r>
          </a:p>
          <a:p>
            <a:pPr marL="457200" indent="-457200" algn="l" defTabSz="457200" rtl="0" eaLnBrk="0" fontAlgn="base" hangingPunct="0">
              <a:spcBef>
                <a:spcPct val="0"/>
              </a:spcBef>
              <a:spcAft>
                <a:spcPct val="0"/>
              </a:spcAft>
              <a:buFontTx/>
              <a:buAutoNum type="arabicPeriod"/>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Engager le PCI à favoriser le dialogue, la compréhension mutuelle et la réconciliation entre et au sein des communautés, y compris entre les populations déplacées et les communautés d'accueil.</a:t>
            </a:r>
          </a:p>
          <a:p>
            <a:pPr algn="l" defTabSz="457200" rtl="0" fontAlgn="base">
              <a:spcBef>
                <a:spcPct val="0"/>
              </a:spcBef>
              <a:spcAft>
                <a:spcPct val="0"/>
              </a:spcAft>
              <a:defRPr/>
            </a:pPr>
            <a:endParaRPr lang="fr" sz="2000" dirty="0">
              <a:solidFill>
                <a:prstClr val="black"/>
              </a:solidFill>
              <a:latin typeface="Arial" panose="020B0604020202020204" pitchFamily="34" charset="0"/>
            </a:endParaRPr>
          </a:p>
          <a:p>
            <a:pPr algn="l" defTabSz="457200" rtl="0" fontAlgn="base">
              <a:spcBef>
                <a:spcPct val="0"/>
              </a:spcBef>
              <a:spcAft>
                <a:spcPct val="0"/>
              </a:spcAft>
              <a:defRPr/>
            </a:pPr>
            <a:endParaRPr lang="fr" sz="2000" dirty="0">
              <a:solidFill>
                <a:prstClr val="black"/>
              </a:solidFill>
              <a:latin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586297" y="2087419"/>
            <a:ext cx="2251484" cy="2273397"/>
          </a:xfrm>
          <a:prstGeom prst="rect">
            <a:avLst/>
          </a:prstGeom>
        </p:spPr>
      </p:pic>
    </p:spTree>
    <p:extLst>
      <p:ext uri="{BB962C8B-B14F-4D97-AF65-F5344CB8AC3E}">
        <p14:creationId xmlns:p14="http://schemas.microsoft.com/office/powerpoint/2010/main" val="1808379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121891" y="696483"/>
            <a:ext cx="7804726" cy="430887"/>
          </a:xfrm>
        </p:spPr>
        <p:txBody>
          <a:bodyPr/>
          <a:lstStyle/>
          <a:p>
            <a:pPr algn="l" rtl="0" eaLnBrk="1" hangingPunct="1"/>
            <a:r>
              <a:rPr lang="fr" sz="2800" b="1" i="0" u="none" baseline="0" dirty="0"/>
              <a:t>Ressources et soutien financier de l'UNESCO</a:t>
            </a:r>
          </a:p>
        </p:txBody>
      </p:sp>
      <p:sp>
        <p:nvSpPr>
          <p:cNvPr id="6" name="TextBox 5"/>
          <p:cNvSpPr txBox="1"/>
          <p:nvPr/>
        </p:nvSpPr>
        <p:spPr>
          <a:xfrm>
            <a:off x="3121891" y="1735931"/>
            <a:ext cx="7564582" cy="3386138"/>
          </a:xfrm>
          <a:prstGeom prst="rect">
            <a:avLst/>
          </a:prstGeom>
          <a:noFill/>
        </p:spPr>
        <p:txBody>
          <a:bodyPr wrap="square" lIns="0" tIns="0" rIns="0" bIns="0">
            <a:spAutoFit/>
          </a:bodyPr>
          <a:lstStyle/>
          <a:p>
            <a:pPr algn="l" defTabSz="457200" rtl="0" fontAlgn="base">
              <a:spcBef>
                <a:spcPct val="0"/>
              </a:spcBef>
              <a:spcAft>
                <a:spcPct val="0"/>
              </a:spcAft>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Les </a:t>
            </a:r>
            <a:r>
              <a:rPr lang="fr" sz="2000" b="1"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ressources</a:t>
            </a: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 qui soutiennent la protection du PCI dans le contexte d'une catastrophe sont les suivantes :</a:t>
            </a:r>
          </a:p>
          <a:p>
            <a:pPr marL="800100" lvl="1" indent="-342900" algn="l" defTabSz="457200" rtl="0" fontAlgn="base">
              <a:spcBef>
                <a:spcPct val="0"/>
              </a:spcBef>
              <a:spcAft>
                <a:spcPct val="0"/>
              </a:spcAft>
              <a:buFont typeface="Arial" panose="020B0604020202020204" pitchFamily="34" charset="0"/>
              <a:buChar char="•"/>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Procédure accélérée pour une candidature sur la Liste du patrimoine culturel immatériel nécessitant une sauvegarde urgente (voir le critère U.6 du chapitre I.1 des Directives opérationnelles de la Convention de 2003).</a:t>
            </a:r>
          </a:p>
          <a:p>
            <a:pPr algn="l" defTabSz="457200" rtl="0" fontAlgn="base">
              <a:spcBef>
                <a:spcPct val="0"/>
              </a:spcBef>
              <a:spcAft>
                <a:spcPct val="0"/>
              </a:spcAft>
              <a:defRPr/>
            </a:pPr>
            <a:endParaRPr lang="fr" sz="2000" dirty="0">
              <a:solidFill>
                <a:prstClr val="black"/>
              </a:solidFill>
              <a:latin typeface="Arial" panose="020B0604020202020204" pitchFamily="34" charset="0"/>
            </a:endParaRPr>
          </a:p>
          <a:p>
            <a:pPr algn="l" defTabSz="457200" rtl="0" fontAlgn="base">
              <a:spcBef>
                <a:spcPct val="0"/>
              </a:spcBef>
              <a:spcAft>
                <a:spcPct val="0"/>
              </a:spcAft>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Une </a:t>
            </a:r>
            <a:r>
              <a:rPr lang="fr" sz="2000" b="1"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aide financière et technique </a:t>
            </a: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peut être demandée : </a:t>
            </a:r>
          </a:p>
          <a:p>
            <a:pPr marL="800100" lvl="1" indent="-342900" algn="l" defTabSz="457200" rtl="0" fontAlgn="base">
              <a:spcBef>
                <a:spcPct val="0"/>
              </a:spcBef>
              <a:spcAft>
                <a:spcPct val="0"/>
              </a:spcAft>
              <a:buFont typeface="Arial" panose="020B0604020202020204" pitchFamily="34" charset="0"/>
              <a:buChar char="•"/>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Fonds d'urgence pour le patrimoine de l'UNESCO	</a:t>
            </a:r>
          </a:p>
          <a:p>
            <a:pPr marL="800100" lvl="1" indent="-342900" algn="l" defTabSz="457200" rtl="0" fontAlgn="base">
              <a:spcBef>
                <a:spcPct val="0"/>
              </a:spcBef>
              <a:spcAft>
                <a:spcPct val="0"/>
              </a:spcAft>
              <a:buFont typeface="Arial" panose="020B0604020202020204" pitchFamily="34" charset="0"/>
              <a:buChar char="•"/>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Programme d'assistance internationale du Fonds du patrimoine culturel immatériel</a:t>
            </a:r>
          </a:p>
        </p:txBody>
      </p:sp>
    </p:spTree>
    <p:extLst>
      <p:ext uri="{BB962C8B-B14F-4D97-AF65-F5344CB8AC3E}">
        <p14:creationId xmlns:p14="http://schemas.microsoft.com/office/powerpoint/2010/main" val="162524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2992582" y="411828"/>
            <a:ext cx="8294254" cy="553998"/>
          </a:xfrm>
        </p:spPr>
        <p:txBody>
          <a:bodyPr/>
          <a:lstStyle/>
          <a:p>
            <a:pPr algn="l" rtl="0" eaLnBrk="1" hangingPunct="1"/>
            <a:r>
              <a:rPr lang="fr" sz="3600" b="1" i="0" u="none" baseline="0" dirty="0"/>
              <a:t>Objectifs et champ d'application de cet atelier</a:t>
            </a:r>
            <a:endParaRPr lang="fr" altLang="es-ES_tradnl" sz="3600" dirty="0"/>
          </a:p>
        </p:txBody>
      </p:sp>
      <p:sp>
        <p:nvSpPr>
          <p:cNvPr id="8195" name="Espace réservé du texte 2"/>
          <p:cNvSpPr>
            <a:spLocks noGrp="1"/>
          </p:cNvSpPr>
          <p:nvPr>
            <p:ph type="body" idx="1"/>
          </p:nvPr>
        </p:nvSpPr>
        <p:spPr>
          <a:xfrm>
            <a:off x="2992582" y="1610139"/>
            <a:ext cx="8636001" cy="5570756"/>
          </a:xfrm>
        </p:spPr>
        <p:txBody>
          <a:bodyPr/>
          <a:lstStyle/>
          <a:p>
            <a:pPr algn="l" rtl="0">
              <a:lnSpc>
                <a:spcPct val="100000"/>
              </a:lnSpc>
              <a:defRPr/>
            </a:pPr>
            <a:r>
              <a:rPr lang="fr" sz="2000" b="1" i="0" u="none" baseline="0" dirty="0"/>
              <a:t>Objectif </a:t>
            </a:r>
            <a:r>
              <a:rPr lang="fr" sz="2000" b="0" i="0" u="none" baseline="0" dirty="0"/>
              <a:t>:    </a:t>
            </a:r>
          </a:p>
          <a:p>
            <a:pPr marL="342900" indent="-342900" algn="l" rtl="0">
              <a:lnSpc>
                <a:spcPct val="100000"/>
              </a:lnSpc>
              <a:buFont typeface="Arial" panose="020B0604020202020204" pitchFamily="34" charset="0"/>
              <a:buChar char="•"/>
              <a:defRPr/>
            </a:pPr>
            <a:r>
              <a:rPr lang="fr" sz="2000" b="0" i="0" u="none" baseline="0" dirty="0"/>
              <a:t>Présenter aux participants la relation entre le patrimoine culturel immatériel (PCI) et la réduction des risques de catastrophes (RRC)</a:t>
            </a:r>
          </a:p>
          <a:p>
            <a:pPr algn="l" rtl="0">
              <a:lnSpc>
                <a:spcPct val="100000"/>
              </a:lnSpc>
              <a:defRPr/>
            </a:pPr>
            <a:r>
              <a:rPr lang="fr" sz="2000" b="1" i="0" u="none" baseline="0" dirty="0"/>
              <a:t>Champ d'application </a:t>
            </a:r>
            <a:r>
              <a:rPr lang="fr" sz="2000" b="0" i="0" u="none" baseline="0" dirty="0"/>
              <a:t>:</a:t>
            </a:r>
          </a:p>
          <a:p>
            <a:pPr marL="457200" indent="-457200" algn="l" rtl="0">
              <a:lnSpc>
                <a:spcPct val="100000"/>
              </a:lnSpc>
              <a:buFont typeface="+mj-lt"/>
              <a:buAutoNum type="arabicPeriod"/>
              <a:defRPr/>
            </a:pPr>
            <a:r>
              <a:rPr lang="fr" sz="2000" b="0" i="0" u="none" baseline="0" dirty="0"/>
              <a:t>concepts et termes clés relatifs aux catastrophes</a:t>
            </a:r>
            <a:endParaRPr lang="fr" sz="2000" dirty="0"/>
          </a:p>
          <a:p>
            <a:pPr marL="457200" indent="-457200" algn="l" rtl="0">
              <a:lnSpc>
                <a:spcPct val="100000"/>
              </a:lnSpc>
              <a:buFont typeface="+mj-lt"/>
              <a:buAutoNum type="arabicPeriod"/>
              <a:defRPr/>
            </a:pPr>
            <a:r>
              <a:rPr lang="fr" sz="2000" b="0" i="0" u="none" baseline="0" dirty="0"/>
              <a:t>cadres, instruments et normes pertinents</a:t>
            </a:r>
            <a:endParaRPr lang="fr" sz="2000" dirty="0"/>
          </a:p>
          <a:p>
            <a:pPr marL="457200" indent="-457200" algn="l" rtl="0">
              <a:lnSpc>
                <a:spcPct val="100000"/>
              </a:lnSpc>
              <a:buFont typeface="+mj-lt"/>
              <a:buAutoNum type="arabicPeriod"/>
              <a:defRPr/>
            </a:pPr>
            <a:r>
              <a:rPr lang="fr" sz="2000" b="0" i="0" u="none" baseline="0" dirty="0"/>
              <a:t>le </a:t>
            </a:r>
            <a:r>
              <a:rPr lang="fr" sz="2000" b="1" i="0" u="none" baseline="0" dirty="0"/>
              <a:t>double rôle </a:t>
            </a:r>
            <a:r>
              <a:rPr lang="fr" sz="2000" b="0" i="0" u="none" baseline="0" dirty="0"/>
              <a:t>du PCI dans les catastrophes : </a:t>
            </a:r>
          </a:p>
          <a:p>
            <a:pPr lvl="1" algn="l" rtl="0">
              <a:defRPr/>
            </a:pPr>
            <a:r>
              <a:rPr lang="fr" sz="1600" b="0" i="0" u="none" baseline="0" dirty="0">
                <a:solidFill>
                  <a:schemeClr val="tx1"/>
                </a:solidFill>
              </a:rPr>
              <a:t>a) comment le PCI est affecté par les catastrophes, et </a:t>
            </a:r>
          </a:p>
          <a:p>
            <a:pPr lvl="1" algn="l" rtl="0">
              <a:defRPr/>
            </a:pPr>
            <a:r>
              <a:rPr lang="fr" sz="1600" b="0" i="0" u="none" baseline="0" dirty="0">
                <a:solidFill>
                  <a:schemeClr val="tx1"/>
                </a:solidFill>
              </a:rPr>
              <a:t>b) comment le PCI peut être mobilisé ou contribuer à réduire les effets d'une catastrophe</a:t>
            </a:r>
            <a:endParaRPr lang="fr" sz="1600" dirty="0">
              <a:solidFill>
                <a:schemeClr val="tx1"/>
              </a:solidFill>
            </a:endParaRPr>
          </a:p>
          <a:p>
            <a:pPr marL="457200" indent="-457200" algn="l" rtl="0">
              <a:lnSpc>
                <a:spcPct val="100000"/>
              </a:lnSpc>
              <a:buFont typeface="+mj-lt"/>
              <a:buAutoNum type="arabicPeriod"/>
              <a:defRPr/>
            </a:pPr>
            <a:r>
              <a:rPr lang="fr" sz="2000" b="0" i="0" u="none" baseline="0" dirty="0"/>
              <a:t>les rôles des communautés, des experts, des organisations humanitaires et des autres parties prenantes dans la sauvegarde et la mobilisation du PCI dans le contexte des catastrophes.</a:t>
            </a:r>
            <a:endParaRPr lang="fr" sz="2000" dirty="0"/>
          </a:p>
          <a:p>
            <a:pPr algn="l" rtl="0" eaLnBrk="1" hangingPunct="1">
              <a:lnSpc>
                <a:spcPct val="100000"/>
              </a:lnSpc>
              <a:defRPr/>
            </a:pPr>
            <a:endParaRPr lang="fr" altLang="es-ES_tradnl" dirty="0"/>
          </a:p>
        </p:txBody>
      </p:sp>
    </p:spTree>
    <p:extLst>
      <p:ext uri="{BB962C8B-B14F-4D97-AF65-F5344CB8AC3E}">
        <p14:creationId xmlns:p14="http://schemas.microsoft.com/office/powerpoint/2010/main" val="2047569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009" y="657659"/>
            <a:ext cx="8640233" cy="492125"/>
          </a:xfrm>
        </p:spPr>
        <p:txBody>
          <a:bodyPr/>
          <a:lstStyle/>
          <a:p>
            <a:pPr algn="l" rtl="0"/>
            <a:r>
              <a:rPr lang="fr" b="1" i="0" u="none" baseline="0"/>
              <a:t>Inventaire du PCI en cas de catastrophe </a:t>
            </a:r>
          </a:p>
        </p:txBody>
      </p:sp>
      <p:sp>
        <p:nvSpPr>
          <p:cNvPr id="5" name="Rectangle 4"/>
          <p:cNvSpPr/>
          <p:nvPr/>
        </p:nvSpPr>
        <p:spPr>
          <a:xfrm>
            <a:off x="3058009" y="1625600"/>
            <a:ext cx="8302718" cy="4524315"/>
          </a:xfrm>
          <a:prstGeom prst="rect">
            <a:avLst/>
          </a:prstGeom>
        </p:spPr>
        <p:txBody>
          <a:bodyPr wrap="square">
            <a:spAutoFit/>
          </a:bodyPr>
          <a:lstStyle/>
          <a:p>
            <a:pPr algn="l" rtl="0"/>
            <a:r>
              <a:rPr lang="fr" b="1" i="0" u="none" baseline="0" dirty="0"/>
              <a:t>Inventaire - </a:t>
            </a:r>
            <a:r>
              <a:rPr lang="fr" b="0" i="0" u="none" baseline="0" dirty="0"/>
              <a:t>« pas une simple liste d'éléments du patrimoine immatériel »</a:t>
            </a:r>
          </a:p>
          <a:p>
            <a:pPr marL="742950" lvl="1" indent="-285750" algn="l" rtl="0">
              <a:buFont typeface="Arial" panose="020B0604020202020204" pitchFamily="34" charset="0"/>
              <a:buChar char="•"/>
            </a:pPr>
            <a:r>
              <a:rPr lang="fr" b="0" i="0" u="none" baseline="0" dirty="0"/>
              <a:t>sensibilise l'opinion publique </a:t>
            </a:r>
          </a:p>
          <a:p>
            <a:pPr marL="742950" lvl="1" indent="-285750" algn="l" rtl="0">
              <a:buFont typeface="Arial" panose="020B0604020202020204" pitchFamily="34" charset="0"/>
              <a:buChar char="•"/>
            </a:pPr>
            <a:r>
              <a:rPr lang="fr" b="0" i="0" u="none" baseline="0" dirty="0"/>
              <a:t>identifie les éléments dont la viabilité est limitée et qui peuvent donner lieu à une sauvegarde</a:t>
            </a:r>
          </a:p>
          <a:p>
            <a:pPr marL="742950" lvl="1" indent="-285750" algn="l" rtl="0">
              <a:buFont typeface="Arial" panose="020B0604020202020204" pitchFamily="34" charset="0"/>
              <a:buChar char="•"/>
            </a:pPr>
            <a:r>
              <a:rPr lang="fr" b="0" i="0" u="none" baseline="0" dirty="0"/>
              <a:t>établit des relations entre les parties prenantes susceptibles d'être impliquées dans la protection des enfants</a:t>
            </a:r>
          </a:p>
          <a:p>
            <a:pPr marL="742950" lvl="1" indent="-285750" algn="l" rtl="0">
              <a:buFont typeface="Arial" panose="020B0604020202020204" pitchFamily="34" charset="0"/>
              <a:buChar char="•"/>
            </a:pPr>
            <a:r>
              <a:rPr lang="fr" b="0" i="0" u="none" baseline="0" dirty="0"/>
              <a:t>renforce le sentiment d'identité et de continuité des communautés concernées </a:t>
            </a:r>
          </a:p>
          <a:p>
            <a:pPr marL="742950" lvl="1" indent="-285750" algn="l" rtl="0">
              <a:buFont typeface="Arial" panose="020B0604020202020204" pitchFamily="34" charset="0"/>
              <a:buChar char="•"/>
            </a:pPr>
            <a:r>
              <a:rPr lang="fr" b="0" i="0" u="none" baseline="0" dirty="0"/>
              <a:t>sensibilise davantage au PCI au sein et à l'extérieur de ces communautés.</a:t>
            </a:r>
          </a:p>
          <a:p>
            <a:endParaRPr lang="fr" dirty="0"/>
          </a:p>
          <a:p>
            <a:pPr algn="l" rtl="0"/>
            <a:r>
              <a:rPr lang="fr" b="1" i="0" u="none" baseline="0" dirty="0"/>
              <a:t>Inventaire en tenant compte des risques de catastrophes :</a:t>
            </a:r>
          </a:p>
          <a:p>
            <a:pPr marL="742950" lvl="1" indent="-285750" algn="l" rtl="0">
              <a:buFont typeface="Arial" panose="020B0604020202020204" pitchFamily="34" charset="0"/>
              <a:buChar char="•"/>
            </a:pPr>
            <a:r>
              <a:rPr lang="fr" b="0" i="0" u="none" baseline="0" dirty="0"/>
              <a:t>identification des </a:t>
            </a:r>
            <a:r>
              <a:rPr lang="fr" b="1" i="0" u="none" baseline="0" dirty="0"/>
              <a:t>risques</a:t>
            </a:r>
            <a:r>
              <a:rPr lang="fr" b="0" i="0" u="none" baseline="0" dirty="0"/>
              <a:t> liés aux différents dangers - fréquence probable, ampleur, etc.</a:t>
            </a:r>
            <a:endParaRPr lang="fr" dirty="0"/>
          </a:p>
          <a:p>
            <a:pPr marL="742950" lvl="1" indent="-285750" algn="l" rtl="0">
              <a:buFont typeface="Arial" panose="020B0604020202020204" pitchFamily="34" charset="0"/>
              <a:buChar char="•"/>
            </a:pPr>
            <a:r>
              <a:rPr lang="fr" b="0" i="0" u="none" baseline="0" dirty="0"/>
              <a:t>cartographie de la </a:t>
            </a:r>
            <a:r>
              <a:rPr lang="fr" b="1" i="0" u="none" baseline="0" dirty="0"/>
              <a:t>viabilité</a:t>
            </a:r>
            <a:r>
              <a:rPr lang="fr" b="0" i="0" u="none" baseline="0" dirty="0"/>
              <a:t> d'un élément du PCI au cours des différentes phases du cycle des catastrophes</a:t>
            </a:r>
          </a:p>
          <a:p>
            <a:pPr marL="742950" lvl="1" indent="-285750" algn="l" rtl="0">
              <a:buFont typeface="Arial" panose="020B0604020202020204" pitchFamily="34" charset="0"/>
              <a:buChar char="•"/>
            </a:pPr>
            <a:r>
              <a:rPr lang="fr" b="0" i="0" u="none" baseline="0" dirty="0"/>
              <a:t>identification du PCI susceptible de contribuer à </a:t>
            </a:r>
            <a:r>
              <a:rPr lang="fr" b="1" i="0" u="none" baseline="0" dirty="0"/>
              <a:t>réduire les effets des catastrophes</a:t>
            </a:r>
          </a:p>
          <a:p>
            <a:endParaRPr lang="fr" dirty="0"/>
          </a:p>
        </p:txBody>
      </p:sp>
    </p:spTree>
    <p:extLst>
      <p:ext uri="{BB962C8B-B14F-4D97-AF65-F5344CB8AC3E}">
        <p14:creationId xmlns:p14="http://schemas.microsoft.com/office/powerpoint/2010/main" val="855147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66474" y="565296"/>
            <a:ext cx="8571344" cy="861774"/>
          </a:xfrm>
        </p:spPr>
        <p:txBody>
          <a:bodyPr/>
          <a:lstStyle/>
          <a:p>
            <a:pPr algn="l" rtl="0" eaLnBrk="1" hangingPunct="1"/>
            <a:r>
              <a:rPr lang="fr" sz="2800" b="1" i="0" u="none" baseline="0" dirty="0"/>
              <a:t>Exercice 2 : analyse d'un exemple de cadre pour le PCI et la RRC </a:t>
            </a:r>
            <a:endParaRPr lang="fr" altLang="es-ES_tradnl" sz="2800" dirty="0"/>
          </a:p>
        </p:txBody>
      </p:sp>
      <p:sp>
        <p:nvSpPr>
          <p:cNvPr id="23556" name="TextBox 5"/>
          <p:cNvSpPr txBox="1">
            <a:spLocks noChangeArrowheads="1"/>
          </p:cNvSpPr>
          <p:nvPr/>
        </p:nvSpPr>
        <p:spPr bwMode="auto">
          <a:xfrm>
            <a:off x="3066474" y="1637106"/>
            <a:ext cx="8443039"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indent="0" algn="l" defTabSz="457200" rtl="0" fontAlgn="base">
              <a:spcBef>
                <a:spcPct val="0"/>
              </a:spcBef>
              <a:spcAft>
                <a:spcPct val="0"/>
              </a:spcAft>
            </a:pPr>
            <a:r>
              <a:rPr lang="fr" sz="2000" b="1" i="0" u="none" baseline="0" dirty="0">
                <a:solidFill>
                  <a:prstClr val="black"/>
                </a:solidFill>
              </a:rPr>
              <a:t>Question </a:t>
            </a:r>
            <a:r>
              <a:rPr lang="fr" sz="2000" b="0" i="0" u="none" baseline="0" dirty="0">
                <a:solidFill>
                  <a:prstClr val="black"/>
                </a:solidFill>
              </a:rPr>
              <a:t>: Quelles sont les menaces que les situations d'urgence potentielles font peser sur la poursuite de la pratique et de la transmission d'un élément du PCI choisi ?</a:t>
            </a:r>
          </a:p>
          <a:p>
            <a:pPr algn="l" defTabSz="457200" rtl="0" fontAlgn="base">
              <a:spcBef>
                <a:spcPct val="0"/>
              </a:spcBef>
              <a:spcAft>
                <a:spcPct val="0"/>
              </a:spcAft>
              <a:buFont typeface="Arial" panose="020B0604020202020204" pitchFamily="34" charset="0"/>
              <a:buChar char="•"/>
            </a:pPr>
            <a:endParaRPr lang="fr" altLang="en-US" sz="2000" dirty="0">
              <a:solidFill>
                <a:prstClr val="black"/>
              </a:solidFill>
            </a:endParaRPr>
          </a:p>
          <a:p>
            <a:pPr marL="0" indent="0" algn="l" defTabSz="457200" rtl="0" fontAlgn="base">
              <a:spcBef>
                <a:spcPct val="0"/>
              </a:spcBef>
              <a:spcAft>
                <a:spcPct val="0"/>
              </a:spcAft>
            </a:pPr>
            <a:r>
              <a:rPr lang="fr" sz="2000" b="1" i="0" u="none" baseline="0" dirty="0">
                <a:solidFill>
                  <a:prstClr val="black"/>
                </a:solidFill>
              </a:rPr>
              <a:t>Étapes </a:t>
            </a:r>
            <a:r>
              <a:rPr lang="fr" sz="2000" b="0" i="0" u="none" baseline="0" dirty="0">
                <a:solidFill>
                  <a:prstClr val="black"/>
                </a:solidFill>
              </a:rPr>
              <a:t>:</a:t>
            </a:r>
          </a:p>
          <a:p>
            <a:pPr lvl="1" algn="l" defTabSz="457200" rtl="0" fontAlgn="base">
              <a:spcBef>
                <a:spcPct val="0"/>
              </a:spcBef>
              <a:spcAft>
                <a:spcPct val="0"/>
              </a:spcAft>
              <a:buFont typeface="Arial" panose="020B0604020202020204" pitchFamily="34" charset="0"/>
              <a:buChar char="•"/>
            </a:pPr>
            <a:r>
              <a:rPr lang="fr" b="0" i="0" u="none" baseline="0" dirty="0">
                <a:solidFill>
                  <a:prstClr val="black"/>
                </a:solidFill>
              </a:rPr>
              <a:t>Chaque groupe doit sélectionner un élément ou une pratique du PCI - assurez-vous que vous avez la permission culturelle de parler de cet élément ou de cette pratique</a:t>
            </a:r>
          </a:p>
          <a:p>
            <a:pPr lvl="1" algn="l" defTabSz="457200" rtl="0" fontAlgn="base">
              <a:spcBef>
                <a:spcPct val="0"/>
              </a:spcBef>
              <a:spcAft>
                <a:spcPct val="0"/>
              </a:spcAft>
              <a:buFont typeface="Arial" panose="020B0604020202020204" pitchFamily="34" charset="0"/>
              <a:buChar char="•"/>
            </a:pPr>
            <a:r>
              <a:rPr lang="fr" b="0" i="0" u="none" baseline="0" dirty="0">
                <a:solidFill>
                  <a:prstClr val="black"/>
                </a:solidFill>
              </a:rPr>
              <a:t>Commencez à remplir l'exemple de cadre d'inventaire du document 1*</a:t>
            </a:r>
          </a:p>
          <a:p>
            <a:pPr lvl="1" algn="l" defTabSz="457200" rtl="0" fontAlgn="base">
              <a:spcBef>
                <a:spcPct val="0"/>
              </a:spcBef>
              <a:spcAft>
                <a:spcPct val="0"/>
              </a:spcAft>
              <a:buFont typeface="Arial" panose="020B0604020202020204" pitchFamily="34" charset="0"/>
              <a:buChar char="•"/>
            </a:pPr>
            <a:r>
              <a:rPr lang="fr" b="1" i="0" u="none" baseline="0" dirty="0">
                <a:solidFill>
                  <a:prstClr val="black"/>
                </a:solidFill>
              </a:rPr>
              <a:t>Concentrez-vous sur les questions de la section 3 sur la viabilité </a:t>
            </a:r>
          </a:p>
          <a:p>
            <a:pPr lvl="1" algn="l" defTabSz="457200" rtl="0" fontAlgn="base">
              <a:spcBef>
                <a:spcPct val="0"/>
              </a:spcBef>
              <a:spcAft>
                <a:spcPct val="0"/>
              </a:spcAft>
              <a:buFont typeface="Arial" panose="020B0604020202020204" pitchFamily="34" charset="0"/>
              <a:buChar char="•"/>
            </a:pPr>
            <a:r>
              <a:rPr lang="fr" b="0" i="0" u="none" baseline="0" dirty="0">
                <a:solidFill>
                  <a:prstClr val="black"/>
                </a:solidFill>
              </a:rPr>
              <a:t>Présentez à l'atelier une seule des questions de la section 3</a:t>
            </a:r>
          </a:p>
          <a:p>
            <a:pPr lvl="1" algn="l" defTabSz="457200" rtl="0" fontAlgn="base">
              <a:spcBef>
                <a:spcPct val="0"/>
              </a:spcBef>
              <a:spcAft>
                <a:spcPct val="0"/>
              </a:spcAft>
              <a:buFont typeface="Arial" panose="020B0604020202020204" pitchFamily="34" charset="0"/>
              <a:buChar char="•"/>
            </a:pPr>
            <a:r>
              <a:rPr lang="fr" b="0" i="0" u="none" baseline="0" dirty="0">
                <a:solidFill>
                  <a:prstClr val="black"/>
                </a:solidFill>
              </a:rPr>
              <a:t>Nous nous appuierons sur ces résultats dans la prochaine unité, alors mettez-les de côté !</a:t>
            </a:r>
          </a:p>
          <a:p>
            <a:pPr algn="l" defTabSz="457200" rtl="0" fontAlgn="base">
              <a:spcBef>
                <a:spcPct val="0"/>
              </a:spcBef>
              <a:spcAft>
                <a:spcPct val="0"/>
              </a:spcAft>
              <a:buFont typeface="Arial" panose="020B0604020202020204" pitchFamily="34" charset="0"/>
              <a:buChar char="•"/>
            </a:pPr>
            <a:endParaRPr lang="fr" altLang="en-US" sz="2000" dirty="0">
              <a:solidFill>
                <a:prstClr val="black"/>
              </a:solidFill>
            </a:endParaRPr>
          </a:p>
          <a:p>
            <a:pPr algn="l" defTabSz="457200" rtl="0" fontAlgn="base">
              <a:spcBef>
                <a:spcPct val="0"/>
              </a:spcBef>
              <a:spcAft>
                <a:spcPct val="0"/>
              </a:spcAft>
              <a:buFont typeface="Arial" panose="020B0604020202020204" pitchFamily="34" charset="0"/>
              <a:buChar char="•"/>
            </a:pPr>
            <a:endParaRPr lang="fr" altLang="en-US" sz="2000" dirty="0">
              <a:solidFill>
                <a:prstClr val="black"/>
              </a:solidFill>
            </a:endParaRPr>
          </a:p>
          <a:p>
            <a:pPr marL="0" indent="0" algn="l" defTabSz="457200" rtl="0" fontAlgn="base">
              <a:spcBef>
                <a:spcPct val="0"/>
              </a:spcBef>
              <a:spcAft>
                <a:spcPct val="0"/>
              </a:spcAft>
            </a:pPr>
            <a:r>
              <a:rPr lang="fr" sz="1600" b="0" i="0" u="none" baseline="0" dirty="0"/>
              <a:t>*L'imprimé 1 est adapté de l'Unité 19, </a:t>
            </a:r>
            <a:r>
              <a:rPr lang="fr" sz="1600" b="0" i="1" u="none" baseline="0" dirty="0"/>
              <a:t>Élaborer</a:t>
            </a:r>
            <a:r>
              <a:rPr lang="fr" sz="1600" b="0" i="0" u="none" baseline="0" dirty="0"/>
              <a:t> </a:t>
            </a:r>
            <a:r>
              <a:rPr lang="fr" sz="1600" b="0" i="1" u="none" baseline="0" dirty="0"/>
              <a:t>un cadre d'inventaire en l'absence de modèle préexistant</a:t>
            </a:r>
            <a:r>
              <a:rPr lang="fr" sz="1600" b="0" i="0" u="none" baseline="0" dirty="0"/>
              <a:t>.</a:t>
            </a:r>
          </a:p>
          <a:p>
            <a:pPr algn="l" defTabSz="457200" rtl="0" fontAlgn="base">
              <a:spcBef>
                <a:spcPct val="0"/>
              </a:spcBef>
              <a:spcAft>
                <a:spcPct val="0"/>
              </a:spcAft>
              <a:buFont typeface="Arial" panose="020B0604020202020204" pitchFamily="34" charset="0"/>
              <a:buChar char="•"/>
            </a:pPr>
            <a:endParaRPr lang="fr" altLang="en-US" sz="2000" dirty="0">
              <a:solidFill>
                <a:prstClr val="black"/>
              </a:solidFill>
            </a:endParaRPr>
          </a:p>
        </p:txBody>
      </p:sp>
    </p:spTree>
    <p:extLst>
      <p:ext uri="{BB962C8B-B14F-4D97-AF65-F5344CB8AC3E}">
        <p14:creationId xmlns:p14="http://schemas.microsoft.com/office/powerpoint/2010/main" val="3748265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0" y="563418"/>
            <a:ext cx="7239001" cy="553998"/>
          </a:xfrm>
        </p:spPr>
        <p:txBody>
          <a:bodyPr/>
          <a:lstStyle/>
          <a:p>
            <a:pPr algn="l" rtl="0" eaLnBrk="1" hangingPunct="1"/>
            <a:r>
              <a:rPr lang="fr" sz="3600" b="1" i="0" u="none" baseline="0"/>
              <a:t>Conclusion</a:t>
            </a:r>
            <a:endParaRPr lang="fr" altLang="es-ES_tradnl" sz="3600" dirty="0"/>
          </a:p>
        </p:txBody>
      </p:sp>
      <p:sp>
        <p:nvSpPr>
          <p:cNvPr id="24580" name="TextBox 5"/>
          <p:cNvSpPr txBox="1">
            <a:spLocks noChangeArrowheads="1"/>
          </p:cNvSpPr>
          <p:nvPr/>
        </p:nvSpPr>
        <p:spPr bwMode="auto">
          <a:xfrm>
            <a:off x="3048000" y="1791057"/>
            <a:ext cx="8238837"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defRPr>
            </a:lvl1pPr>
            <a:lvl2pPr marL="742950" indent="-285750">
              <a:spcBef>
                <a:spcPts val="12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1200"/>
              </a:spcBef>
              <a:defRPr sz="2800">
                <a:solidFill>
                  <a:schemeClr val="tx1"/>
                </a:solidFill>
                <a:latin typeface="Arial" panose="020B0604020202020204" pitchFamily="34" charset="0"/>
              </a:defRPr>
            </a:lvl3pPr>
            <a:lvl4pPr marL="1600200" indent="-22860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defRPr>
            </a:lvl4pPr>
            <a:lvl5pPr marL="2057400" indent="-228600">
              <a:spcBef>
                <a:spcPts val="600"/>
              </a:spcBef>
              <a:defRPr sz="2000">
                <a:solidFill>
                  <a:srgbClr val="07DEDB"/>
                </a:solidFill>
                <a:latin typeface="Arial" panose="020B0604020202020204" pitchFamily="34" charset="0"/>
              </a:defRPr>
            </a:lvl5pPr>
            <a:lvl6pPr marL="2514600" indent="-228600" defTabSz="457200" eaLnBrk="0" fontAlgn="base" hangingPunct="0">
              <a:spcBef>
                <a:spcPts val="600"/>
              </a:spcBef>
              <a:spcAft>
                <a:spcPct val="0"/>
              </a:spcAft>
              <a:defRPr sz="2000">
                <a:solidFill>
                  <a:srgbClr val="07DEDB"/>
                </a:solidFill>
                <a:latin typeface="Arial" panose="020B0604020202020204" pitchFamily="34" charset="0"/>
              </a:defRPr>
            </a:lvl6pPr>
            <a:lvl7pPr marL="2971800" indent="-228600" defTabSz="457200" eaLnBrk="0" fontAlgn="base" hangingPunct="0">
              <a:spcBef>
                <a:spcPts val="600"/>
              </a:spcBef>
              <a:spcAft>
                <a:spcPct val="0"/>
              </a:spcAft>
              <a:defRPr sz="2000">
                <a:solidFill>
                  <a:srgbClr val="07DEDB"/>
                </a:solidFill>
                <a:latin typeface="Arial" panose="020B0604020202020204" pitchFamily="34" charset="0"/>
              </a:defRPr>
            </a:lvl7pPr>
            <a:lvl8pPr marL="3429000" indent="-228600" defTabSz="457200" eaLnBrk="0" fontAlgn="base" hangingPunct="0">
              <a:spcBef>
                <a:spcPts val="600"/>
              </a:spcBef>
              <a:spcAft>
                <a:spcPct val="0"/>
              </a:spcAft>
              <a:defRPr sz="2000">
                <a:solidFill>
                  <a:srgbClr val="07DEDB"/>
                </a:solidFill>
                <a:latin typeface="Arial" panose="020B0604020202020204" pitchFamily="34" charset="0"/>
              </a:defRPr>
            </a:lvl8pPr>
            <a:lvl9pPr marL="3886200" indent="-228600" defTabSz="457200" eaLnBrk="0" fontAlgn="base" hangingPunct="0">
              <a:spcBef>
                <a:spcPts val="600"/>
              </a:spcBef>
              <a:spcAft>
                <a:spcPct val="0"/>
              </a:spcAft>
              <a:defRPr sz="2000">
                <a:solidFill>
                  <a:srgbClr val="07DEDB"/>
                </a:solidFill>
                <a:latin typeface="Arial" panose="020B0604020202020204" pitchFamily="34" charset="0"/>
              </a:defRPr>
            </a:lvl9pPr>
          </a:lstStyle>
          <a:p>
            <a:pPr marL="342900" indent="-342900" algn="l" defTabSz="457200" rtl="0" fontAlgn="base">
              <a:lnSpc>
                <a:spcPct val="100000"/>
              </a:lnSpc>
              <a:spcBef>
                <a:spcPct val="0"/>
              </a:spcBef>
              <a:spcAft>
                <a:spcPct val="0"/>
              </a:spcAft>
              <a:buClrTx/>
            </a:pPr>
            <a:r>
              <a:rPr lang="fr" sz="2000" b="0" i="0" u="none" baseline="0" dirty="0">
                <a:solidFill>
                  <a:prstClr val="black"/>
                </a:solidFill>
              </a:rPr>
              <a:t>Les concepts introduits dans cette unité sont développés et mis en pratique dans les exercices de l'Unité 64, </a:t>
            </a:r>
            <a:r>
              <a:rPr lang="fr" sz="2000" b="0" i="1" u="none" baseline="0" dirty="0">
                <a:solidFill>
                  <a:prstClr val="black"/>
                </a:solidFill>
              </a:rPr>
              <a:t>Intégration de la réduction des risques de catastrophes dans l'inventaire du PCI</a:t>
            </a:r>
            <a:r>
              <a:rPr lang="fr" sz="2000" b="0" i="0" u="none" baseline="0" dirty="0">
                <a:solidFill>
                  <a:prstClr val="black"/>
                </a:solidFill>
              </a:rPr>
              <a:t>.</a:t>
            </a:r>
          </a:p>
          <a:p>
            <a:pPr marL="342900" indent="-342900" algn="l" defTabSz="457200" rtl="0" fontAlgn="base">
              <a:lnSpc>
                <a:spcPct val="100000"/>
              </a:lnSpc>
              <a:spcBef>
                <a:spcPct val="0"/>
              </a:spcBef>
              <a:spcAft>
                <a:spcPct val="0"/>
              </a:spcAft>
              <a:buClrTx/>
            </a:pPr>
            <a:endParaRPr lang="fr" altLang="es-ES_tradnl" sz="2000" b="0" dirty="0">
              <a:solidFill>
                <a:prstClr val="black"/>
              </a:solidFill>
            </a:endParaRPr>
          </a:p>
          <a:p>
            <a:pPr marL="342900" indent="-342900" algn="l" defTabSz="457200" rtl="0" fontAlgn="base">
              <a:lnSpc>
                <a:spcPct val="100000"/>
              </a:lnSpc>
              <a:spcBef>
                <a:spcPct val="0"/>
              </a:spcBef>
              <a:spcAft>
                <a:spcPct val="0"/>
              </a:spcAft>
              <a:buClrTx/>
            </a:pPr>
            <a:r>
              <a:rPr lang="fr" sz="2000" b="0" i="0" u="none" baseline="0" dirty="0">
                <a:solidFill>
                  <a:prstClr val="black"/>
                </a:solidFill>
              </a:rPr>
              <a:t>Y a-t-il des problèmes ou des questions en suspens à la suite de l'atelier d'aujourd'hui ?</a:t>
            </a:r>
          </a:p>
          <a:p>
            <a:pPr marL="342900" indent="-342900" algn="l" defTabSz="457200" rtl="0" fontAlgn="base">
              <a:lnSpc>
                <a:spcPct val="100000"/>
              </a:lnSpc>
              <a:spcBef>
                <a:spcPct val="0"/>
              </a:spcBef>
              <a:spcAft>
                <a:spcPct val="0"/>
              </a:spcAft>
              <a:buClrTx/>
            </a:pPr>
            <a:endParaRPr lang="fr" altLang="es-ES_tradnl" sz="2000" b="0" dirty="0">
              <a:solidFill>
                <a:prstClr val="black"/>
              </a:solidFill>
            </a:endParaRPr>
          </a:p>
          <a:p>
            <a:pPr marL="342900" indent="-342900" algn="l" defTabSz="457200" rtl="0" fontAlgn="base">
              <a:lnSpc>
                <a:spcPct val="100000"/>
              </a:lnSpc>
              <a:spcBef>
                <a:spcPct val="0"/>
              </a:spcBef>
              <a:spcAft>
                <a:spcPct val="0"/>
              </a:spcAft>
              <a:buClrTx/>
            </a:pPr>
            <a:r>
              <a:rPr lang="fr" sz="2000" b="0" i="0" u="none" baseline="0" dirty="0">
                <a:solidFill>
                  <a:prstClr val="black"/>
                </a:solidFill>
              </a:rPr>
              <a:t>Devoirs - tâches à accomplir avant l'unité suivante</a:t>
            </a:r>
          </a:p>
          <a:p>
            <a:pPr algn="l" defTabSz="457200" rtl="0" fontAlgn="base">
              <a:lnSpc>
                <a:spcPct val="100000"/>
              </a:lnSpc>
              <a:spcBef>
                <a:spcPct val="0"/>
              </a:spcBef>
              <a:spcAft>
                <a:spcPct val="0"/>
              </a:spcAft>
              <a:buClrTx/>
              <a:buNone/>
            </a:pPr>
            <a:endParaRPr lang="fr" altLang="es-ES_tradnl" sz="2000" b="0" dirty="0">
              <a:solidFill>
                <a:prstClr val="black"/>
              </a:solidFill>
            </a:endParaRPr>
          </a:p>
          <a:p>
            <a:pPr marL="342900" indent="-342900" algn="l" defTabSz="457200" rtl="0" fontAlgn="base">
              <a:lnSpc>
                <a:spcPct val="100000"/>
              </a:lnSpc>
              <a:spcBef>
                <a:spcPct val="0"/>
              </a:spcBef>
              <a:spcAft>
                <a:spcPct val="0"/>
              </a:spcAft>
              <a:buClrTx/>
            </a:pPr>
            <a:r>
              <a:rPr lang="fr" sz="2000" b="0" i="0" u="none" baseline="0" dirty="0">
                <a:solidFill>
                  <a:prstClr val="black"/>
                </a:solidFill>
              </a:rPr>
              <a:t>Les participants et les observateurs peuvent contacter le formateur pour lui poser des questions ou lui faire part de leurs commentaires sur l'atelier d'aujourd'hui :</a:t>
            </a:r>
          </a:p>
          <a:p>
            <a:pPr algn="l" defTabSz="457200" rtl="0" fontAlgn="base">
              <a:lnSpc>
                <a:spcPct val="100000"/>
              </a:lnSpc>
              <a:spcBef>
                <a:spcPct val="0"/>
              </a:spcBef>
              <a:spcAft>
                <a:spcPct val="0"/>
              </a:spcAft>
              <a:buClrTx/>
              <a:buNone/>
            </a:pPr>
            <a:endParaRPr lang="fr" altLang="es-ES_tradnl" sz="2000" b="0" dirty="0">
              <a:solidFill>
                <a:prstClr val="black"/>
              </a:solidFill>
            </a:endParaRPr>
          </a:p>
        </p:txBody>
      </p:sp>
    </p:spTree>
    <p:extLst>
      <p:ext uri="{BB962C8B-B14F-4D97-AF65-F5344CB8AC3E}">
        <p14:creationId xmlns:p14="http://schemas.microsoft.com/office/powerpoint/2010/main" val="384359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3028950" y="1372977"/>
            <a:ext cx="6760845" cy="411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2983346" y="611968"/>
            <a:ext cx="8035635" cy="492443"/>
          </a:xfrm>
        </p:spPr>
        <p:txBody>
          <a:bodyPr/>
          <a:lstStyle/>
          <a:p>
            <a:pPr algn="l" rtl="0" eaLnBrk="1" hangingPunct="1"/>
            <a:r>
              <a:rPr lang="fr" b="1" i="0" u="none" baseline="0" dirty="0"/>
              <a:t>Concepts et termes clés : catastrophe </a:t>
            </a:r>
            <a:endParaRPr lang="fr" altLang="es-ES_tradnl" dirty="0"/>
          </a:p>
        </p:txBody>
      </p:sp>
      <p:sp>
        <p:nvSpPr>
          <p:cNvPr id="6147" name="Espace réservé du contenu 2"/>
          <p:cNvSpPr>
            <a:spLocks noGrp="1"/>
          </p:cNvSpPr>
          <p:nvPr>
            <p:ph idx="1"/>
          </p:nvPr>
        </p:nvSpPr>
        <p:spPr>
          <a:xfrm>
            <a:off x="2983346" y="1314139"/>
            <a:ext cx="8478982" cy="3508653"/>
          </a:xfrm>
        </p:spPr>
        <p:txBody>
          <a:bodyPr/>
          <a:lstStyle/>
          <a:p>
            <a:pPr marL="0" lvl="1" indent="0" algn="l" rtl="0">
              <a:buNone/>
              <a:defRPr/>
            </a:pPr>
            <a:r>
              <a:rPr lang="fr" sz="1800" b="1" i="0" u="none" baseline="0" dirty="0"/>
              <a:t>Catastrophe </a:t>
            </a:r>
            <a:r>
              <a:rPr lang="fr" sz="1800" b="0" i="0" u="none" baseline="0" dirty="0"/>
              <a:t>: « </a:t>
            </a:r>
            <a:r>
              <a:rPr lang="fr-FR" sz="1800" b="0" i="0" u="none" baseline="0" dirty="0"/>
              <a:t>Rupture grave du fonctionnement d’une communauté ou d’une société impliquant d’importants impacts et pertes humaines, matérielles, économiques ou environnementales que la communauté ou la société affectée ne peut surmonter avec ses seules ressources</a:t>
            </a:r>
            <a:r>
              <a:rPr lang="fr" sz="1800" b="0" i="0" u="none" baseline="0" dirty="0"/>
              <a:t>. » (UNISDR 2009) </a:t>
            </a:r>
            <a:endParaRPr lang="fr" sz="1800" dirty="0"/>
          </a:p>
          <a:p>
            <a:pPr marL="342900" lvl="2" indent="-342900" algn="l" rtl="0">
              <a:buFont typeface="Arial" panose="020B0604020202020204" pitchFamily="34" charset="0"/>
              <a:buChar char="•"/>
              <a:defRPr/>
            </a:pPr>
            <a:r>
              <a:rPr lang="fr" sz="1400" b="0" i="0" u="none" baseline="0" dirty="0"/>
              <a:t>Il n'y a pas de catastrophes « naturelles »</a:t>
            </a:r>
          </a:p>
          <a:p>
            <a:pPr marL="342900" lvl="2" indent="-342900" algn="l" rtl="0">
              <a:buFont typeface="Arial" panose="020B0604020202020204" pitchFamily="34" charset="0"/>
              <a:buChar char="•"/>
              <a:defRPr/>
            </a:pPr>
            <a:r>
              <a:rPr lang="fr" sz="1400" b="0" i="0" u="none" baseline="0" dirty="0"/>
              <a:t>Les catastrophes ont pour origine des risques naturels (comme les cyclones ou les tremblements de terre) ou des événements d'origine humaine (comme les accidents nucléaires ou chimiques) et deviennent des catastrophes en raison de la vulnérabilité des populations et des environnements locaux</a:t>
            </a:r>
            <a:endParaRPr lang="fr" sz="1400" dirty="0"/>
          </a:p>
          <a:p>
            <a:pPr marL="342900" lvl="2" indent="-342900" algn="l" rtl="0">
              <a:buFont typeface="Arial" panose="020B0604020202020204" pitchFamily="34" charset="0"/>
              <a:buChar char="•"/>
              <a:defRPr/>
            </a:pPr>
            <a:r>
              <a:rPr lang="fr" sz="1400" b="0" i="0" u="none" baseline="0" dirty="0"/>
              <a:t>Les catastrophes, les épidémies et les conflits sont tous des formes d'</a:t>
            </a:r>
            <a:r>
              <a:rPr lang="fr" sz="1400" b="1" i="0" u="none" baseline="0" dirty="0"/>
              <a:t>urgence</a:t>
            </a:r>
            <a:r>
              <a:rPr lang="fr" sz="1400" b="0" i="0" u="none" baseline="0" dirty="0"/>
              <a:t>, mais peuvent se chevaucher, se déclencher ou s'amplifier mutuellement.</a:t>
            </a:r>
          </a:p>
          <a:p>
            <a:pPr marL="0" indent="0" algn="l" rtl="0" eaLnBrk="1" hangingPunct="1">
              <a:buNone/>
              <a:defRPr/>
            </a:pPr>
            <a:endParaRPr lang="fr" altLang="es-ES_tradnl" sz="2000" b="0" dirty="0">
              <a:solidFill>
                <a:schemeClr val="tx1"/>
              </a:solidFill>
            </a:endParaRPr>
          </a:p>
        </p:txBody>
      </p:sp>
      <p:pic>
        <p:nvPicPr>
          <p:cNvPr id="23" name="Picture 22">
            <a:extLst>
              <a:ext uri="{FF2B5EF4-FFF2-40B4-BE49-F238E27FC236}">
                <a16:creationId xmlns:a16="http://schemas.microsoft.com/office/drawing/2014/main" id="{67451E7F-F643-594B-B202-EF6DB48F4E05}"/>
              </a:ext>
            </a:extLst>
          </p:cNvPr>
          <p:cNvPicPr>
            <a:picLocks noChangeAspect="1"/>
          </p:cNvPicPr>
          <p:nvPr/>
        </p:nvPicPr>
        <p:blipFill>
          <a:blip r:embed="rId3"/>
          <a:stretch>
            <a:fillRect/>
          </a:stretch>
        </p:blipFill>
        <p:spPr>
          <a:xfrm>
            <a:off x="2006094" y="4479254"/>
            <a:ext cx="9456234" cy="1949673"/>
          </a:xfrm>
          <a:prstGeom prst="rect">
            <a:avLst/>
          </a:prstGeom>
        </p:spPr>
      </p:pic>
    </p:spTree>
    <p:extLst>
      <p:ext uri="{BB962C8B-B14F-4D97-AF65-F5344CB8AC3E}">
        <p14:creationId xmlns:p14="http://schemas.microsoft.com/office/powerpoint/2010/main" val="82280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3094182" y="417514"/>
            <a:ext cx="7192819" cy="1108075"/>
          </a:xfrm>
        </p:spPr>
        <p:txBody>
          <a:bodyPr/>
          <a:lstStyle/>
          <a:p>
            <a:pPr algn="l" rtl="0" eaLnBrk="1" hangingPunct="1"/>
            <a:r>
              <a:rPr lang="fr" sz="3600" b="1" i="0" u="none" baseline="0"/>
              <a:t>Concepts et termes clés : risque, vulnérabilité, résilience</a:t>
            </a:r>
            <a:endParaRPr lang="fr" altLang="es-ES_tradnl" sz="3600" dirty="0"/>
          </a:p>
        </p:txBody>
      </p:sp>
      <p:sp>
        <p:nvSpPr>
          <p:cNvPr id="10243" name="Espace réservé du contenu 2"/>
          <p:cNvSpPr>
            <a:spLocks noGrp="1"/>
          </p:cNvSpPr>
          <p:nvPr>
            <p:ph sz="half" idx="2"/>
          </p:nvPr>
        </p:nvSpPr>
        <p:spPr>
          <a:xfrm>
            <a:off x="3194543" y="1675498"/>
            <a:ext cx="8155708" cy="5370701"/>
          </a:xfrm>
        </p:spPr>
        <p:txBody>
          <a:bodyPr/>
          <a:lstStyle/>
          <a:p>
            <a:pPr marL="0" lvl="1" indent="0" algn="l" rtl="0">
              <a:buNone/>
            </a:pPr>
            <a:r>
              <a:rPr lang="fr" sz="2000" b="0" i="0" u="none" baseline="0" dirty="0"/>
              <a:t>La </a:t>
            </a:r>
            <a:r>
              <a:rPr lang="fr" sz="2000" b="0" i="0" u="sng" baseline="0" dirty="0"/>
              <a:t>gravité d'</a:t>
            </a:r>
            <a:r>
              <a:rPr lang="fr" sz="2000" b="0" i="0" u="none" baseline="0" dirty="0"/>
              <a:t> une catastrophe est une combinaison du </a:t>
            </a:r>
            <a:r>
              <a:rPr lang="fr" sz="2000" b="1" i="0" u="none" baseline="0" dirty="0">
                <a:solidFill>
                  <a:schemeClr val="accent2">
                    <a:lumMod val="75000"/>
                  </a:schemeClr>
                </a:solidFill>
              </a:rPr>
              <a:t>risque</a:t>
            </a:r>
            <a:r>
              <a:rPr lang="fr" sz="2000" b="0" i="0" u="none" baseline="0" dirty="0"/>
              <a:t> d'un événement et de l'équilibre entre la </a:t>
            </a:r>
            <a:r>
              <a:rPr lang="fr" sz="2000" b="1" i="0" u="none" baseline="0" dirty="0">
                <a:solidFill>
                  <a:schemeClr val="accent3">
                    <a:lumMod val="75000"/>
                  </a:schemeClr>
                </a:solidFill>
              </a:rPr>
              <a:t>vulnérabilité</a:t>
            </a:r>
            <a:r>
              <a:rPr lang="fr" sz="2000" b="0" i="0" u="none" baseline="0" dirty="0"/>
              <a:t> et la </a:t>
            </a:r>
            <a:r>
              <a:rPr lang="fr" sz="2000" b="1" i="0" u="none" baseline="0" dirty="0">
                <a:solidFill>
                  <a:schemeClr val="accent5">
                    <a:lumMod val="75000"/>
                  </a:schemeClr>
                </a:solidFill>
              </a:rPr>
              <a:t>résilience</a:t>
            </a:r>
            <a:r>
              <a:rPr lang="fr" sz="2000" b="0" i="0" u="none" baseline="0" dirty="0"/>
              <a:t> d'un paysage et de sa population.</a:t>
            </a:r>
            <a:endParaRPr lang="fr" altLang="en-US" sz="2000" dirty="0"/>
          </a:p>
          <a:p>
            <a:pPr lvl="2" algn="l" rtl="0">
              <a:spcBef>
                <a:spcPts val="1800"/>
              </a:spcBef>
            </a:pPr>
            <a:r>
              <a:rPr lang="fr" sz="1800" b="1" i="0" u="none" baseline="0" dirty="0">
                <a:solidFill>
                  <a:schemeClr val="accent2">
                    <a:lumMod val="75000"/>
                  </a:schemeClr>
                </a:solidFill>
              </a:rPr>
              <a:t>Risque</a:t>
            </a:r>
            <a:r>
              <a:rPr lang="fr" sz="1800" b="0" i="0" u="none" baseline="0" dirty="0"/>
              <a:t>: « Combinaison de la probabilité d'un événement et de ses conséquences négatives. » Quelles sont les chances qu'un événement se produise ? Quel serait l'impact, et de quelle manière ?</a:t>
            </a:r>
            <a:endParaRPr lang="fr" altLang="en-US" sz="1800" dirty="0"/>
          </a:p>
          <a:p>
            <a:pPr lvl="2" algn="l" rtl="0">
              <a:spcBef>
                <a:spcPts val="1800"/>
              </a:spcBef>
            </a:pPr>
            <a:r>
              <a:rPr lang="fr" sz="1800" b="1" i="0" u="none" baseline="0" dirty="0">
                <a:solidFill>
                  <a:schemeClr val="accent3">
                    <a:lumMod val="75000"/>
                  </a:schemeClr>
                </a:solidFill>
              </a:rPr>
              <a:t>Vulnérabilité</a:t>
            </a:r>
            <a:r>
              <a:rPr lang="fr" sz="1800" b="0" i="0" u="none" baseline="0" dirty="0"/>
              <a:t>: « Caractéristiques et circonstances d'une communauté, d'un système ou d'un bien qui le rendent susceptible de subir les effets dommageables d'un aléa. » Comment les communautés et les environnements sont-ils exposés aux risques ?</a:t>
            </a:r>
            <a:endParaRPr lang="fr" altLang="en-US" sz="1800" dirty="0"/>
          </a:p>
          <a:p>
            <a:pPr lvl="2" indent="-457200" algn="l" rtl="0">
              <a:spcBef>
                <a:spcPts val="1800"/>
              </a:spcBef>
            </a:pPr>
            <a:r>
              <a:rPr lang="fr" sz="1800" b="1" i="0" u="none" baseline="0" dirty="0">
                <a:solidFill>
                  <a:schemeClr val="accent5">
                    <a:lumMod val="75000"/>
                  </a:schemeClr>
                </a:solidFill>
              </a:rPr>
              <a:t>Résilience</a:t>
            </a:r>
            <a:r>
              <a:rPr lang="fr" sz="1800" b="0" i="0" u="none" baseline="0" dirty="0"/>
              <a:t>: « </a:t>
            </a:r>
            <a:r>
              <a:rPr lang="fr-FR" sz="1800" b="0" i="0" u="none" baseline="0" dirty="0"/>
              <a:t>La capacité d’un système, une communauté ou une société exposée aux risques de résister, d’absorber, d’accueillir et de corriger les effets d’un danger, en temps opportun et de manière efficace, notamment par la préservation et la restauration de ses structures essentielles et de ses fonctions de base</a:t>
            </a:r>
            <a:r>
              <a:rPr lang="fr" sz="1800" b="0" i="0" u="none" baseline="0" dirty="0"/>
              <a:t>. »</a:t>
            </a:r>
            <a:endParaRPr lang="fr" altLang="en-US" sz="1800" dirty="0"/>
          </a:p>
          <a:p>
            <a:pPr marL="0" indent="0" algn="l" rtl="0" eaLnBrk="1" hangingPunct="1">
              <a:buNone/>
            </a:pPr>
            <a:endParaRPr lang="fr" altLang="es-ES_tradnl" sz="2000" dirty="0"/>
          </a:p>
        </p:txBody>
      </p:sp>
    </p:spTree>
    <p:extLst>
      <p:ext uri="{BB962C8B-B14F-4D97-AF65-F5344CB8AC3E}">
        <p14:creationId xmlns:p14="http://schemas.microsoft.com/office/powerpoint/2010/main" val="186753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1" i="0" u="none" baseline="0"/>
              <a:t>Évaluation du risque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p:blipFill>
        <p:spPr>
          <a:xfrm>
            <a:off x="2581950" y="1252332"/>
            <a:ext cx="9017003" cy="5016045"/>
          </a:xfrm>
          <a:prstGeom prst="rect">
            <a:avLst/>
          </a:prstGeom>
        </p:spPr>
      </p:pic>
    </p:spTree>
    <p:extLst>
      <p:ext uri="{BB962C8B-B14F-4D97-AF65-F5344CB8AC3E}">
        <p14:creationId xmlns:p14="http://schemas.microsoft.com/office/powerpoint/2010/main" val="3607866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rtl="0"/>
            <a:r>
              <a:rPr lang="fr" b="1" i="0" u="none" baseline="0" dirty="0"/>
              <a:t>Composantes de l'indice de risque mondial</a:t>
            </a:r>
          </a:p>
        </p:txBody>
      </p:sp>
      <p:sp>
        <p:nvSpPr>
          <p:cNvPr id="12291" name="Content Placeholder 3"/>
          <p:cNvSpPr>
            <a:spLocks noGrp="1"/>
          </p:cNvSpPr>
          <p:nvPr>
            <p:ph sz="quarter" idx="11"/>
          </p:nvPr>
        </p:nvSpPr>
        <p:spPr>
          <a:xfrm>
            <a:off x="3806826" y="6132946"/>
            <a:ext cx="7535429" cy="256744"/>
          </a:xfrm>
        </p:spPr>
        <p:txBody>
          <a:bodyPr/>
          <a:lstStyle/>
          <a:p>
            <a:pPr algn="r" rtl="0">
              <a:spcBef>
                <a:spcPct val="0"/>
              </a:spcBef>
            </a:pPr>
            <a:r>
              <a:rPr lang="fr" b="0" i="0" u="none" baseline="0" dirty="0"/>
              <a:t>Source : Version Française adaptée de </a:t>
            </a:r>
            <a:r>
              <a:rPr lang="en-GB" b="0" i="0" u="none" baseline="0" dirty="0">
                <a:hlinkClick r:id="rId2"/>
              </a:rPr>
              <a:t>https://www.ireus.uni-stuttgart.de/en/International/WorldRiskIndex/</a:t>
            </a:r>
            <a:r>
              <a:rPr lang="fr" b="0" i="0" u="none" baseline="0" dirty="0"/>
              <a:t> </a:t>
            </a:r>
          </a:p>
        </p:txBody>
      </p:sp>
      <p:sp>
        <p:nvSpPr>
          <p:cNvPr id="12293" name="AutoShape 3"/>
          <p:cNvSpPr>
            <a:spLocks noChangeAspect="1" noChangeArrowheads="1" noTextEdit="1"/>
          </p:cNvSpPr>
          <p:nvPr/>
        </p:nvSpPr>
        <p:spPr bwMode="auto">
          <a:xfrm>
            <a:off x="2988933" y="1182255"/>
            <a:ext cx="8060711" cy="480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457200" rtl="0" eaLnBrk="0" fontAlgn="base" hangingPunct="0">
              <a:spcBef>
                <a:spcPct val="0"/>
              </a:spcBef>
              <a:spcAft>
                <a:spcPct val="0"/>
              </a:spcAft>
            </a:pPr>
            <a:endParaRPr lang="fr">
              <a:solidFill>
                <a:prstClr val="black"/>
              </a:solidFill>
              <a:latin typeface="Arial" panose="020B0604020202020204" pitchFamily="34" charset="0"/>
            </a:endParaRPr>
          </a:p>
        </p:txBody>
      </p:sp>
      <p:pic>
        <p:nvPicPr>
          <p:cNvPr id="3" name="Picture 2">
            <a:extLst>
              <a:ext uri="{FF2B5EF4-FFF2-40B4-BE49-F238E27FC236}">
                <a16:creationId xmlns:a16="http://schemas.microsoft.com/office/drawing/2014/main" id="{60209628-F32D-3850-E362-E1E7835E0840}"/>
              </a:ext>
            </a:extLst>
          </p:cNvPr>
          <p:cNvPicPr>
            <a:picLocks noChangeAspect="1"/>
          </p:cNvPicPr>
          <p:nvPr/>
        </p:nvPicPr>
        <p:blipFill>
          <a:blip r:embed="rId3"/>
          <a:stretch>
            <a:fillRect/>
          </a:stretch>
        </p:blipFill>
        <p:spPr>
          <a:xfrm>
            <a:off x="2494808" y="952501"/>
            <a:ext cx="9048959" cy="5180445"/>
          </a:xfrm>
          <a:prstGeom prst="rect">
            <a:avLst/>
          </a:prstGeom>
        </p:spPr>
      </p:pic>
    </p:spTree>
    <p:extLst>
      <p:ext uri="{BB962C8B-B14F-4D97-AF65-F5344CB8AC3E}">
        <p14:creationId xmlns:p14="http://schemas.microsoft.com/office/powerpoint/2010/main" val="47229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3038765" y="581890"/>
            <a:ext cx="8174180" cy="492443"/>
          </a:xfrm>
        </p:spPr>
        <p:txBody>
          <a:bodyPr/>
          <a:lstStyle/>
          <a:p>
            <a:pPr algn="l" rtl="0" eaLnBrk="1" hangingPunct="1"/>
            <a:r>
              <a:rPr lang="fr" b="1" i="0" u="none" baseline="0" dirty="0"/>
              <a:t>Exercice 1 : l'indice de risque mondial </a:t>
            </a:r>
            <a:endParaRPr lang="fr" altLang="es-ES_tradnl" dirty="0"/>
          </a:p>
        </p:txBody>
      </p:sp>
      <p:sp>
        <p:nvSpPr>
          <p:cNvPr id="2" name="TextBox 1"/>
          <p:cNvSpPr txBox="1"/>
          <p:nvPr/>
        </p:nvSpPr>
        <p:spPr>
          <a:xfrm>
            <a:off x="2688543" y="1260812"/>
            <a:ext cx="8691419" cy="4924425"/>
          </a:xfrm>
          <a:prstGeom prst="rect">
            <a:avLst/>
          </a:prstGeom>
          <a:noFill/>
        </p:spPr>
        <p:txBody>
          <a:bodyPr wrap="square" lIns="0" tIns="0" rIns="0" bIns="0">
            <a:spAutoFit/>
          </a:bodyPr>
          <a:lstStyle/>
          <a:p>
            <a:pPr algn="l" defTabSz="457200" rtl="0" fontAlgn="base">
              <a:spcBef>
                <a:spcPct val="0"/>
              </a:spcBef>
              <a:spcAft>
                <a:spcPct val="0"/>
              </a:spcAft>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hlinkClick r:id="rId2"/>
              </a:rPr>
              <a:t>https://weltrisikobericht.de/</a:t>
            </a: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 </a:t>
            </a:r>
          </a:p>
          <a:p>
            <a:pPr algn="l" defTabSz="457200" rtl="0" fontAlgn="base">
              <a:spcBef>
                <a:spcPct val="0"/>
              </a:spcBef>
              <a:spcAft>
                <a:spcPct val="0"/>
              </a:spcAft>
              <a:defRPr/>
            </a:pPr>
            <a:endParaRPr lang="fr" sz="2000" dirty="0">
              <a:solidFill>
                <a:prstClr val="black"/>
              </a:solidFill>
              <a:latin typeface="Arial" panose="020B0604020202020204" pitchFamily="34" charset="0"/>
            </a:endParaRPr>
          </a:p>
          <a:p>
            <a:pPr algn="l" defTabSz="457200" rtl="0" fontAlgn="base">
              <a:spcBef>
                <a:spcPct val="0"/>
              </a:spcBef>
              <a:spcAft>
                <a:spcPct val="0"/>
              </a:spcAft>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Estime l'exposition aux risques naturels de 193 pays (en 2022) et évalue :</a:t>
            </a:r>
          </a:p>
          <a:p>
            <a:pPr marL="342900" indent="-342900" algn="l" defTabSz="457200" rtl="0" fontAlgn="base">
              <a:spcBef>
                <a:spcPct val="0"/>
              </a:spcBef>
              <a:spcAft>
                <a:spcPct val="0"/>
              </a:spcAft>
              <a:buFont typeface="Arial" panose="020B0604020202020204" pitchFamily="34" charset="0"/>
              <a:buChar char="•"/>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la </a:t>
            </a:r>
            <a:r>
              <a:rPr lang="fr" sz="2000" b="1"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vulnérabilité</a:t>
            </a: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 inhérente à l'impact d'une catastrophe (y compris l'infrastructure actuelle, les conditions de vie, la situation économique et la nutrition)</a:t>
            </a:r>
          </a:p>
          <a:p>
            <a:pPr marL="342900" indent="-342900" algn="l" defTabSz="457200" rtl="0" fontAlgn="base">
              <a:spcBef>
                <a:spcPct val="0"/>
              </a:spcBef>
              <a:spcAft>
                <a:spcPct val="0"/>
              </a:spcAft>
              <a:buFont typeface="Arial" panose="020B0604020202020204" pitchFamily="34" charset="0"/>
              <a:buChar char="•"/>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la </a:t>
            </a:r>
            <a:r>
              <a:rPr lang="fr" sz="2000" b="1"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capacité à faire face aux catastrophes </a:t>
            </a: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(préparation, sécurité sociale et gouvernance) </a:t>
            </a:r>
          </a:p>
          <a:p>
            <a:pPr marL="342900" indent="-342900" algn="l" defTabSz="457200" rtl="0" fontAlgn="base">
              <a:spcBef>
                <a:spcPct val="0"/>
              </a:spcBef>
              <a:spcAft>
                <a:spcPct val="0"/>
              </a:spcAft>
              <a:buFont typeface="Arial" panose="020B0604020202020204" pitchFamily="34" charset="0"/>
              <a:buChar char="•"/>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la </a:t>
            </a:r>
            <a:r>
              <a:rPr lang="fr" sz="2000" b="1"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capacité d'adaptation </a:t>
            </a: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au changement climatique et à la menace imminente des dangers.</a:t>
            </a:r>
          </a:p>
          <a:p>
            <a:pPr marL="342900" indent="-342900" algn="l" defTabSz="457200" rtl="0" fontAlgn="base">
              <a:spcBef>
                <a:spcPct val="0"/>
              </a:spcBef>
              <a:spcAft>
                <a:spcPct val="0"/>
              </a:spcAft>
              <a:buFont typeface="Arial" panose="020B0604020202020204" pitchFamily="34" charset="0"/>
              <a:buChar char="•"/>
              <a:defRPr/>
            </a:pPr>
            <a:endParaRPr lang="fr" sz="2000" dirty="0">
              <a:solidFill>
                <a:prstClr val="black"/>
              </a:solidFill>
              <a:latin typeface="Arial" panose="020B0604020202020204" pitchFamily="34" charset="0"/>
            </a:endParaRPr>
          </a:p>
          <a:p>
            <a:pPr algn="l" defTabSz="457200" rtl="0" fontAlgn="base">
              <a:spcBef>
                <a:spcPct val="0"/>
              </a:spcBef>
              <a:spcAft>
                <a:spcPct val="0"/>
              </a:spcAft>
              <a:defRPr/>
            </a:pPr>
            <a:r>
              <a:rPr lang="fr" sz="2000" b="1"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Questions pour l'exercice 1 :</a:t>
            </a:r>
          </a:p>
          <a:p>
            <a:pPr marL="342900" indent="-342900" algn="l" defTabSz="457200" rtl="0" fontAlgn="base">
              <a:spcBef>
                <a:spcPct val="0"/>
              </a:spcBef>
              <a:spcAft>
                <a:spcPct val="0"/>
              </a:spcAft>
              <a:buFont typeface="Arial" panose="020B0604020202020204" pitchFamily="34" charset="0"/>
              <a:buChar char="•"/>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Quel est le </a:t>
            </a:r>
            <a:r>
              <a:rPr lang="fr" sz="2000" b="0" i="0" u="sng" baseline="0" dirty="0">
                <a:solidFill>
                  <a:prstClr val="black"/>
                </a:solidFill>
                <a:latin typeface="Arial" panose="020B0604020202020204" pitchFamily="34" charset="0"/>
                <a:ea typeface="Arial" panose="020B0604020202020204" pitchFamily="34" charset="0"/>
                <a:cs typeface="Arial" panose="020B0604020202020204" pitchFamily="34" charset="0"/>
              </a:rPr>
              <a:t>niveau de risque</a:t>
            </a: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 de votre pays ? (1 = risque de catastrophe le plus élevé, 193 = le plus faible)</a:t>
            </a:r>
          </a:p>
          <a:p>
            <a:pPr marL="342900" indent="-342900" algn="l" defTabSz="457200" rtl="0" fontAlgn="base">
              <a:spcBef>
                <a:spcPct val="0"/>
              </a:spcBef>
              <a:spcAft>
                <a:spcPct val="0"/>
              </a:spcAft>
              <a:buFont typeface="Arial" panose="020B0604020202020204" pitchFamily="34" charset="0"/>
              <a:buChar char="•"/>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Quels sont les facteurs qui contribuent à ce niveau d'exposition ?</a:t>
            </a:r>
          </a:p>
          <a:p>
            <a:pPr marL="342900" indent="-342900" algn="l" defTabSz="457200" rtl="0" fontAlgn="base">
              <a:spcBef>
                <a:spcPct val="0"/>
              </a:spcBef>
              <a:spcAft>
                <a:spcPct val="0"/>
              </a:spcAft>
              <a:buFont typeface="Arial" panose="020B0604020202020204" pitchFamily="34" charset="0"/>
              <a:buChar char="•"/>
              <a:defRPr/>
            </a:pPr>
            <a:r>
              <a:rPr lang="fr" sz="20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Qu'est-ce que cela pourrait signifier pour la sauvegarde et l'inventaire du PCI dans votre pays ?</a:t>
            </a:r>
          </a:p>
        </p:txBody>
      </p:sp>
    </p:spTree>
    <p:extLst>
      <p:ext uri="{BB962C8B-B14F-4D97-AF65-F5344CB8AC3E}">
        <p14:creationId xmlns:p14="http://schemas.microsoft.com/office/powerpoint/2010/main" val="398901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983344" y="526472"/>
            <a:ext cx="8672947" cy="492443"/>
          </a:xfrm>
        </p:spPr>
        <p:txBody>
          <a:bodyPr/>
          <a:lstStyle/>
          <a:p>
            <a:pPr algn="l" rtl="0" eaLnBrk="1" hangingPunct="1"/>
            <a:r>
              <a:rPr lang="fr" b="1" i="0" u="none" baseline="0" dirty="0"/>
              <a:t>Réponse aux catastrophes : DRM et RRC</a:t>
            </a:r>
            <a:endParaRPr lang="fr" altLang="es-ES_tradnl" dirty="0"/>
          </a:p>
        </p:txBody>
      </p:sp>
      <p:sp>
        <p:nvSpPr>
          <p:cNvPr id="13315" name="Rectangle 5"/>
          <p:cNvSpPr>
            <a:spLocks noChangeArrowheads="1"/>
          </p:cNvSpPr>
          <p:nvPr/>
        </p:nvSpPr>
        <p:spPr bwMode="auto">
          <a:xfrm>
            <a:off x="2983344" y="1416307"/>
            <a:ext cx="788785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defRPr>
            </a:lvl1pPr>
            <a:lvl2pPr marL="742950" indent="-285750">
              <a:spcBef>
                <a:spcPts val="12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1200"/>
              </a:spcBef>
              <a:defRPr sz="2800">
                <a:solidFill>
                  <a:schemeClr val="tx1"/>
                </a:solidFill>
                <a:latin typeface="Arial" panose="020B0604020202020204" pitchFamily="34" charset="0"/>
              </a:defRPr>
            </a:lvl3pPr>
            <a:lvl4pPr marL="1600200" indent="-22860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defRPr>
            </a:lvl4pPr>
            <a:lvl5pPr marL="2057400" indent="-228600">
              <a:spcBef>
                <a:spcPts val="600"/>
              </a:spcBef>
              <a:defRPr sz="2000">
                <a:solidFill>
                  <a:srgbClr val="07DEDB"/>
                </a:solidFill>
                <a:latin typeface="Arial" panose="020B0604020202020204" pitchFamily="34" charset="0"/>
              </a:defRPr>
            </a:lvl5pPr>
            <a:lvl6pPr marL="2514600" indent="-228600" defTabSz="457200" eaLnBrk="0" fontAlgn="base" hangingPunct="0">
              <a:spcBef>
                <a:spcPts val="600"/>
              </a:spcBef>
              <a:spcAft>
                <a:spcPct val="0"/>
              </a:spcAft>
              <a:defRPr sz="2000">
                <a:solidFill>
                  <a:srgbClr val="07DEDB"/>
                </a:solidFill>
                <a:latin typeface="Arial" panose="020B0604020202020204" pitchFamily="34" charset="0"/>
              </a:defRPr>
            </a:lvl6pPr>
            <a:lvl7pPr marL="2971800" indent="-228600" defTabSz="457200" eaLnBrk="0" fontAlgn="base" hangingPunct="0">
              <a:spcBef>
                <a:spcPts val="600"/>
              </a:spcBef>
              <a:spcAft>
                <a:spcPct val="0"/>
              </a:spcAft>
              <a:defRPr sz="2000">
                <a:solidFill>
                  <a:srgbClr val="07DEDB"/>
                </a:solidFill>
                <a:latin typeface="Arial" panose="020B0604020202020204" pitchFamily="34" charset="0"/>
              </a:defRPr>
            </a:lvl7pPr>
            <a:lvl8pPr marL="3429000" indent="-228600" defTabSz="457200" eaLnBrk="0" fontAlgn="base" hangingPunct="0">
              <a:spcBef>
                <a:spcPts val="600"/>
              </a:spcBef>
              <a:spcAft>
                <a:spcPct val="0"/>
              </a:spcAft>
              <a:defRPr sz="2000">
                <a:solidFill>
                  <a:srgbClr val="07DEDB"/>
                </a:solidFill>
                <a:latin typeface="Arial" panose="020B0604020202020204" pitchFamily="34" charset="0"/>
              </a:defRPr>
            </a:lvl8pPr>
            <a:lvl9pPr marL="3886200" indent="-228600" defTabSz="457200" eaLnBrk="0" fontAlgn="base" hangingPunct="0">
              <a:spcBef>
                <a:spcPts val="600"/>
              </a:spcBef>
              <a:spcAft>
                <a:spcPct val="0"/>
              </a:spcAft>
              <a:defRPr sz="2000">
                <a:solidFill>
                  <a:srgbClr val="07DEDB"/>
                </a:solidFill>
                <a:latin typeface="Arial" panose="020B0604020202020204" pitchFamily="34" charset="0"/>
              </a:defRPr>
            </a:lvl9pPr>
          </a:lstStyle>
          <a:p>
            <a:pPr algn="l" defTabSz="457200" rtl="0" fontAlgn="base">
              <a:lnSpc>
                <a:spcPct val="100000"/>
              </a:lnSpc>
              <a:spcBef>
                <a:spcPct val="0"/>
              </a:spcBef>
              <a:spcAft>
                <a:spcPct val="0"/>
              </a:spcAft>
              <a:buClrTx/>
              <a:buNone/>
            </a:pPr>
            <a:r>
              <a:rPr lang="fr" sz="1800" b="1" i="0" u="none" baseline="0" dirty="0">
                <a:solidFill>
                  <a:prstClr val="black"/>
                </a:solidFill>
              </a:rPr>
              <a:t>Gestion des risques de catastrophes </a:t>
            </a:r>
            <a:r>
              <a:rPr lang="fr" sz="1800" b="0" i="0" u="none" baseline="0" dirty="0">
                <a:solidFill>
                  <a:prstClr val="black"/>
                </a:solidFill>
              </a:rPr>
              <a:t>(DRM) : </a:t>
            </a:r>
          </a:p>
          <a:p>
            <a:pPr algn="l" defTabSz="457200" rtl="0" fontAlgn="base">
              <a:lnSpc>
                <a:spcPct val="100000"/>
              </a:lnSpc>
              <a:spcBef>
                <a:spcPct val="0"/>
              </a:spcBef>
              <a:spcAft>
                <a:spcPct val="0"/>
              </a:spcAft>
              <a:buClrTx/>
              <a:buNone/>
            </a:pPr>
            <a:endParaRPr lang="fr" altLang="es-ES_tradnl" sz="1800" b="0" dirty="0">
              <a:solidFill>
                <a:prstClr val="black"/>
              </a:solidFill>
            </a:endParaRPr>
          </a:p>
          <a:p>
            <a:pPr algn="l" defTabSz="457200" rtl="0" fontAlgn="base">
              <a:lnSpc>
                <a:spcPct val="100000"/>
              </a:lnSpc>
              <a:spcBef>
                <a:spcPct val="0"/>
              </a:spcBef>
              <a:spcAft>
                <a:spcPct val="0"/>
              </a:spcAft>
              <a:buClrTx/>
              <a:buNone/>
            </a:pPr>
            <a:r>
              <a:rPr lang="fr" sz="1800" b="0" i="0" u="none" baseline="0" dirty="0">
                <a:solidFill>
                  <a:prstClr val="black"/>
                </a:solidFill>
              </a:rPr>
              <a:t>« </a:t>
            </a:r>
            <a:r>
              <a:rPr lang="fr-FR" sz="1800" b="0" i="0" u="none" baseline="0" dirty="0">
                <a:solidFill>
                  <a:prstClr val="black"/>
                </a:solidFill>
              </a:rPr>
              <a:t>Processus de recours systématique aux directives, compétences opérationnelles, capacités et organisation administratives pour mettre en œuvre les politiques, stratégies et capacités de réponse appropriées en vue d’atténuer l’impact des aléas naturels et risques de catastrophes environnementales et technologiques qui leur sont liées</a:t>
            </a:r>
            <a:r>
              <a:rPr lang="fr" sz="1800" b="0" i="0" u="none" baseline="0" dirty="0">
                <a:solidFill>
                  <a:prstClr val="black"/>
                </a:solidFill>
              </a:rPr>
              <a:t>»</a:t>
            </a:r>
          </a:p>
          <a:p>
            <a:pPr algn="l" defTabSz="457200" rtl="0" fontAlgn="base">
              <a:lnSpc>
                <a:spcPct val="100000"/>
              </a:lnSpc>
              <a:spcBef>
                <a:spcPct val="0"/>
              </a:spcBef>
              <a:spcAft>
                <a:spcPct val="0"/>
              </a:spcAft>
              <a:buClrTx/>
              <a:buNone/>
            </a:pPr>
            <a:endParaRPr lang="fr" altLang="es-ES_tradnl" sz="1800" b="0" dirty="0">
              <a:solidFill>
                <a:prstClr val="black"/>
              </a:solidFill>
            </a:endParaRPr>
          </a:p>
          <a:p>
            <a:pPr algn="l" defTabSz="457200" rtl="0" fontAlgn="base">
              <a:lnSpc>
                <a:spcPct val="100000"/>
              </a:lnSpc>
              <a:spcBef>
                <a:spcPct val="0"/>
              </a:spcBef>
              <a:spcAft>
                <a:spcPct val="0"/>
              </a:spcAft>
              <a:buClrTx/>
              <a:buNone/>
            </a:pPr>
            <a:r>
              <a:rPr lang="fr" sz="1800" b="1" i="0" u="none" baseline="0" dirty="0">
                <a:solidFill>
                  <a:prstClr val="black"/>
                </a:solidFill>
              </a:rPr>
              <a:t>Réduction des risques de catastrophes </a:t>
            </a:r>
            <a:r>
              <a:rPr lang="fr" sz="1800" b="0" i="0" u="none" baseline="0" dirty="0">
                <a:solidFill>
                  <a:prstClr val="black"/>
                </a:solidFill>
              </a:rPr>
              <a:t>(RRC) : </a:t>
            </a:r>
          </a:p>
          <a:p>
            <a:pPr algn="l" defTabSz="457200" rtl="0" fontAlgn="base">
              <a:lnSpc>
                <a:spcPct val="100000"/>
              </a:lnSpc>
              <a:spcBef>
                <a:spcPct val="0"/>
              </a:spcBef>
              <a:spcAft>
                <a:spcPct val="0"/>
              </a:spcAft>
              <a:buClrTx/>
              <a:buNone/>
            </a:pPr>
            <a:endParaRPr lang="fr" altLang="es-ES_tradnl" sz="1800" b="0" dirty="0">
              <a:solidFill>
                <a:prstClr val="black"/>
              </a:solidFill>
            </a:endParaRPr>
          </a:p>
          <a:p>
            <a:pPr algn="l" defTabSz="457200" rtl="0" fontAlgn="base">
              <a:lnSpc>
                <a:spcPct val="100000"/>
              </a:lnSpc>
              <a:spcBef>
                <a:spcPct val="0"/>
              </a:spcBef>
              <a:spcAft>
                <a:spcPct val="0"/>
              </a:spcAft>
              <a:buClrTx/>
              <a:buNone/>
            </a:pPr>
            <a:r>
              <a:rPr lang="fr" sz="1800" b="0" i="0" u="none" baseline="0" dirty="0">
                <a:solidFill>
                  <a:prstClr val="black"/>
                </a:solidFill>
              </a:rPr>
              <a:t>« </a:t>
            </a:r>
            <a:r>
              <a:rPr lang="fr-FR" sz="1800" b="0" i="0" u="none" baseline="0" dirty="0">
                <a:solidFill>
                  <a:prstClr val="black"/>
                </a:solidFill>
              </a:rPr>
              <a:t>Concept et pratique de la réduction des risques de catastrophe grâce à des efforts pour analyser et gérer leurs causes, notamment par une réduction de l’exposition aux risques, qui permet de réduire la vulnérabilité des personnes et des biens, la gestion rationnelle des terres et de l’environnement et l’amélioration de la préparation aux événements indésirables</a:t>
            </a:r>
            <a:r>
              <a:rPr lang="fr" sz="1800" b="0" i="0" u="none" baseline="0" dirty="0">
                <a:solidFill>
                  <a:prstClr val="black"/>
                </a:solidFill>
              </a:rPr>
              <a:t>. »</a:t>
            </a:r>
          </a:p>
          <a:p>
            <a:pPr algn="l" defTabSz="457200" rtl="0" fontAlgn="base">
              <a:lnSpc>
                <a:spcPct val="100000"/>
              </a:lnSpc>
              <a:spcBef>
                <a:spcPct val="0"/>
              </a:spcBef>
              <a:spcAft>
                <a:spcPct val="0"/>
              </a:spcAft>
              <a:buClrTx/>
              <a:buNone/>
            </a:pPr>
            <a:endParaRPr lang="fr" altLang="es-ES_tradnl" sz="1800" b="0" dirty="0">
              <a:solidFill>
                <a:prstClr val="black"/>
              </a:solidFill>
            </a:endParaRPr>
          </a:p>
          <a:p>
            <a:pPr algn="l" defTabSz="457200" rtl="0" fontAlgn="base">
              <a:lnSpc>
                <a:spcPct val="100000"/>
              </a:lnSpc>
              <a:spcBef>
                <a:spcPct val="0"/>
              </a:spcBef>
              <a:spcAft>
                <a:spcPct val="0"/>
              </a:spcAft>
              <a:buClrTx/>
              <a:buNone/>
            </a:pPr>
            <a:r>
              <a:rPr lang="fr" sz="1800" b="0" i="0" u="none" baseline="0" dirty="0">
                <a:solidFill>
                  <a:prstClr val="black"/>
                </a:solidFill>
              </a:rPr>
              <a:t>La DRM a tendance à traiter les </a:t>
            </a:r>
            <a:r>
              <a:rPr lang="fr" sz="1800" b="0" i="0" u="sng" baseline="0" dirty="0">
                <a:solidFill>
                  <a:prstClr val="black"/>
                </a:solidFill>
              </a:rPr>
              <a:t>conséquences</a:t>
            </a:r>
            <a:r>
              <a:rPr lang="fr" sz="1800" b="0" i="0" u="none" baseline="0" dirty="0">
                <a:solidFill>
                  <a:prstClr val="black"/>
                </a:solidFill>
              </a:rPr>
              <a:t>, alors que la RRC </a:t>
            </a:r>
            <a:r>
              <a:rPr lang="fr" sz="1800" b="0" i="0" u="sng" baseline="0" dirty="0">
                <a:solidFill>
                  <a:prstClr val="black"/>
                </a:solidFill>
              </a:rPr>
              <a:t>anticipe</a:t>
            </a:r>
          </a:p>
        </p:txBody>
      </p:sp>
    </p:spTree>
    <p:extLst>
      <p:ext uri="{BB962C8B-B14F-4D97-AF65-F5344CB8AC3E}">
        <p14:creationId xmlns:p14="http://schemas.microsoft.com/office/powerpoint/2010/main" val="256190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02335" y="1185206"/>
            <a:ext cx="7649556" cy="6093976"/>
          </a:xfrm>
        </p:spPr>
        <p:txBody>
          <a:bodyPr/>
          <a:lstStyle/>
          <a:p>
            <a:pPr algn="l" rtl="0" eaLnBrk="1" hangingPunct="1"/>
            <a:r>
              <a:rPr lang="fr" sz="1800" b="0" i="0" u="none" baseline="0" dirty="0">
                <a:latin typeface="+mn-lt"/>
                <a:ea typeface="+mn-lt"/>
                <a:cs typeface="+mn-lt"/>
              </a:rPr>
              <a:t>Cycle sans fin, divisé en trois phases ou plus, dont la durée peut varier et qui se chevauchent souvent :</a:t>
            </a:r>
            <a:br>
              <a:rPr lang="fr" sz="1800" b="0" dirty="0">
                <a:latin typeface="+mn-lt"/>
              </a:rPr>
            </a:br>
            <a:br>
              <a:rPr lang="fr" sz="1800" b="0" dirty="0">
                <a:latin typeface="+mn-lt"/>
              </a:rPr>
            </a:br>
            <a:r>
              <a:rPr lang="en-GB" sz="1800" b="1" i="0" u="none" baseline="0" dirty="0">
                <a:latin typeface="+mn-lt"/>
                <a:ea typeface="+mn-lt"/>
                <a:cs typeface="+mn-lt"/>
              </a:rPr>
              <a:t>État de </a:t>
            </a:r>
            <a:r>
              <a:rPr lang="fr-FR" sz="1800" b="1" i="0" u="none" baseline="0" dirty="0">
                <a:latin typeface="+mn-lt"/>
                <a:ea typeface="+mn-lt"/>
                <a:cs typeface="+mn-lt"/>
              </a:rPr>
              <a:t>préparation</a:t>
            </a:r>
            <a:r>
              <a:rPr lang="fr" sz="1800" b="1" i="0" u="none" baseline="0" dirty="0">
                <a:latin typeface="+mn-lt"/>
                <a:ea typeface="+mn-lt"/>
                <a:cs typeface="+mn-lt"/>
              </a:rPr>
              <a:t> (et prévention/atténuation) </a:t>
            </a:r>
            <a:r>
              <a:rPr lang="fr" sz="1800" b="0" i="0" u="none" baseline="0" dirty="0">
                <a:latin typeface="+mn-lt"/>
                <a:ea typeface="+mn-lt"/>
                <a:cs typeface="+mn-lt"/>
              </a:rPr>
              <a:t>:  « </a:t>
            </a:r>
            <a:r>
              <a:rPr lang="fr-FR" sz="1800" b="0" i="0" u="none" baseline="0" dirty="0">
                <a:latin typeface="+mn-lt"/>
                <a:ea typeface="+mn-lt"/>
                <a:cs typeface="+mn-lt"/>
              </a:rPr>
              <a:t> Les connaissances et les capacités développées par les gouvernements, les professionnels d’intervention et autres organisations concernées, les communautés et les individus, de manière à anticiper efficacement, à réagir et à récupérer, des impacts probables, imminents ou en cours</a:t>
            </a:r>
            <a:r>
              <a:rPr lang="fr" sz="1800" b="0" i="0" u="none" baseline="0" dirty="0">
                <a:latin typeface="+mn-lt"/>
                <a:ea typeface="+mn-lt"/>
                <a:cs typeface="+mn-lt"/>
              </a:rPr>
              <a:t>»</a:t>
            </a:r>
            <a:br>
              <a:rPr lang="fr" sz="1800" b="0" dirty="0">
                <a:latin typeface="+mn-lt"/>
              </a:rPr>
            </a:br>
            <a:br>
              <a:rPr lang="fr" sz="1800" b="0" dirty="0">
                <a:latin typeface="+mn-lt"/>
              </a:rPr>
            </a:br>
            <a:r>
              <a:rPr lang="fr-FR" sz="1800" b="1" i="0" u="none" baseline="0" dirty="0">
                <a:latin typeface="+mn-lt"/>
                <a:ea typeface="+mn-lt"/>
                <a:cs typeface="+mn-lt"/>
              </a:rPr>
              <a:t>Réaction</a:t>
            </a:r>
            <a:r>
              <a:rPr lang="fr" sz="1800" b="1" i="0" u="none" baseline="0" dirty="0">
                <a:latin typeface="+mn-lt"/>
                <a:ea typeface="+mn-lt"/>
                <a:cs typeface="+mn-lt"/>
              </a:rPr>
              <a:t> :</a:t>
            </a:r>
            <a:r>
              <a:rPr lang="fr" sz="1800" b="0" i="0" u="none" baseline="0" dirty="0">
                <a:latin typeface="+mn-lt"/>
                <a:ea typeface="+mn-lt"/>
                <a:cs typeface="+mn-lt"/>
              </a:rPr>
              <a:t>  « </a:t>
            </a:r>
            <a:r>
              <a:rPr lang="fr-FR" sz="1800" b="0" i="0" u="none" baseline="0" dirty="0">
                <a:latin typeface="+mn-lt"/>
                <a:ea typeface="+mn-lt"/>
                <a:cs typeface="+mn-lt"/>
              </a:rPr>
              <a:t>La fourniture de services d’urgence et de l’assistance publique pendant ou immédiatement après une catastrophe afin de sauver des vies, de réduire les impacts sur la santé, d’assurer la sécurité du public et de répondre aux besoins essentiels de subsistance des personnes touchées.</a:t>
            </a:r>
            <a:r>
              <a:rPr lang="fr" sz="1800" b="0" i="0" u="none" baseline="0" dirty="0">
                <a:latin typeface="+mn-lt"/>
                <a:ea typeface="+mn-lt"/>
                <a:cs typeface="+mn-lt"/>
              </a:rPr>
              <a:t>»</a:t>
            </a:r>
            <a:br>
              <a:rPr lang="fr" sz="1800" b="0" dirty="0">
                <a:latin typeface="+mn-lt"/>
              </a:rPr>
            </a:br>
            <a:br>
              <a:rPr lang="fr" sz="1800" b="0" dirty="0">
                <a:latin typeface="+mn-lt"/>
              </a:rPr>
            </a:br>
            <a:r>
              <a:rPr lang="fr-FR" sz="1800" b="1" i="0" u="none" baseline="0" dirty="0">
                <a:latin typeface="+mn-lt"/>
                <a:ea typeface="+mn-lt"/>
                <a:cs typeface="+mn-lt"/>
              </a:rPr>
              <a:t>Redressement</a:t>
            </a:r>
            <a:r>
              <a:rPr lang="fr" sz="1800" b="1" i="0" u="none" baseline="0" dirty="0">
                <a:latin typeface="+mn-lt"/>
                <a:ea typeface="+mn-lt"/>
                <a:cs typeface="+mn-lt"/>
              </a:rPr>
              <a:t> :</a:t>
            </a:r>
            <a:r>
              <a:rPr lang="fr" sz="1800" b="0" i="0" u="none" baseline="0" dirty="0">
                <a:latin typeface="+mn-lt"/>
                <a:ea typeface="+mn-lt"/>
                <a:cs typeface="+mn-lt"/>
              </a:rPr>
              <a:t>  « </a:t>
            </a:r>
            <a:r>
              <a:rPr lang="fr-FR" sz="1800" b="0" i="0" u="none" baseline="0" dirty="0">
                <a:latin typeface="+mn-lt"/>
                <a:ea typeface="+mn-lt"/>
                <a:cs typeface="+mn-lt"/>
              </a:rPr>
              <a:t>La restauration, l’amélioration, l’installation de moyens de subsistance et les conditions de vie des communautés touchées par des catastrophes, y compris les efforts visant à réduire les facteurs de risque</a:t>
            </a:r>
            <a:r>
              <a:rPr lang="fr" sz="1800" b="0" i="0" u="none" baseline="0" dirty="0">
                <a:latin typeface="+mn-lt"/>
                <a:ea typeface="+mn-lt"/>
                <a:cs typeface="+mn-lt"/>
              </a:rPr>
              <a:t>»</a:t>
            </a:r>
            <a:br>
              <a:rPr lang="fr" sz="1800" b="0" dirty="0"/>
            </a:br>
            <a:br>
              <a:rPr lang="fr" sz="3600" dirty="0"/>
            </a:br>
            <a:endParaRPr lang="fr" altLang="es-ES_tradnl" sz="3600" dirty="0"/>
          </a:p>
        </p:txBody>
      </p:sp>
      <p:sp>
        <p:nvSpPr>
          <p:cNvPr id="14339" name="Content Placeholder 3"/>
          <p:cNvSpPr>
            <a:spLocks noGrp="1"/>
          </p:cNvSpPr>
          <p:nvPr>
            <p:ph sz="quarter" idx="11"/>
          </p:nvPr>
        </p:nvSpPr>
        <p:spPr>
          <a:xfrm>
            <a:off x="3141697" y="561514"/>
            <a:ext cx="7209705" cy="311006"/>
          </a:xfrm>
        </p:spPr>
        <p:txBody>
          <a:bodyPr/>
          <a:lstStyle/>
          <a:p>
            <a:pPr algn="l" rtl="0" eaLnBrk="1" hangingPunct="1">
              <a:spcBef>
                <a:spcPct val="0"/>
              </a:spcBef>
            </a:pPr>
            <a:r>
              <a:rPr lang="fr" sz="3200" b="1" i="0" u="none" baseline="0" dirty="0"/>
              <a:t>Cycle de gestion des catastrophes</a:t>
            </a:r>
            <a:endParaRPr lang="fr" altLang="es-ES_tradnl" sz="3200" b="1" dirty="0"/>
          </a:p>
        </p:txBody>
      </p:sp>
      <p:pic>
        <p:nvPicPr>
          <p:cNvPr id="6" name="Picture 5">
            <a:extLst>
              <a:ext uri="{FF2B5EF4-FFF2-40B4-BE49-F238E27FC236}">
                <a16:creationId xmlns:a16="http://schemas.microsoft.com/office/drawing/2014/main" id="{0ED26CAF-A89F-C13C-FE18-385AEECB14AF}"/>
              </a:ext>
            </a:extLst>
          </p:cNvPr>
          <p:cNvPicPr>
            <a:picLocks noChangeAspect="1"/>
          </p:cNvPicPr>
          <p:nvPr/>
        </p:nvPicPr>
        <p:blipFill>
          <a:blip r:embed="rId2"/>
          <a:stretch>
            <a:fillRect/>
          </a:stretch>
        </p:blipFill>
        <p:spPr>
          <a:xfrm>
            <a:off x="296321" y="1496292"/>
            <a:ext cx="3353171" cy="3410246"/>
          </a:xfrm>
          <a:prstGeom prst="rect">
            <a:avLst/>
          </a:prstGeom>
        </p:spPr>
      </p:pic>
    </p:spTree>
    <p:extLst>
      <p:ext uri="{BB962C8B-B14F-4D97-AF65-F5344CB8AC3E}">
        <p14:creationId xmlns:p14="http://schemas.microsoft.com/office/powerpoint/2010/main" val="1327751337"/>
      </p:ext>
    </p:extLst>
  </p:cSld>
  <p:clrMapOvr>
    <a:masterClrMapping/>
  </p:clrMapOvr>
</p:sld>
</file>

<file path=ppt/theme/theme1.xml><?xml version="1.0" encoding="utf-8"?>
<a:theme xmlns:a="http://schemas.openxmlformats.org/drawingml/2006/main" name="Thème Office">
  <a:themeElements>
    <a:clrScheme name="Unesco">
      <a:dk1>
        <a:sysClr val="windowText" lastClr="000000"/>
      </a:dk1>
      <a:lt1>
        <a:sysClr val="window" lastClr="FFFFFF"/>
      </a:lt1>
      <a:dk2>
        <a:srgbClr val="1F497D"/>
      </a:dk2>
      <a:lt2>
        <a:srgbClr val="EEECE1"/>
      </a:lt2>
      <a:accent1>
        <a:srgbClr val="07DEDB"/>
      </a:accent1>
      <a:accent2>
        <a:srgbClr val="00D213"/>
      </a:accent2>
      <a:accent3>
        <a:srgbClr val="FF0000"/>
      </a:accent3>
      <a:accent4>
        <a:srgbClr val="FFFF00"/>
      </a:accent4>
      <a:accent5>
        <a:srgbClr val="07DEDB"/>
      </a:accent5>
      <a:accent6>
        <a:srgbClr val="00D213"/>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2499</TotalTime>
  <Words>2943</Words>
  <Application>Microsoft Office PowerPoint</Application>
  <PresentationFormat>Widescreen</PresentationFormat>
  <Paragraphs>197</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Bold</vt:lpstr>
      <vt:lpstr>Calibri</vt:lpstr>
      <vt:lpstr>Thème Office</vt:lpstr>
      <vt:lpstr>Principes de base de la réduction des risques de catastrophes et patrimoine culturel immatériel  Présentation PowerPoint U063  </vt:lpstr>
      <vt:lpstr>Objectifs et champ d'application de cet atelier</vt:lpstr>
      <vt:lpstr>Concepts et termes clés : catastrophe </vt:lpstr>
      <vt:lpstr>Concepts et termes clés : risque, vulnérabilité, résilience</vt:lpstr>
      <vt:lpstr>Évaluation du risque</vt:lpstr>
      <vt:lpstr>Composantes de l'indice de risque mondial</vt:lpstr>
      <vt:lpstr>Exercice 1 : l'indice de risque mondial </vt:lpstr>
      <vt:lpstr>Réponse aux catastrophes : DRM et RRC</vt:lpstr>
      <vt:lpstr>Cycle sans fin, divisé en trois phases ou plus, dont la durée peut varier et qui se chevauchent souvent :  État de préparation (et prévention/atténuation) :  «  Les connaissances et les capacités développées par les gouvernements, les professionnels d’intervention et autres organisations concernées, les communautés et les individus, de manière à anticiper efficacement, à réagir et à récupérer, des impacts probables, imminents ou en cours»  Réaction :  « La fourniture de services d’urgence et de l’assistance publique pendant ou immédiatement après une catastrophe afin de sauver des vies, de réduire les impacts sur la santé, d’assurer la sécurité du public et de répondre aux besoins essentiels de subsistance des personnes touchées.»  Redressement :  « La restauration, l’amélioration, l’installation de moyens de subsistance et les conditions de vie des communautés touchées par des catastrophes, y compris les efforts visant à réduire les facteurs de risque»  </vt:lpstr>
      <vt:lpstr>Prise en compte du PCI dans la RRC</vt:lpstr>
      <vt:lpstr>Évaluation des besoins post-catastrophe (PDNA)</vt:lpstr>
      <vt:lpstr>La RRC dans la Convention sur le PCI de 2003 et les Directives opérationnelles</vt:lpstr>
      <vt:lpstr>La stratégie de l'UNESCO et les situations d'urgence</vt:lpstr>
      <vt:lpstr>Risque de catastrophe lié au PCI – intégration du PCI et RRC</vt:lpstr>
      <vt:lpstr>Principes opérationnels</vt:lpstr>
      <vt:lpstr>Modalités opérationnelles – Etat de Préparation</vt:lpstr>
      <vt:lpstr>Modalités opérationnelles - Réponse</vt:lpstr>
      <vt:lpstr>Modalités opérationnelles - Relèvement</vt:lpstr>
      <vt:lpstr>Ressources et soutien financier de l'UNESCO</vt:lpstr>
      <vt:lpstr>Inventaire du PCI en cas de catastrophe </vt:lpstr>
      <vt:lpstr>Exercice 2 : analyse d'un exemple de cadre pour le PCI et la RRC </vt:lpstr>
      <vt:lpstr>Conclusion</vt:lpstr>
      <vt:lpstr>PowerPoint Presentation</vt:lpstr>
    </vt:vector>
  </TitlesOfParts>
  <Company>The Australian National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in Disaster Risk Reduction and intangible cultural heritage  Unit A PowerPoint presentation</dc:title>
  <dc:creator>Anonymous 1</dc:creator>
  <cp:lastModifiedBy>Koffi, Bryan</cp:lastModifiedBy>
  <cp:revision>67</cp:revision>
  <dcterms:created xsi:type="dcterms:W3CDTF">2020-08-28T23:40:42Z</dcterms:created>
  <dcterms:modified xsi:type="dcterms:W3CDTF">2024-02-28T11:53:23Z</dcterms:modified>
</cp:coreProperties>
</file>