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76" r:id="rId4"/>
    <p:sldId id="277" r:id="rId5"/>
    <p:sldId id="278" r:id="rId6"/>
    <p:sldId id="279" r:id="rId7"/>
    <p:sldId id="280" r:id="rId8"/>
    <p:sldId id="282" r:id="rId9"/>
    <p:sldId id="294" r:id="rId10"/>
    <p:sldId id="285" r:id="rId11"/>
    <p:sldId id="295" r:id="rId12"/>
    <p:sldId id="289" r:id="rId13"/>
    <p:sldId id="283" r:id="rId14"/>
    <p:sldId id="29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20" y="6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1628" y="-26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DD572A-6C72-4354-87CF-A6D78637494A}" type="datetimeFigureOut">
              <a:rPr lang="en-AU" smtClean="0"/>
              <a:t>28/02/2024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3953B-772A-417A-AB5C-019EA181F131}" type="slidenum">
              <a:rPr lang="en-AU" smtClean="0"/>
              <a:t>‹#›</a:t>
            </a:fld>
            <a:endParaRPr lang="en-AU"/>
          </a:p>
        </p:txBody>
      </p:sp>
    </p:spTree>
    <p:extLst>
      <p:ext uri="{BB962C8B-B14F-4D97-AF65-F5344CB8AC3E}">
        <p14:creationId xmlns:p14="http://schemas.microsoft.com/office/powerpoint/2010/main" val="293374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2AD8F27-35DA-43AA-BE32-5A9985EEAB28}" type="slidenum">
              <a:rPr kumimoji="0" lang="fr-FR"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a:t>
            </a:fld>
            <a:endParaRPr kumimoji="0" lang="fr-FR"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188964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11</a:t>
            </a:fld>
            <a:endParaRPr lang="en-AU"/>
          </a:p>
        </p:txBody>
      </p:sp>
    </p:spTree>
    <p:extLst>
      <p:ext uri="{BB962C8B-B14F-4D97-AF65-F5344CB8AC3E}">
        <p14:creationId xmlns:p14="http://schemas.microsoft.com/office/powerpoint/2010/main" val="3927451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Permissions and FPIC</a:t>
            </a:r>
          </a:p>
          <a:p>
            <a:endParaRPr lang="en-AU" dirty="0"/>
          </a:p>
          <a:p>
            <a:r>
              <a:rPr lang="en-AU" dirty="0"/>
              <a:t>Choice in these workshops to work with real ICH elements and real disasters – because they generate real questions and real challenges</a:t>
            </a:r>
          </a:p>
          <a:p>
            <a:endParaRPr lang="en-AU" dirty="0"/>
          </a:p>
          <a:p>
            <a:r>
              <a:rPr lang="en-AU" dirty="0"/>
              <a:t>AS explained in last week’s workshop, community is the basis for our understanding of ICH and for thinking about appropriate disaster responses.</a:t>
            </a:r>
          </a:p>
          <a:p>
            <a:endParaRPr lang="en-AU" dirty="0"/>
          </a:p>
          <a:p>
            <a:r>
              <a:rPr lang="en-AU" dirty="0"/>
              <a:t>So it is important that we have some kind of community permission, based on real Free, Prior and Informed Consent, in further discussion of the ICH elements that we identified and began to talk about at the end of last week’s workshop.</a:t>
            </a:r>
          </a:p>
          <a:p>
            <a:endParaRPr lang="en-AU" dirty="0"/>
          </a:p>
          <a:p>
            <a:r>
              <a:rPr lang="en-AU" dirty="0"/>
              <a:t>We’ll continue to explore these elements today – or rather think about how we would go about further enquiries – but I do also want to stress that our discussion of these or any other ICH in these workshops is not intended as the basis of any formal process of documentation, or listing, or inscription.</a:t>
            </a:r>
          </a:p>
          <a:p>
            <a:endParaRPr lang="en-AU" dirty="0"/>
          </a:p>
          <a:p>
            <a:r>
              <a:rPr lang="en-AU" dirty="0"/>
              <a:t>Really, what we’re doing is talking and thinking about methods for integrating approaches to disaster risk and ICH safeguarding, and we are not focusing on the ICH elements themselves.</a:t>
            </a:r>
          </a:p>
          <a:p>
            <a:endParaRPr lang="en-AU" dirty="0"/>
          </a:p>
          <a:p>
            <a:r>
              <a:rPr lang="en-AU" dirty="0"/>
              <a:t>But it will be appropriate and necessary for the research groups that work together over the next few weeks to consider what level of FPIC and permissions might be required even to discuss individual ICH elements in this way.</a:t>
            </a:r>
          </a:p>
          <a:p>
            <a:endParaRPr lang="en-AU" dirty="0"/>
          </a:p>
        </p:txBody>
      </p:sp>
      <p:sp>
        <p:nvSpPr>
          <p:cNvPr id="4" name="Slide Number Placeholder 3"/>
          <p:cNvSpPr>
            <a:spLocks noGrp="1"/>
          </p:cNvSpPr>
          <p:nvPr>
            <p:ph type="sldNum" sz="quarter" idx="10"/>
          </p:nvPr>
        </p:nvSpPr>
        <p:spPr/>
        <p:txBody>
          <a:bodyPr/>
          <a:lstStyle/>
          <a:p>
            <a:fld id="{1333953B-772A-417A-AB5C-019EA181F131}" type="slidenum">
              <a:rPr lang="en-AU" smtClean="0"/>
              <a:t>2</a:t>
            </a:fld>
            <a:endParaRPr lang="en-AU"/>
          </a:p>
        </p:txBody>
      </p:sp>
    </p:spTree>
    <p:extLst>
      <p:ext uri="{BB962C8B-B14F-4D97-AF65-F5344CB8AC3E}">
        <p14:creationId xmlns:p14="http://schemas.microsoft.com/office/powerpoint/2010/main" val="2331735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3</a:t>
            </a:fld>
            <a:endParaRPr lang="en-AU"/>
          </a:p>
        </p:txBody>
      </p:sp>
    </p:spTree>
    <p:extLst>
      <p:ext uri="{BB962C8B-B14F-4D97-AF65-F5344CB8AC3E}">
        <p14:creationId xmlns:p14="http://schemas.microsoft.com/office/powerpoint/2010/main" val="1534124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4</a:t>
            </a:fld>
            <a:endParaRPr lang="en-AU"/>
          </a:p>
        </p:txBody>
      </p:sp>
    </p:spTree>
    <p:extLst>
      <p:ext uri="{BB962C8B-B14F-4D97-AF65-F5344CB8AC3E}">
        <p14:creationId xmlns:p14="http://schemas.microsoft.com/office/powerpoint/2010/main" val="152624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5</a:t>
            </a:fld>
            <a:endParaRPr lang="en-AU"/>
          </a:p>
        </p:txBody>
      </p:sp>
    </p:spTree>
    <p:extLst>
      <p:ext uri="{BB962C8B-B14F-4D97-AF65-F5344CB8AC3E}">
        <p14:creationId xmlns:p14="http://schemas.microsoft.com/office/powerpoint/2010/main" val="1297585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6</a:t>
            </a:fld>
            <a:endParaRPr lang="en-AU"/>
          </a:p>
        </p:txBody>
      </p:sp>
    </p:spTree>
    <p:extLst>
      <p:ext uri="{BB962C8B-B14F-4D97-AF65-F5344CB8AC3E}">
        <p14:creationId xmlns:p14="http://schemas.microsoft.com/office/powerpoint/2010/main" val="3292205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8</a:t>
            </a:fld>
            <a:endParaRPr lang="en-AU"/>
          </a:p>
        </p:txBody>
      </p:sp>
    </p:spTree>
    <p:extLst>
      <p:ext uri="{BB962C8B-B14F-4D97-AF65-F5344CB8AC3E}">
        <p14:creationId xmlns:p14="http://schemas.microsoft.com/office/powerpoint/2010/main" val="3387431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9</a:t>
            </a:fld>
            <a:endParaRPr lang="en-AU"/>
          </a:p>
        </p:txBody>
      </p:sp>
    </p:spTree>
    <p:extLst>
      <p:ext uri="{BB962C8B-B14F-4D97-AF65-F5344CB8AC3E}">
        <p14:creationId xmlns:p14="http://schemas.microsoft.com/office/powerpoint/2010/main" val="2767504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333953B-772A-417A-AB5C-019EA181F131}" type="slidenum">
              <a:rPr lang="en-AU" smtClean="0"/>
              <a:t>10</a:t>
            </a:fld>
            <a:endParaRPr lang="en-AU"/>
          </a:p>
        </p:txBody>
      </p:sp>
    </p:spTree>
    <p:extLst>
      <p:ext uri="{BB962C8B-B14F-4D97-AF65-F5344CB8AC3E}">
        <p14:creationId xmlns:p14="http://schemas.microsoft.com/office/powerpoint/2010/main" val="39420509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p:cNvSpPr/>
          <p:nvPr userDrawn="1"/>
        </p:nvSpPr>
        <p:spPr>
          <a:xfrm>
            <a:off x="0" y="1"/>
            <a:ext cx="8636000" cy="68627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srgbClr val="FFF10B"/>
              </a:solidFill>
            </a:endParaRPr>
          </a:p>
        </p:txBody>
      </p:sp>
      <p:pic>
        <p:nvPicPr>
          <p:cNvPr id="6" name="Picture 7" descr="logos_partners_noir.psd"/>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001" y="228600"/>
            <a:ext cx="22140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9"/>
          <p:cNvCxnSpPr/>
          <p:nvPr userDrawn="1"/>
        </p:nvCxnSpPr>
        <p:spPr>
          <a:xfrm>
            <a:off x="508000" y="1371600"/>
            <a:ext cx="7620000" cy="1588"/>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ctrTitle"/>
          </p:nvPr>
        </p:nvSpPr>
        <p:spPr>
          <a:xfrm>
            <a:off x="508000" y="1692001"/>
            <a:ext cx="7620000" cy="584775"/>
          </a:xfrm>
        </p:spPr>
        <p:txBody>
          <a:bodyPr/>
          <a:lstStyle>
            <a:lvl1pPr algn="l">
              <a:defRPr sz="3800" b="1"/>
            </a:lvl1pPr>
          </a:lstStyle>
          <a:p>
            <a:r>
              <a:rPr lang="fr-FR" dirty="0"/>
              <a:t>Cliquez et modifiez le titre</a:t>
            </a:r>
          </a:p>
        </p:txBody>
      </p:sp>
      <p:sp>
        <p:nvSpPr>
          <p:cNvPr id="3" name="Sous-titre 2"/>
          <p:cNvSpPr>
            <a:spLocks noGrp="1"/>
          </p:cNvSpPr>
          <p:nvPr>
            <p:ph type="subTitle" idx="1"/>
          </p:nvPr>
        </p:nvSpPr>
        <p:spPr>
          <a:xfrm>
            <a:off x="508000" y="4212000"/>
            <a:ext cx="7620000" cy="1665272"/>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
        <p:nvSpPr>
          <p:cNvPr id="9" name="Espace réservé pour une image  10"/>
          <p:cNvSpPr>
            <a:spLocks noGrp="1"/>
          </p:cNvSpPr>
          <p:nvPr>
            <p:ph type="pic" sz="quarter" idx="10"/>
          </p:nvPr>
        </p:nvSpPr>
        <p:spPr>
          <a:xfrm>
            <a:off x="8637600" y="0"/>
            <a:ext cx="3556800" cy="387798"/>
          </a:xfrm>
        </p:spPr>
        <p:txBody>
          <a:bodyPr rtlCol="0"/>
          <a:lstStyle/>
          <a:p>
            <a:pPr lvl="0"/>
            <a:endParaRPr lang="fr-FR" noProof="0" dirty="0"/>
          </a:p>
        </p:txBody>
      </p:sp>
    </p:spTree>
    <p:extLst>
      <p:ext uri="{BB962C8B-B14F-4D97-AF65-F5344CB8AC3E}">
        <p14:creationId xmlns:p14="http://schemas.microsoft.com/office/powerpoint/2010/main" val="206632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109446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cxnSp>
        <p:nvCxnSpPr>
          <p:cNvPr id="4" name="Straight Connector 8"/>
          <p:cNvCxnSpPr/>
          <p:nvPr userDrawn="1"/>
        </p:nvCxnSpPr>
        <p:spPr>
          <a:xfrm>
            <a:off x="3048000" y="228600"/>
            <a:ext cx="8636000" cy="1588"/>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Straight Connector 13"/>
          <p:cNvCxnSpPr/>
          <p:nvPr userDrawn="1"/>
        </p:nvCxnSpPr>
        <p:spPr>
          <a:xfrm flipV="1">
            <a:off x="541867" y="228600"/>
            <a:ext cx="2235200" cy="0"/>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047998" y="375263"/>
            <a:ext cx="8635999" cy="1846659"/>
          </a:xfrm>
        </p:spPr>
        <p:txBody>
          <a:bodyPr/>
          <a:lstStyle>
            <a:lvl1pPr algn="l">
              <a:defRPr sz="6000" b="1" cap="none"/>
            </a:lvl1pPr>
          </a:lstStyle>
          <a:p>
            <a:r>
              <a:rPr lang="fr-FR" dirty="0"/>
              <a:t>Cliquez et modifiez le titre</a:t>
            </a:r>
          </a:p>
        </p:txBody>
      </p:sp>
      <p:sp>
        <p:nvSpPr>
          <p:cNvPr id="3" name="Espace réservé du texte 2"/>
          <p:cNvSpPr>
            <a:spLocks noGrp="1"/>
          </p:cNvSpPr>
          <p:nvPr>
            <p:ph type="body" idx="1"/>
          </p:nvPr>
        </p:nvSpPr>
        <p:spPr>
          <a:xfrm>
            <a:off x="3043766" y="2427808"/>
            <a:ext cx="8640231" cy="1118255"/>
          </a:xfrm>
        </p:spPr>
        <p:txBody>
          <a:bodyPr/>
          <a:lstStyle>
            <a:lvl1pPr marL="0" indent="0">
              <a:buNone/>
              <a:defRPr sz="4000" b="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Tree>
    <p:extLst>
      <p:ext uri="{BB962C8B-B14F-4D97-AF65-F5344CB8AC3E}">
        <p14:creationId xmlns:p14="http://schemas.microsoft.com/office/powerpoint/2010/main" val="153524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4" name="Espace réservé du contenu 3"/>
          <p:cNvSpPr>
            <a:spLocks noGrp="1"/>
          </p:cNvSpPr>
          <p:nvPr>
            <p:ph sz="half" idx="2"/>
          </p:nvPr>
        </p:nvSpPr>
        <p:spPr>
          <a:xfrm>
            <a:off x="4800000" y="1836000"/>
            <a:ext cx="6883997" cy="2776145"/>
          </a:xfrm>
        </p:spPr>
        <p:txBody>
          <a:bodyPr/>
          <a:lstStyle>
            <a:lvl1pPr>
              <a:defRPr sz="2800"/>
            </a:lvl1pPr>
            <a:lvl2pPr>
              <a:defRPr sz="2800"/>
            </a:lvl2pPr>
            <a:lvl3pPr>
              <a:defRPr sz="2800"/>
            </a:lvl3pPr>
            <a:lvl4pPr>
              <a:defRPr sz="2400"/>
            </a:lvl4pPr>
            <a:lvl5pPr>
              <a:defRPr sz="20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pour une image  8"/>
          <p:cNvSpPr>
            <a:spLocks noGrp="1"/>
          </p:cNvSpPr>
          <p:nvPr>
            <p:ph type="pic" sz="quarter" idx="10"/>
          </p:nvPr>
        </p:nvSpPr>
        <p:spPr>
          <a:xfrm>
            <a:off x="555413" y="1908000"/>
            <a:ext cx="3840000" cy="387798"/>
          </a:xfrm>
        </p:spPr>
        <p:txBody>
          <a:bodyPr rtlCol="0"/>
          <a:lstStyle/>
          <a:p>
            <a:pPr lvl="0"/>
            <a:endParaRPr lang="fr-FR" noProof="0" dirty="0"/>
          </a:p>
        </p:txBody>
      </p:sp>
      <p:sp>
        <p:nvSpPr>
          <p:cNvPr id="11" name="Espace réservé du contenu 10"/>
          <p:cNvSpPr>
            <a:spLocks noGrp="1"/>
          </p:cNvSpPr>
          <p:nvPr>
            <p:ph sz="quarter" idx="11"/>
          </p:nvPr>
        </p:nvSpPr>
        <p:spPr>
          <a:xfrm>
            <a:off x="555414" y="5647094"/>
            <a:ext cx="3839633" cy="234000"/>
          </a:xfrm>
        </p:spPr>
        <p:txBody>
          <a:bodyPr anchor="ctr">
            <a:noAutofit/>
          </a:bodyPr>
          <a:lstStyle>
            <a:lvl1pPr marL="0" indent="0">
              <a:lnSpc>
                <a:spcPct val="100000"/>
              </a:lnSpc>
              <a:spcBef>
                <a:spcPts val="0"/>
              </a:spcBef>
              <a:buFontTx/>
              <a:buNone/>
              <a:defRPr sz="800" b="0">
                <a:solidFill>
                  <a:schemeClr val="tx1"/>
                </a:solidFill>
              </a:defRPr>
            </a:lvl1pPr>
            <a:lvl2pPr marL="0" indent="0">
              <a:lnSpc>
                <a:spcPct val="100000"/>
              </a:lnSpc>
              <a:spcBef>
                <a:spcPts val="0"/>
              </a:spcBef>
              <a:buFontTx/>
              <a:buNone/>
              <a:defRPr sz="800">
                <a:solidFill>
                  <a:schemeClr val="tx1"/>
                </a:solidFill>
              </a:defRPr>
            </a:lvl2pPr>
            <a:lvl3pPr marL="0" indent="0">
              <a:lnSpc>
                <a:spcPct val="100000"/>
              </a:lnSpc>
              <a:spcBef>
                <a:spcPts val="0"/>
              </a:spcBef>
              <a:buFontTx/>
              <a:buNone/>
              <a:defRPr sz="800">
                <a:solidFill>
                  <a:schemeClr val="tx1"/>
                </a:solidFill>
              </a:defRPr>
            </a:lvl3pPr>
            <a:lvl4pPr marL="0" indent="0">
              <a:lnSpc>
                <a:spcPct val="100000"/>
              </a:lnSpc>
              <a:spcBef>
                <a:spcPts val="0"/>
              </a:spcBef>
              <a:buFontTx/>
              <a:buNone/>
              <a:defRPr sz="800">
                <a:solidFill>
                  <a:schemeClr val="tx1"/>
                </a:solidFill>
              </a:defRPr>
            </a:lvl4pPr>
            <a:lvl5pPr marL="0" indent="0">
              <a:lnSpc>
                <a:spcPct val="100000"/>
              </a:lnSpc>
              <a:spcBef>
                <a:spcPts val="0"/>
              </a:spcBef>
              <a:buFontTx/>
              <a:buNone/>
              <a:defRPr sz="800">
                <a:solidFill>
                  <a:schemeClr val="tx1"/>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449772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11" name="Espace réservé pour une image  10"/>
          <p:cNvSpPr>
            <a:spLocks noGrp="1"/>
          </p:cNvSpPr>
          <p:nvPr>
            <p:ph type="pic" sz="quarter" idx="10"/>
          </p:nvPr>
        </p:nvSpPr>
        <p:spPr>
          <a:xfrm>
            <a:off x="3043768" y="1908001"/>
            <a:ext cx="8640233" cy="387798"/>
          </a:xfrm>
        </p:spPr>
        <p:txBody>
          <a:bodyPr rtlCol="0"/>
          <a:lstStyle/>
          <a:p>
            <a:pPr lvl="0"/>
            <a:endParaRPr lang="fr-FR" noProof="0" dirty="0"/>
          </a:p>
        </p:txBody>
      </p:sp>
      <p:sp>
        <p:nvSpPr>
          <p:cNvPr id="13" name="Espace réservé du contenu 12"/>
          <p:cNvSpPr>
            <a:spLocks noGrp="1"/>
          </p:cNvSpPr>
          <p:nvPr>
            <p:ph sz="quarter" idx="11"/>
          </p:nvPr>
        </p:nvSpPr>
        <p:spPr>
          <a:xfrm>
            <a:off x="3043768" y="6156325"/>
            <a:ext cx="8640233" cy="234000"/>
          </a:xfrm>
        </p:spPr>
        <p:txBody>
          <a:bodyPr anchor="ctr">
            <a:noAutofit/>
          </a:bodyPr>
          <a:lstStyle>
            <a:lvl1pPr marL="0" indent="0">
              <a:lnSpc>
                <a:spcPct val="100000"/>
              </a:lnSpc>
              <a:spcBef>
                <a:spcPts val="0"/>
              </a:spcBef>
              <a:buFontTx/>
              <a:buNone/>
              <a:defRPr sz="800" b="0">
                <a:solidFill>
                  <a:srgbClr val="000000"/>
                </a:solidFill>
              </a:defRPr>
            </a:lvl1pPr>
            <a:lvl2pPr marL="0" indent="0">
              <a:lnSpc>
                <a:spcPct val="100000"/>
              </a:lnSpc>
              <a:spcBef>
                <a:spcPts val="0"/>
              </a:spcBef>
              <a:buFontTx/>
              <a:buNone/>
              <a:defRPr sz="800">
                <a:solidFill>
                  <a:srgbClr val="000000"/>
                </a:solidFill>
              </a:defRPr>
            </a:lvl2pPr>
            <a:lvl3pPr marL="0">
              <a:lnSpc>
                <a:spcPct val="100000"/>
              </a:lnSpc>
              <a:spcBef>
                <a:spcPts val="0"/>
              </a:spcBef>
              <a:buFontTx/>
              <a:buNone/>
              <a:defRPr sz="800">
                <a:solidFill>
                  <a:srgbClr val="000000"/>
                </a:solidFill>
              </a:defRPr>
            </a:lvl3pPr>
            <a:lvl4pPr marL="0" indent="0">
              <a:lnSpc>
                <a:spcPct val="100000"/>
              </a:lnSpc>
              <a:spcBef>
                <a:spcPts val="0"/>
              </a:spcBef>
              <a:buFontTx/>
              <a:buNone/>
              <a:defRPr sz="800">
                <a:solidFill>
                  <a:srgbClr val="000000"/>
                </a:solidFill>
              </a:defRPr>
            </a:lvl4pPr>
            <a:lvl5pPr marL="0">
              <a:lnSpc>
                <a:spcPct val="100000"/>
              </a:lnSpc>
              <a:spcBef>
                <a:spcPts val="0"/>
              </a:spcBef>
              <a:buFontTx/>
              <a:buNone/>
              <a:defRPr sz="800">
                <a:solidFill>
                  <a:srgbClr val="000000"/>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36882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Tree>
    <p:extLst>
      <p:ext uri="{BB962C8B-B14F-4D97-AF65-F5344CB8AC3E}">
        <p14:creationId xmlns:p14="http://schemas.microsoft.com/office/powerpoint/2010/main" val="1521071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367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p:cNvSpPr/>
          <p:nvPr userDrawn="1"/>
        </p:nvSpPr>
        <p:spPr>
          <a:xfrm>
            <a:off x="0" y="1"/>
            <a:ext cx="304800" cy="68627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srgbClr val="FFF10B"/>
              </a:solidFill>
            </a:endParaRPr>
          </a:p>
        </p:txBody>
      </p:sp>
      <p:pic>
        <p:nvPicPr>
          <p:cNvPr id="1027" name="Picture 6" descr="logos_partners_noir.psd"/>
          <p:cNvPicPr>
            <a:picLocks noChangeAspect="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541867" y="457200"/>
            <a:ext cx="162348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8"/>
          <p:cNvCxnSpPr/>
          <p:nvPr userDrawn="1"/>
        </p:nvCxnSpPr>
        <p:spPr>
          <a:xfrm>
            <a:off x="3048000" y="228600"/>
            <a:ext cx="8636000" cy="1588"/>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1"/>
          <p:cNvCxnSpPr/>
          <p:nvPr userDrawn="1"/>
        </p:nvCxnSpPr>
        <p:spPr>
          <a:xfrm>
            <a:off x="3048000" y="6629400"/>
            <a:ext cx="8636000" cy="1588"/>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0" name="Straight Connector 13"/>
          <p:cNvCxnSpPr/>
          <p:nvPr userDrawn="1"/>
        </p:nvCxnSpPr>
        <p:spPr>
          <a:xfrm flipV="1">
            <a:off x="541867" y="228600"/>
            <a:ext cx="2235200" cy="0"/>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1" name="Rectangle 20"/>
          <p:cNvSpPr/>
          <p:nvPr userDrawn="1"/>
        </p:nvSpPr>
        <p:spPr>
          <a:xfrm>
            <a:off x="11887200" y="1"/>
            <a:ext cx="304800" cy="68627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srgbClr val="FFF10B"/>
              </a:solidFill>
            </a:endParaRPr>
          </a:p>
        </p:txBody>
      </p:sp>
      <p:sp>
        <p:nvSpPr>
          <p:cNvPr id="1032" name="Espace réservé du titre 1"/>
          <p:cNvSpPr>
            <a:spLocks noGrp="1"/>
          </p:cNvSpPr>
          <p:nvPr>
            <p:ph type="title"/>
          </p:nvPr>
        </p:nvSpPr>
        <p:spPr bwMode="auto">
          <a:xfrm>
            <a:off x="3043768" y="417514"/>
            <a:ext cx="864023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es-ES_tradnl"/>
              <a:t>Cliquez et modifiez le titre</a:t>
            </a:r>
          </a:p>
        </p:txBody>
      </p:sp>
      <p:sp>
        <p:nvSpPr>
          <p:cNvPr id="1033" name="Espace réservé du texte 2"/>
          <p:cNvSpPr>
            <a:spLocks noGrp="1"/>
          </p:cNvSpPr>
          <p:nvPr>
            <p:ph type="body" idx="1"/>
          </p:nvPr>
        </p:nvSpPr>
        <p:spPr bwMode="auto">
          <a:xfrm>
            <a:off x="3043768" y="2016125"/>
            <a:ext cx="8640233" cy="277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es-ES_tradnl"/>
              <a:t>Cliquez pour modifier les styles du texte du masque</a:t>
            </a:r>
          </a:p>
          <a:p>
            <a:pPr lvl="1"/>
            <a:r>
              <a:rPr lang="fr-FR" altLang="es-ES_tradnl"/>
              <a:t>Deuxième niveau</a:t>
            </a:r>
          </a:p>
          <a:p>
            <a:pPr lvl="2"/>
            <a:r>
              <a:rPr lang="fr-FR" altLang="es-ES_tradnl"/>
              <a:t>Troisième niveau</a:t>
            </a:r>
          </a:p>
          <a:p>
            <a:pPr lvl="3"/>
            <a:r>
              <a:rPr lang="fr-FR" altLang="es-ES_tradnl"/>
              <a:t>Quatrième niveau</a:t>
            </a:r>
          </a:p>
          <a:p>
            <a:pPr lvl="4"/>
            <a:r>
              <a:rPr lang="fr-FR" altLang="es-ES_tradnl"/>
              <a:t>Cinquième niveau</a:t>
            </a:r>
          </a:p>
        </p:txBody>
      </p:sp>
      <p:cxnSp>
        <p:nvCxnSpPr>
          <p:cNvPr id="13" name="Straight Connector 17"/>
          <p:cNvCxnSpPr/>
          <p:nvPr userDrawn="1"/>
        </p:nvCxnSpPr>
        <p:spPr>
          <a:xfrm flipV="1">
            <a:off x="541867" y="6629400"/>
            <a:ext cx="2235200" cy="0"/>
          </a:xfrm>
          <a:prstGeom prst="line">
            <a:avLst/>
          </a:prstGeom>
          <a:ln w="254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35" name="ZoneTexte 13"/>
          <p:cNvSpPr txBox="1">
            <a:spLocks noChangeArrowheads="1"/>
          </p:cNvSpPr>
          <p:nvPr userDrawn="1"/>
        </p:nvSpPr>
        <p:spPr bwMode="auto">
          <a:xfrm>
            <a:off x="541867" y="6338888"/>
            <a:ext cx="138853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BDE7B08B-57AB-461E-992B-B5023201B7D1}" type="slidenum">
              <a:rPr lang="fr-FR" altLang="es-ES_tradnl" sz="1400" b="1" smtClean="0">
                <a:solidFill>
                  <a:schemeClr val="accent1"/>
                </a:solidFill>
              </a:rPr>
              <a:pPr eaLnBrk="1" hangingPunct="1">
                <a:defRPr/>
              </a:pPr>
              <a:t>‹#›</a:t>
            </a:fld>
            <a:endParaRPr lang="fr-FR" altLang="es-ES_tradnl" sz="1400" b="1">
              <a:solidFill>
                <a:schemeClr val="accent1"/>
              </a:solidFill>
            </a:endParaRPr>
          </a:p>
        </p:txBody>
      </p:sp>
      <p:pic>
        <p:nvPicPr>
          <p:cNvPr id="1036" name="Picture 16"/>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206501" y="6667500"/>
            <a:ext cx="7239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2301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sldNum="0" hdr="0" dt="0"/>
  <p:txStyles>
    <p:titleStyle>
      <a:lvl1pPr algn="l" defTabSz="457200" rtl="0" eaLnBrk="0" fontAlgn="base" hangingPunct="0">
        <a:spcBef>
          <a:spcPct val="0"/>
        </a:spcBef>
        <a:spcAft>
          <a:spcPct val="0"/>
        </a:spcAft>
        <a:defRPr sz="3200" b="1" kern="1200">
          <a:solidFill>
            <a:schemeClr val="tx1"/>
          </a:solidFill>
          <a:latin typeface="+mj-lt"/>
          <a:ea typeface="+mj-ea"/>
          <a:cs typeface="+mj-cs"/>
        </a:defRPr>
      </a:lvl1pPr>
      <a:lvl2pPr algn="l" defTabSz="457200" rtl="0" eaLnBrk="0" fontAlgn="base" hangingPunct="0">
        <a:spcBef>
          <a:spcPct val="0"/>
        </a:spcBef>
        <a:spcAft>
          <a:spcPct val="0"/>
        </a:spcAft>
        <a:defRPr sz="3200" b="1">
          <a:solidFill>
            <a:schemeClr val="tx1"/>
          </a:solidFill>
          <a:latin typeface="Arial" pitchFamily="34" charset="0"/>
        </a:defRPr>
      </a:lvl2pPr>
      <a:lvl3pPr algn="l" defTabSz="457200" rtl="0" eaLnBrk="0" fontAlgn="base" hangingPunct="0">
        <a:spcBef>
          <a:spcPct val="0"/>
        </a:spcBef>
        <a:spcAft>
          <a:spcPct val="0"/>
        </a:spcAft>
        <a:defRPr sz="3200" b="1">
          <a:solidFill>
            <a:schemeClr val="tx1"/>
          </a:solidFill>
          <a:latin typeface="Arial" pitchFamily="34" charset="0"/>
        </a:defRPr>
      </a:lvl3pPr>
      <a:lvl4pPr algn="l" defTabSz="457200" rtl="0" eaLnBrk="0" fontAlgn="base" hangingPunct="0">
        <a:spcBef>
          <a:spcPct val="0"/>
        </a:spcBef>
        <a:spcAft>
          <a:spcPct val="0"/>
        </a:spcAft>
        <a:defRPr sz="3200" b="1">
          <a:solidFill>
            <a:schemeClr val="tx1"/>
          </a:solidFill>
          <a:latin typeface="Arial" pitchFamily="34" charset="0"/>
        </a:defRPr>
      </a:lvl4pPr>
      <a:lvl5pPr algn="l" defTabSz="457200" rtl="0" eaLnBrk="0" fontAlgn="base" hangingPunct="0">
        <a:spcBef>
          <a:spcPct val="0"/>
        </a:spcBef>
        <a:spcAft>
          <a:spcPct val="0"/>
        </a:spcAft>
        <a:defRPr sz="3200" b="1">
          <a:solidFill>
            <a:schemeClr val="tx1"/>
          </a:solidFill>
          <a:latin typeface="Arial" pitchFamily="34" charset="0"/>
        </a:defRPr>
      </a:lvl5pPr>
      <a:lvl6pPr marL="457200" algn="l" defTabSz="457200" rtl="0" fontAlgn="base">
        <a:spcBef>
          <a:spcPct val="0"/>
        </a:spcBef>
        <a:spcAft>
          <a:spcPct val="0"/>
        </a:spcAft>
        <a:defRPr sz="3200" b="1">
          <a:solidFill>
            <a:schemeClr val="tx1"/>
          </a:solidFill>
          <a:latin typeface="Arial" pitchFamily="34" charset="0"/>
        </a:defRPr>
      </a:lvl6pPr>
      <a:lvl7pPr marL="914400" algn="l" defTabSz="457200" rtl="0" fontAlgn="base">
        <a:spcBef>
          <a:spcPct val="0"/>
        </a:spcBef>
        <a:spcAft>
          <a:spcPct val="0"/>
        </a:spcAft>
        <a:defRPr sz="3200" b="1">
          <a:solidFill>
            <a:schemeClr val="tx1"/>
          </a:solidFill>
          <a:latin typeface="Arial" pitchFamily="34" charset="0"/>
        </a:defRPr>
      </a:lvl7pPr>
      <a:lvl8pPr marL="1371600" algn="l" defTabSz="457200" rtl="0" fontAlgn="base">
        <a:spcBef>
          <a:spcPct val="0"/>
        </a:spcBef>
        <a:spcAft>
          <a:spcPct val="0"/>
        </a:spcAft>
        <a:defRPr sz="3200" b="1">
          <a:solidFill>
            <a:schemeClr val="tx1"/>
          </a:solidFill>
          <a:latin typeface="Arial" pitchFamily="34" charset="0"/>
        </a:defRPr>
      </a:lvl8pPr>
      <a:lvl9pPr marL="1828800" algn="l" defTabSz="457200" rtl="0" fontAlgn="base">
        <a:spcBef>
          <a:spcPct val="0"/>
        </a:spcBef>
        <a:spcAft>
          <a:spcPct val="0"/>
        </a:spcAft>
        <a:defRPr sz="3200" b="1">
          <a:solidFill>
            <a:schemeClr val="tx1"/>
          </a:solidFill>
          <a:latin typeface="Arial" pitchFamily="34" charset="0"/>
        </a:defRPr>
      </a:lvl9pPr>
    </p:titleStyle>
    <p:bodyStyle>
      <a:lvl1pPr marL="215900" indent="-215900" algn="l" defTabSz="457200" rtl="0" eaLnBrk="0" fontAlgn="base" hangingPunct="0">
        <a:lnSpc>
          <a:spcPct val="90000"/>
        </a:lnSpc>
        <a:spcBef>
          <a:spcPts val="1200"/>
        </a:spcBef>
        <a:spcAft>
          <a:spcPct val="0"/>
        </a:spcAft>
        <a:buClr>
          <a:schemeClr val="tx1"/>
        </a:buClr>
        <a:buFont typeface="Arial" panose="020B0604020202020204" pitchFamily="34" charset="0"/>
        <a:buChar char="•"/>
        <a:defRPr sz="2800" b="1" kern="1200">
          <a:solidFill>
            <a:srgbClr val="07DEDB"/>
          </a:solidFill>
          <a:latin typeface="+mn-lt"/>
          <a:ea typeface="+mn-ea"/>
          <a:cs typeface="+mn-cs"/>
        </a:defRPr>
      </a:lvl1pPr>
      <a:lvl2pPr marL="215900" indent="-215900" algn="l" defTabSz="457200" rtl="0" eaLnBrk="0" fontAlgn="base" hangingPunct="0">
        <a:spcBef>
          <a:spcPts val="1200"/>
        </a:spcBef>
        <a:spcAft>
          <a:spcPct val="0"/>
        </a:spcAft>
        <a:buFont typeface="Arial" panose="020B0604020202020204" pitchFamily="34" charset="0"/>
        <a:buChar char="•"/>
        <a:defRPr sz="2800" kern="1200">
          <a:solidFill>
            <a:schemeClr val="tx1"/>
          </a:solidFill>
          <a:latin typeface="+mn-lt"/>
          <a:ea typeface="+mn-ea"/>
          <a:cs typeface="+mn-cs"/>
        </a:defRPr>
      </a:lvl2pPr>
      <a:lvl3pPr algn="l" defTabSz="457200" rtl="0" eaLnBrk="0" fontAlgn="base" hangingPunct="0">
        <a:spcBef>
          <a:spcPts val="1200"/>
        </a:spcBef>
        <a:spcAft>
          <a:spcPct val="0"/>
        </a:spcAft>
        <a:defRPr sz="2800" kern="1200">
          <a:solidFill>
            <a:schemeClr val="tx1"/>
          </a:solidFill>
          <a:latin typeface="+mn-lt"/>
          <a:ea typeface="+mn-ea"/>
          <a:cs typeface="+mn-cs"/>
        </a:defRPr>
      </a:lvl3pPr>
      <a:lvl4pPr marL="466725" indent="-215900" algn="l" defTabSz="457200" rtl="0" eaLnBrk="0" fontAlgn="base" hangingPunct="0">
        <a:spcBef>
          <a:spcPts val="6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4pPr>
      <a:lvl5pPr marL="466725" algn="l" defTabSz="457200" rtl="0" eaLnBrk="0" fontAlgn="base" hangingPunct="0">
        <a:spcBef>
          <a:spcPts val="600"/>
        </a:spcBef>
        <a:spcAft>
          <a:spcPct val="0"/>
        </a:spcAft>
        <a:defRPr sz="2000" kern="1200">
          <a:solidFill>
            <a:srgbClr val="07DEDB"/>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holding up puppets&#10;&#10;Description automatically generated">
            <a:extLst>
              <a:ext uri="{FF2B5EF4-FFF2-40B4-BE49-F238E27FC236}">
                <a16:creationId xmlns:a16="http://schemas.microsoft.com/office/drawing/2014/main" id="{BBCCB81B-A474-DDFB-6476-0442B03A16F7}"/>
              </a:ext>
            </a:extLst>
          </p:cNvPr>
          <p:cNvPicPr>
            <a:picLocks noChangeAspect="1"/>
          </p:cNvPicPr>
          <p:nvPr/>
        </p:nvPicPr>
        <p:blipFill rotWithShape="1">
          <a:blip r:embed="rId3">
            <a:extLst>
              <a:ext uri="{28A0092B-C50C-407E-A947-70E740481C1C}">
                <a14:useLocalDpi xmlns:a14="http://schemas.microsoft.com/office/drawing/2010/main" val="0"/>
              </a:ext>
            </a:extLst>
          </a:blip>
          <a:srcRect l="44545" r="8255"/>
          <a:stretch/>
        </p:blipFill>
        <p:spPr>
          <a:xfrm>
            <a:off x="8002587" y="0"/>
            <a:ext cx="4897571" cy="6858000"/>
          </a:xfrm>
          <a:prstGeom prst="rect">
            <a:avLst/>
          </a:prstGeom>
        </p:spPr>
      </p:pic>
      <p:sp>
        <p:nvSpPr>
          <p:cNvPr id="6146" name="Titre 5"/>
          <p:cNvSpPr>
            <a:spLocks noGrp="1"/>
          </p:cNvSpPr>
          <p:nvPr>
            <p:ph type="ctrTitle"/>
          </p:nvPr>
        </p:nvSpPr>
        <p:spPr>
          <a:xfrm>
            <a:off x="1905000" y="1692275"/>
            <a:ext cx="6097588" cy="2954655"/>
          </a:xfrm>
        </p:spPr>
        <p:txBody>
          <a:bodyPr/>
          <a:lstStyle/>
          <a:p>
            <a:pPr eaLnBrk="1" hangingPunct="1"/>
            <a:r>
              <a:rPr lang="en-AU" altLang="es-ES_tradnl" sz="4000" dirty="0"/>
              <a:t>Integrating Disaster Risk Reduction into ICH Inventorying</a:t>
            </a:r>
            <a:br>
              <a:rPr lang="en-US" altLang="es-ES_tradnl" sz="1800" dirty="0"/>
            </a:br>
            <a:br>
              <a:rPr lang="en-US" altLang="es-ES_tradnl" sz="1800" dirty="0"/>
            </a:br>
            <a:r>
              <a:rPr lang="en-US" altLang="es-ES_tradnl" sz="1800" dirty="0"/>
              <a:t>U064 PowerPoint presentation</a:t>
            </a:r>
            <a:br>
              <a:rPr lang="en-US" altLang="es-ES_tradnl" sz="1800" dirty="0"/>
            </a:br>
            <a:br>
              <a:rPr lang="en-US" altLang="es-ES_tradnl" sz="1800" dirty="0"/>
            </a:br>
            <a:endParaRPr lang="es-ES_tradnl" altLang="es-ES_tradnl" sz="1800" dirty="0"/>
          </a:p>
        </p:txBody>
      </p:sp>
      <p:sp>
        <p:nvSpPr>
          <p:cNvPr id="6147" name="Sous-titre 6"/>
          <p:cNvSpPr>
            <a:spLocks noGrp="1"/>
          </p:cNvSpPr>
          <p:nvPr>
            <p:ph type="subTitle" idx="1"/>
          </p:nvPr>
        </p:nvSpPr>
        <p:spPr>
          <a:xfrm>
            <a:off x="1904999" y="5144654"/>
            <a:ext cx="5807075" cy="498598"/>
          </a:xfrm>
        </p:spPr>
        <p:txBody>
          <a:bodyPr wrap="square">
            <a:spAutoFit/>
          </a:bodyPr>
          <a:lstStyle/>
          <a:p>
            <a:pPr algn="ctr" eaLnBrk="1" hangingPunct="1">
              <a:spcBef>
                <a:spcPct val="0"/>
              </a:spcBef>
            </a:pPr>
            <a:r>
              <a:rPr lang="en-US" altLang="es-ES_tradnl" dirty="0"/>
              <a:t>UNESCO</a:t>
            </a:r>
          </a:p>
          <a:p>
            <a:pPr algn="ctr" eaLnBrk="1" hangingPunct="1">
              <a:spcBef>
                <a:spcPct val="0"/>
              </a:spcBef>
            </a:pPr>
            <a:r>
              <a:rPr lang="en-US" altLang="es-ES_tradnl" dirty="0"/>
              <a:t>Intangible Cultural Heritage Section</a:t>
            </a:r>
            <a:endParaRPr lang="es-ES_tradnl" altLang="es-ES_tradnl" dirty="0"/>
          </a:p>
        </p:txBody>
      </p:sp>
    </p:spTree>
    <p:extLst>
      <p:ext uri="{BB962C8B-B14F-4D97-AF65-F5344CB8AC3E}">
        <p14:creationId xmlns:p14="http://schemas.microsoft.com/office/powerpoint/2010/main" val="110591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2706255" y="374650"/>
            <a:ext cx="8303490" cy="1107996"/>
          </a:xfrm>
        </p:spPr>
        <p:txBody>
          <a:bodyPr/>
          <a:lstStyle/>
          <a:p>
            <a:pPr eaLnBrk="1" hangingPunct="1"/>
            <a:r>
              <a:rPr lang="it-IT" altLang="es-ES_tradnl" sz="3600" dirty="0"/>
              <a:t>Exercise 2: Group Research on ICH Disaster Risk – goal and objectives </a:t>
            </a:r>
            <a:endParaRPr lang="es-ES_tradnl" altLang="es-ES_tradnl" sz="3600" dirty="0"/>
          </a:p>
        </p:txBody>
      </p:sp>
      <p:sp>
        <p:nvSpPr>
          <p:cNvPr id="8195" name="Espace réservé du texte 2"/>
          <p:cNvSpPr>
            <a:spLocks noGrp="1"/>
          </p:cNvSpPr>
          <p:nvPr>
            <p:ph type="body" idx="1"/>
          </p:nvPr>
        </p:nvSpPr>
        <p:spPr>
          <a:xfrm>
            <a:off x="2706255" y="1679713"/>
            <a:ext cx="9005454" cy="4924425"/>
          </a:xfrm>
        </p:spPr>
        <p:txBody>
          <a:bodyPr/>
          <a:lstStyle/>
          <a:p>
            <a:pPr eaLnBrk="1" hangingPunct="1">
              <a:lnSpc>
                <a:spcPct val="100000"/>
              </a:lnSpc>
              <a:defRPr/>
            </a:pPr>
            <a:r>
              <a:rPr lang="en-AU" altLang="es-ES_tradnl" sz="2000" b="1" dirty="0"/>
              <a:t>Goal:</a:t>
            </a:r>
          </a:p>
          <a:p>
            <a:pPr eaLnBrk="1" hangingPunct="1">
              <a:lnSpc>
                <a:spcPct val="100000"/>
              </a:lnSpc>
              <a:defRPr/>
            </a:pPr>
            <a:r>
              <a:rPr lang="en-AU" altLang="es-ES_tradnl" sz="2000" dirty="0"/>
              <a:t>To complete the ICH Disaster Risk assessment for a selected ICH element</a:t>
            </a:r>
          </a:p>
          <a:p>
            <a:pPr eaLnBrk="1" hangingPunct="1">
              <a:lnSpc>
                <a:spcPct val="100000"/>
              </a:lnSpc>
              <a:defRPr/>
            </a:pPr>
            <a:r>
              <a:rPr lang="en-AU" altLang="es-ES_tradnl" sz="1800" dirty="0"/>
              <a:t>	This can be started during the workshop, or tackled later</a:t>
            </a:r>
          </a:p>
          <a:p>
            <a:pPr eaLnBrk="1" hangingPunct="1">
              <a:lnSpc>
                <a:spcPct val="100000"/>
              </a:lnSpc>
              <a:defRPr/>
            </a:pPr>
            <a:r>
              <a:rPr lang="en-AU" altLang="es-ES_tradnl" sz="2000" b="1" dirty="0"/>
              <a:t>Learning objective: </a:t>
            </a:r>
          </a:p>
          <a:p>
            <a:pPr eaLnBrk="1" hangingPunct="1">
              <a:lnSpc>
                <a:spcPct val="100000"/>
              </a:lnSpc>
              <a:defRPr/>
            </a:pPr>
            <a:r>
              <a:rPr lang="en-AU" altLang="es-ES_tradnl" sz="2000" dirty="0"/>
              <a:t>This exercise enables participants to consider: </a:t>
            </a:r>
          </a:p>
          <a:p>
            <a:pPr marL="457200" indent="-457200" eaLnBrk="1" hangingPunct="1">
              <a:lnSpc>
                <a:spcPct val="100000"/>
              </a:lnSpc>
              <a:buAutoNum type="alphaLcParenR"/>
              <a:defRPr/>
            </a:pPr>
            <a:r>
              <a:rPr lang="en-AU" altLang="es-ES_tradnl" sz="2000" dirty="0"/>
              <a:t>the impact of one or more hazards and emergencies on the safeguarding or ongoing practice of one or more ICH elements</a:t>
            </a:r>
          </a:p>
          <a:p>
            <a:pPr marL="457200" indent="-457200" eaLnBrk="1" hangingPunct="1">
              <a:lnSpc>
                <a:spcPct val="100000"/>
              </a:lnSpc>
              <a:buAutoNum type="alphaLcParenR"/>
              <a:defRPr/>
            </a:pPr>
            <a:r>
              <a:rPr lang="en-AU" altLang="es-ES_tradnl" sz="2000" dirty="0"/>
              <a:t>how the ICH might be mobilised during and after the hazard to mitigate the impact of disaster</a:t>
            </a:r>
          </a:p>
          <a:p>
            <a:pPr marL="457200" indent="-457200" eaLnBrk="1" hangingPunct="1">
              <a:lnSpc>
                <a:spcPct val="100000"/>
              </a:lnSpc>
              <a:buAutoNum type="alphaLcParenR"/>
              <a:defRPr/>
            </a:pPr>
            <a:r>
              <a:rPr lang="en-AU" altLang="es-ES_tradnl" sz="2000" dirty="0"/>
              <a:t>how the ICH might be transformed by the disaster or adapted by its bearers</a:t>
            </a:r>
          </a:p>
          <a:p>
            <a:pPr marL="457200" indent="-457200" eaLnBrk="1" hangingPunct="1">
              <a:lnSpc>
                <a:spcPct val="100000"/>
              </a:lnSpc>
              <a:buAutoNum type="alphaLcParenR"/>
              <a:defRPr/>
            </a:pPr>
            <a:r>
              <a:rPr lang="en-AU" altLang="es-ES_tradnl" sz="2000" dirty="0"/>
              <a:t>what measures need to be put in place to safeguard ICH and strengthen its transmission following disaster</a:t>
            </a:r>
          </a:p>
        </p:txBody>
      </p:sp>
    </p:spTree>
    <p:extLst>
      <p:ext uri="{BB962C8B-B14F-4D97-AF65-F5344CB8AC3E}">
        <p14:creationId xmlns:p14="http://schemas.microsoft.com/office/powerpoint/2010/main" val="2644558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374650"/>
            <a:ext cx="7961744" cy="1107996"/>
          </a:xfrm>
        </p:spPr>
        <p:txBody>
          <a:bodyPr/>
          <a:lstStyle/>
          <a:p>
            <a:pPr eaLnBrk="1" hangingPunct="1"/>
            <a:r>
              <a:rPr lang="it-IT" altLang="es-ES_tradnl" sz="3600" dirty="0"/>
              <a:t>Exercise 2: Group Research on ICH Disaster Risk – steps </a:t>
            </a:r>
            <a:endParaRPr lang="es-ES_tradnl" altLang="es-ES_tradnl" sz="3600" dirty="0"/>
          </a:p>
        </p:txBody>
      </p:sp>
      <p:sp>
        <p:nvSpPr>
          <p:cNvPr id="8195" name="Espace réservé du texte 2"/>
          <p:cNvSpPr>
            <a:spLocks noGrp="1"/>
          </p:cNvSpPr>
          <p:nvPr>
            <p:ph type="body" idx="1"/>
          </p:nvPr>
        </p:nvSpPr>
        <p:spPr>
          <a:xfrm>
            <a:off x="3048001" y="1679713"/>
            <a:ext cx="8220362" cy="4308872"/>
          </a:xfrm>
        </p:spPr>
        <p:txBody>
          <a:bodyPr/>
          <a:lstStyle/>
          <a:p>
            <a:pPr eaLnBrk="1" hangingPunct="1">
              <a:lnSpc>
                <a:spcPct val="100000"/>
              </a:lnSpc>
              <a:defRPr/>
            </a:pPr>
            <a:r>
              <a:rPr lang="en-AU" altLang="es-ES_tradnl" sz="2000" b="1" dirty="0"/>
              <a:t>Steps: </a:t>
            </a:r>
          </a:p>
          <a:p>
            <a:pPr marL="342900" indent="-342900" eaLnBrk="1" hangingPunct="1">
              <a:lnSpc>
                <a:spcPct val="100000"/>
              </a:lnSpc>
              <a:buFont typeface="Arial" panose="020B0604020202020204" pitchFamily="34" charset="0"/>
              <a:buChar char="•"/>
              <a:defRPr/>
            </a:pPr>
            <a:r>
              <a:rPr lang="en-AU" altLang="es-ES_tradnl" sz="2000" dirty="0"/>
              <a:t>Each group uses the same ICH element considered in last week’s workshop and today’s Exercise 1 - or chooses a new one (or several!)</a:t>
            </a:r>
          </a:p>
          <a:p>
            <a:pPr marL="342900" indent="-342900" eaLnBrk="1" hangingPunct="1">
              <a:lnSpc>
                <a:spcPct val="100000"/>
              </a:lnSpc>
              <a:buFont typeface="Arial" panose="020B0604020202020204" pitchFamily="34" charset="0"/>
              <a:buChar char="•"/>
              <a:defRPr/>
            </a:pPr>
            <a:r>
              <a:rPr lang="en-AU" altLang="es-ES_tradnl" sz="2000" dirty="0"/>
              <a:t>Confirm cultural permission or FPIC requirements associated with the selected ICH element(s)</a:t>
            </a:r>
          </a:p>
          <a:p>
            <a:pPr marL="342900" indent="-342900" eaLnBrk="1" hangingPunct="1">
              <a:lnSpc>
                <a:spcPct val="100000"/>
              </a:lnSpc>
              <a:buFont typeface="Arial" panose="020B0604020202020204" pitchFamily="34" charset="0"/>
              <a:buChar char="•"/>
              <a:defRPr/>
            </a:pPr>
            <a:r>
              <a:rPr lang="en-AU" altLang="es-ES_tradnl" sz="2000" dirty="0"/>
              <a:t>Each group meets to complete the remaining steps, doing further research as necessary</a:t>
            </a:r>
          </a:p>
          <a:p>
            <a:pPr marL="342900" indent="-342900" eaLnBrk="1" hangingPunct="1">
              <a:lnSpc>
                <a:spcPct val="100000"/>
              </a:lnSpc>
              <a:buFont typeface="Arial" panose="020B0604020202020204" pitchFamily="34" charset="0"/>
              <a:buChar char="•"/>
              <a:defRPr/>
            </a:pPr>
            <a:r>
              <a:rPr lang="en-AU" altLang="es-ES_tradnl" sz="2000" dirty="0"/>
              <a:t>Complete any gaps in Handout 1 from Unit 063, and in Handout 2 from this module</a:t>
            </a:r>
          </a:p>
          <a:p>
            <a:pPr marL="342900" indent="-342900" eaLnBrk="1" hangingPunct="1">
              <a:lnSpc>
                <a:spcPct val="100000"/>
              </a:lnSpc>
              <a:buFont typeface="Arial" panose="020B0604020202020204" pitchFamily="34" charset="0"/>
              <a:buChar char="•"/>
              <a:defRPr/>
            </a:pPr>
            <a:r>
              <a:rPr lang="en-AU" altLang="es-ES_tradnl" sz="2000" dirty="0"/>
              <a:t>Respond to the questions and prompts in Handout 3</a:t>
            </a:r>
          </a:p>
          <a:p>
            <a:pPr marL="342900" indent="-342900" eaLnBrk="1" hangingPunct="1">
              <a:lnSpc>
                <a:spcPct val="100000"/>
              </a:lnSpc>
              <a:buFont typeface="Arial" panose="020B0604020202020204" pitchFamily="34" charset="0"/>
              <a:buChar char="•"/>
              <a:defRPr/>
            </a:pPr>
            <a:r>
              <a:rPr lang="en-AU" altLang="es-ES_tradnl" sz="2000" dirty="0"/>
              <a:t>Present the full results for discussion</a:t>
            </a:r>
          </a:p>
        </p:txBody>
      </p:sp>
    </p:spTree>
    <p:extLst>
      <p:ext uri="{BB962C8B-B14F-4D97-AF65-F5344CB8AC3E}">
        <p14:creationId xmlns:p14="http://schemas.microsoft.com/office/powerpoint/2010/main" val="287139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2890983" y="374650"/>
            <a:ext cx="8515926" cy="1661993"/>
          </a:xfrm>
        </p:spPr>
        <p:txBody>
          <a:bodyPr/>
          <a:lstStyle/>
          <a:p>
            <a:pPr eaLnBrk="1" hangingPunct="1"/>
            <a:r>
              <a:rPr lang="en-AU" altLang="es-ES_tradnl" sz="3600" dirty="0"/>
              <a:t>EXERCISE 2a: </a:t>
            </a:r>
            <a:br>
              <a:rPr lang="en-AU" altLang="es-ES_tradnl" sz="3600" dirty="0"/>
            </a:br>
            <a:r>
              <a:rPr lang="en-AU" altLang="es-ES_tradnl" sz="3600" dirty="0"/>
              <a:t>ICH Risk in each phase of the Disaster Management Cycle</a:t>
            </a:r>
            <a:endParaRPr lang="es-ES_tradnl" altLang="es-ES_tradnl" sz="3600" dirty="0"/>
          </a:p>
        </p:txBody>
      </p:sp>
      <p:sp>
        <p:nvSpPr>
          <p:cNvPr id="8236" name="TextBox 8235"/>
          <p:cNvSpPr txBox="1"/>
          <p:nvPr/>
        </p:nvSpPr>
        <p:spPr>
          <a:xfrm>
            <a:off x="2890983" y="2207492"/>
            <a:ext cx="8839200" cy="553998"/>
          </a:xfrm>
          <a:prstGeom prst="rect">
            <a:avLst/>
          </a:prstGeom>
          <a:noFill/>
        </p:spPr>
        <p:txBody>
          <a:bodyPr wrap="square" lIns="0" tIns="0" rIns="0" bIns="0" rtlCol="0">
            <a:spAutoFit/>
          </a:bodyPr>
          <a:lstStyle/>
          <a:p>
            <a:r>
              <a:rPr lang="en-AU" dirty="0"/>
              <a:t>This exercise allows your group to further develop </a:t>
            </a:r>
            <a:r>
              <a:rPr lang="en-US" dirty="0"/>
              <a:t>Section 3 of the Sample Inventorying Framework “</a:t>
            </a:r>
            <a:r>
              <a:rPr lang="en-GB" dirty="0"/>
              <a:t>State of the ICH element: viability” (Handout 1 from Workshop 1)</a:t>
            </a:r>
            <a:endParaRPr lang="en-AU" dirty="0"/>
          </a:p>
        </p:txBody>
      </p:sp>
      <p:graphicFrame>
        <p:nvGraphicFramePr>
          <p:cNvPr id="3" name="Table 2">
            <a:extLst>
              <a:ext uri="{FF2B5EF4-FFF2-40B4-BE49-F238E27FC236}">
                <a16:creationId xmlns:a16="http://schemas.microsoft.com/office/drawing/2014/main" id="{FB983BD2-1397-5889-8295-B40A98349489}"/>
              </a:ext>
            </a:extLst>
          </p:cNvPr>
          <p:cNvGraphicFramePr>
            <a:graphicFrameLocks noGrp="1"/>
          </p:cNvGraphicFramePr>
          <p:nvPr>
            <p:extLst>
              <p:ext uri="{D42A27DB-BD31-4B8C-83A1-F6EECF244321}">
                <p14:modId xmlns:p14="http://schemas.microsoft.com/office/powerpoint/2010/main" val="915154152"/>
              </p:ext>
            </p:extLst>
          </p:nvPr>
        </p:nvGraphicFramePr>
        <p:xfrm>
          <a:off x="2890984" y="2932339"/>
          <a:ext cx="8515926" cy="3229924"/>
        </p:xfrm>
        <a:graphic>
          <a:graphicData uri="http://schemas.openxmlformats.org/drawingml/2006/table">
            <a:tbl>
              <a:tblPr firstRow="1" firstCol="1" bandRow="1"/>
              <a:tblGrid>
                <a:gridCol w="2575538">
                  <a:extLst>
                    <a:ext uri="{9D8B030D-6E8A-4147-A177-3AD203B41FA5}">
                      <a16:colId xmlns:a16="http://schemas.microsoft.com/office/drawing/2014/main" val="1525270665"/>
                    </a:ext>
                  </a:extLst>
                </a:gridCol>
                <a:gridCol w="1838739">
                  <a:extLst>
                    <a:ext uri="{9D8B030D-6E8A-4147-A177-3AD203B41FA5}">
                      <a16:colId xmlns:a16="http://schemas.microsoft.com/office/drawing/2014/main" val="3966815102"/>
                    </a:ext>
                  </a:extLst>
                </a:gridCol>
                <a:gridCol w="2087217">
                  <a:extLst>
                    <a:ext uri="{9D8B030D-6E8A-4147-A177-3AD203B41FA5}">
                      <a16:colId xmlns:a16="http://schemas.microsoft.com/office/drawing/2014/main" val="625611403"/>
                    </a:ext>
                  </a:extLst>
                </a:gridCol>
                <a:gridCol w="2014432">
                  <a:extLst>
                    <a:ext uri="{9D8B030D-6E8A-4147-A177-3AD203B41FA5}">
                      <a16:colId xmlns:a16="http://schemas.microsoft.com/office/drawing/2014/main" val="1689338370"/>
                    </a:ext>
                  </a:extLst>
                </a:gridCol>
              </a:tblGrid>
              <a:tr h="263939">
                <a:tc>
                  <a:txBody>
                    <a:bodyPr/>
                    <a:lstStyle/>
                    <a:p>
                      <a:pPr marL="0" marR="0" algn="just">
                        <a:spcBef>
                          <a:spcPts val="0"/>
                        </a:spcBef>
                        <a:spcAft>
                          <a:spcPts val="300"/>
                        </a:spcAft>
                        <a:tabLst>
                          <a:tab pos="360045" algn="l"/>
                        </a:tabLst>
                      </a:pPr>
                      <a:r>
                        <a:rPr lang="en-US" sz="1600" b="1" dirty="0">
                          <a:solidFill>
                            <a:srgbClr val="000000"/>
                          </a:solidFill>
                          <a:effectLst/>
                          <a:latin typeface="Arial" panose="020B0604020202020204" pitchFamily="34" charset="0"/>
                          <a:ea typeface="SimSun" panose="02010600030101010101" pitchFamily="2" charset="-122"/>
                          <a:cs typeface="Arial" panose="020B0604020202020204" pitchFamily="34" charset="0"/>
                        </a:rPr>
                        <a:t>Phase:</a:t>
                      </a:r>
                      <a:endParaRPr lang="en-AU"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just">
                        <a:spcBef>
                          <a:spcPts val="0"/>
                        </a:spcBef>
                        <a:spcAft>
                          <a:spcPts val="300"/>
                        </a:spcAft>
                        <a:tabLst>
                          <a:tab pos="360045" algn="l"/>
                        </a:tabLst>
                      </a:pPr>
                      <a:r>
                        <a:rPr lang="en-US" sz="1600" b="1">
                          <a:solidFill>
                            <a:srgbClr val="000000"/>
                          </a:solidFill>
                          <a:effectLst/>
                          <a:latin typeface="Arial" panose="020B0604020202020204" pitchFamily="34" charset="0"/>
                          <a:ea typeface="SimSun" panose="02010600030101010101" pitchFamily="2" charset="-122"/>
                          <a:cs typeface="Arial" panose="020B0604020202020204" pitchFamily="34" charset="0"/>
                        </a:rPr>
                        <a:t>Response</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just">
                        <a:spcBef>
                          <a:spcPts val="0"/>
                        </a:spcBef>
                        <a:spcAft>
                          <a:spcPts val="300"/>
                        </a:spcAft>
                        <a:tabLst>
                          <a:tab pos="360045" algn="l"/>
                        </a:tabLst>
                      </a:pPr>
                      <a:r>
                        <a:rPr lang="en-US" sz="1600" b="1">
                          <a:solidFill>
                            <a:srgbClr val="000000"/>
                          </a:solidFill>
                          <a:effectLst/>
                          <a:latin typeface="Arial" panose="020B0604020202020204" pitchFamily="34" charset="0"/>
                          <a:ea typeface="SimSun" panose="02010600030101010101" pitchFamily="2" charset="-122"/>
                          <a:cs typeface="Arial" panose="020B0604020202020204" pitchFamily="34" charset="0"/>
                        </a:rPr>
                        <a:t>Recovery</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gn="just">
                        <a:spcBef>
                          <a:spcPts val="0"/>
                        </a:spcBef>
                        <a:spcAft>
                          <a:spcPts val="300"/>
                        </a:spcAft>
                        <a:tabLst>
                          <a:tab pos="360045" algn="l"/>
                        </a:tabLst>
                      </a:pPr>
                      <a:r>
                        <a:rPr lang="en-US" sz="1600" b="1">
                          <a:solidFill>
                            <a:srgbClr val="000000"/>
                          </a:solidFill>
                          <a:effectLst/>
                          <a:latin typeface="Arial" panose="020B0604020202020204" pitchFamily="34" charset="0"/>
                          <a:ea typeface="SimSun" panose="02010600030101010101" pitchFamily="2" charset="-122"/>
                          <a:cs typeface="Arial" panose="020B0604020202020204" pitchFamily="34" charset="0"/>
                        </a:rPr>
                        <a:t>Preparedness</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3636065919"/>
                  </a:ext>
                </a:extLst>
              </a:tr>
              <a:tr h="590530">
                <a:tc>
                  <a:txBody>
                    <a:bodyPr/>
                    <a:lstStyle/>
                    <a:p>
                      <a:pPr marL="0" marR="0">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Threats to continued enactment</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dirty="0">
                          <a:effectLst/>
                          <a:latin typeface="Arial" panose="020B0604020202020204" pitchFamily="34" charset="0"/>
                          <a:ea typeface="SimSun" panose="02010600030101010101" pitchFamily="2" charset="-122"/>
                          <a:cs typeface="Arial" panose="020B0604020202020204" pitchFamily="34" charset="0"/>
                        </a:rPr>
                        <a:t> </a:t>
                      </a:r>
                      <a:endParaRPr lang="en-AU"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493837"/>
                  </a:ext>
                </a:extLst>
              </a:tr>
              <a:tr h="527879">
                <a:tc>
                  <a:txBody>
                    <a:bodyPr/>
                    <a:lstStyle/>
                    <a:p>
                      <a:pPr marL="0" marR="0">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Threats to continued transmission</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6183686"/>
                  </a:ext>
                </a:extLst>
              </a:tr>
              <a:tr h="527879">
                <a:tc>
                  <a:txBody>
                    <a:bodyPr/>
                    <a:lstStyle/>
                    <a:p>
                      <a:pPr marL="0" marR="0">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Threats to access to resources</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227723"/>
                  </a:ext>
                </a:extLst>
              </a:tr>
              <a:tr h="263939">
                <a:tc>
                  <a:txBody>
                    <a:bodyPr/>
                    <a:lstStyle/>
                    <a:p>
                      <a:pPr marL="0" marR="0">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Viability of other ICH</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7934861"/>
                  </a:ext>
                </a:extLst>
              </a:tr>
              <a:tr h="527879">
                <a:tc>
                  <a:txBody>
                    <a:bodyPr/>
                    <a:lstStyle/>
                    <a:p>
                      <a:pPr marL="0" marR="0">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Safeguarding or other measures in place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8681317"/>
                  </a:ext>
                </a:extLst>
              </a:tr>
              <a:tr h="527879">
                <a:tc>
                  <a:txBody>
                    <a:bodyPr/>
                    <a:lstStyle/>
                    <a:p>
                      <a:pPr marL="0" marR="0">
                        <a:spcBef>
                          <a:spcPts val="0"/>
                        </a:spcBef>
                        <a:spcAft>
                          <a:spcPts val="300"/>
                        </a:spcAft>
                        <a:tabLst>
                          <a:tab pos="360045" algn="l"/>
                        </a:tabLst>
                      </a:pPr>
                      <a:r>
                        <a:rPr lang="en-US" sz="1600" dirty="0">
                          <a:effectLst/>
                          <a:latin typeface="Arial" panose="020B0604020202020204" pitchFamily="34" charset="0"/>
                          <a:ea typeface="SimSun" panose="02010600030101010101" pitchFamily="2" charset="-122"/>
                          <a:cs typeface="Arial" panose="020B0604020202020204" pitchFamily="34" charset="0"/>
                        </a:rPr>
                        <a:t>Safeguarding or other measures required</a:t>
                      </a:r>
                      <a:endParaRPr lang="en-AU"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a:effectLst/>
                          <a:latin typeface="Arial" panose="020B0604020202020204" pitchFamily="34" charset="0"/>
                          <a:ea typeface="SimSun" panose="02010600030101010101" pitchFamily="2" charset="-122"/>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300"/>
                        </a:spcAft>
                        <a:tabLst>
                          <a:tab pos="360045" algn="l"/>
                        </a:tabLst>
                      </a:pPr>
                      <a:r>
                        <a:rPr lang="en-US" sz="1600" dirty="0">
                          <a:effectLst/>
                          <a:latin typeface="Arial" panose="020B0604020202020204" pitchFamily="34" charset="0"/>
                          <a:ea typeface="SimSun" panose="02010600030101010101" pitchFamily="2" charset="-122"/>
                          <a:cs typeface="Arial" panose="020B0604020202020204" pitchFamily="34" charset="0"/>
                        </a:rPr>
                        <a:t> </a:t>
                      </a:r>
                      <a:endParaRPr lang="en-AU"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7200" marR="67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092688"/>
                  </a:ext>
                </a:extLst>
              </a:tr>
            </a:tbl>
          </a:graphicData>
        </a:graphic>
      </p:graphicFrame>
    </p:spTree>
    <p:extLst>
      <p:ext uri="{BB962C8B-B14F-4D97-AF65-F5344CB8AC3E}">
        <p14:creationId xmlns:p14="http://schemas.microsoft.com/office/powerpoint/2010/main" val="3590417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374650"/>
            <a:ext cx="8266544" cy="1661993"/>
          </a:xfrm>
        </p:spPr>
        <p:txBody>
          <a:bodyPr/>
          <a:lstStyle/>
          <a:p>
            <a:pPr eaLnBrk="1" hangingPunct="1"/>
            <a:r>
              <a:rPr lang="en-AU" altLang="es-ES_tradnl" sz="3600" dirty="0"/>
              <a:t>Exercise 2b: Role of ICH in Mitigating or Reducing Disaster Risk</a:t>
            </a:r>
            <a:endParaRPr lang="es-ES_tradnl" altLang="es-ES_tradnl" sz="3600" dirty="0"/>
          </a:p>
        </p:txBody>
      </p:sp>
      <p:sp>
        <p:nvSpPr>
          <p:cNvPr id="8195" name="Espace réservé du texte 2"/>
          <p:cNvSpPr>
            <a:spLocks noGrp="1"/>
          </p:cNvSpPr>
          <p:nvPr>
            <p:ph type="body" idx="1"/>
          </p:nvPr>
        </p:nvSpPr>
        <p:spPr>
          <a:xfrm>
            <a:off x="3048001" y="1782618"/>
            <a:ext cx="8118762" cy="1708160"/>
          </a:xfrm>
        </p:spPr>
        <p:txBody>
          <a:bodyPr/>
          <a:lstStyle/>
          <a:p>
            <a:pPr eaLnBrk="1" hangingPunct="1">
              <a:defRPr/>
            </a:pPr>
            <a:r>
              <a:rPr lang="en-AU" altLang="es-ES_tradnl" sz="1800" dirty="0"/>
              <a:t>Record any examples of a role for your ICH element (or any other related ICH) in any of the three phases of the disaster cycle: </a:t>
            </a:r>
          </a:p>
          <a:p>
            <a:pPr marL="457200" indent="-457200" eaLnBrk="1" hangingPunct="1">
              <a:buAutoNum type="arabicParenR"/>
              <a:defRPr/>
            </a:pPr>
            <a:r>
              <a:rPr lang="en-AU" altLang="es-ES_tradnl" sz="1800" dirty="0"/>
              <a:t>ICH that is used to </a:t>
            </a:r>
            <a:r>
              <a:rPr lang="en-AU" altLang="es-ES_tradnl" sz="1800" b="1" dirty="0"/>
              <a:t>prepare</a:t>
            </a:r>
            <a:r>
              <a:rPr lang="en-AU" altLang="es-ES_tradnl" sz="1800" dirty="0"/>
              <a:t> for disaster </a:t>
            </a:r>
          </a:p>
          <a:p>
            <a:pPr marL="457200" indent="-457200" eaLnBrk="1" hangingPunct="1">
              <a:buAutoNum type="arabicParenR"/>
              <a:defRPr/>
            </a:pPr>
            <a:r>
              <a:rPr lang="en-AU" altLang="es-ES_tradnl" sz="1800" dirty="0"/>
              <a:t>ICH that is used in the </a:t>
            </a:r>
            <a:r>
              <a:rPr lang="en-AU" altLang="es-ES_tradnl" sz="1800" b="1" dirty="0"/>
              <a:t>response</a:t>
            </a:r>
            <a:r>
              <a:rPr lang="en-AU" altLang="es-ES_tradnl" sz="1800" dirty="0"/>
              <a:t> phase of a disaster </a:t>
            </a:r>
          </a:p>
          <a:p>
            <a:pPr marL="457200" indent="-457200" eaLnBrk="1" hangingPunct="1">
              <a:buAutoNum type="arabicParenR"/>
              <a:defRPr/>
            </a:pPr>
            <a:r>
              <a:rPr lang="en-AU" altLang="es-ES_tradnl" sz="1800" dirty="0"/>
              <a:t>ICH that is used to </a:t>
            </a:r>
            <a:r>
              <a:rPr lang="en-AU" altLang="es-ES_tradnl" sz="1800" b="1" dirty="0"/>
              <a:t>recover</a:t>
            </a:r>
            <a:r>
              <a:rPr lang="en-AU" altLang="es-ES_tradnl" sz="1800" dirty="0"/>
              <a:t> from disaster</a:t>
            </a:r>
          </a:p>
        </p:txBody>
      </p:sp>
      <p:graphicFrame>
        <p:nvGraphicFramePr>
          <p:cNvPr id="5" name="Table 4">
            <a:extLst>
              <a:ext uri="{FF2B5EF4-FFF2-40B4-BE49-F238E27FC236}">
                <a16:creationId xmlns:a16="http://schemas.microsoft.com/office/drawing/2014/main" id="{48462184-3E2E-01C3-DA9D-01FC010C2906}"/>
              </a:ext>
            </a:extLst>
          </p:cNvPr>
          <p:cNvGraphicFramePr>
            <a:graphicFrameLocks noGrp="1"/>
          </p:cNvGraphicFramePr>
          <p:nvPr>
            <p:extLst>
              <p:ext uri="{D42A27DB-BD31-4B8C-83A1-F6EECF244321}">
                <p14:modId xmlns:p14="http://schemas.microsoft.com/office/powerpoint/2010/main" val="257490346"/>
              </p:ext>
            </p:extLst>
          </p:nvPr>
        </p:nvGraphicFramePr>
        <p:xfrm>
          <a:off x="2922104" y="3727173"/>
          <a:ext cx="8761898" cy="2574236"/>
        </p:xfrm>
        <a:graphic>
          <a:graphicData uri="http://schemas.openxmlformats.org/drawingml/2006/table">
            <a:tbl>
              <a:tblPr firstRow="1" firstCol="1" bandRow="1"/>
              <a:tblGrid>
                <a:gridCol w="1714132">
                  <a:extLst>
                    <a:ext uri="{9D8B030D-6E8A-4147-A177-3AD203B41FA5}">
                      <a16:colId xmlns:a16="http://schemas.microsoft.com/office/drawing/2014/main" val="1063455220"/>
                    </a:ext>
                  </a:extLst>
                </a:gridCol>
                <a:gridCol w="2349043">
                  <a:extLst>
                    <a:ext uri="{9D8B030D-6E8A-4147-A177-3AD203B41FA5}">
                      <a16:colId xmlns:a16="http://schemas.microsoft.com/office/drawing/2014/main" val="2410255107"/>
                    </a:ext>
                  </a:extLst>
                </a:gridCol>
                <a:gridCol w="2349043">
                  <a:extLst>
                    <a:ext uri="{9D8B030D-6E8A-4147-A177-3AD203B41FA5}">
                      <a16:colId xmlns:a16="http://schemas.microsoft.com/office/drawing/2014/main" val="1385340017"/>
                    </a:ext>
                  </a:extLst>
                </a:gridCol>
                <a:gridCol w="2349680">
                  <a:extLst>
                    <a:ext uri="{9D8B030D-6E8A-4147-A177-3AD203B41FA5}">
                      <a16:colId xmlns:a16="http://schemas.microsoft.com/office/drawing/2014/main" val="1728116853"/>
                    </a:ext>
                  </a:extLst>
                </a:gridCol>
              </a:tblGrid>
              <a:tr h="643559">
                <a:tc>
                  <a:txBody>
                    <a:bodyPr/>
                    <a:lstStyle/>
                    <a:p>
                      <a:pPr marL="0" marR="0">
                        <a:spcBef>
                          <a:spcPts val="0"/>
                        </a:spcBef>
                        <a:spcAft>
                          <a:spcPts val="300"/>
                        </a:spcAft>
                      </a:pPr>
                      <a:r>
                        <a:rPr lang="en-US" sz="1600" b="1">
                          <a:solidFill>
                            <a:srgbClr val="000000"/>
                          </a:solidFill>
                          <a:effectLst/>
                          <a:latin typeface="Arial" panose="020B0604020202020204" pitchFamily="34" charset="0"/>
                          <a:ea typeface="MS Mincho" panose="02020609040205080304" pitchFamily="49" charset="-128"/>
                          <a:cs typeface="Arial" panose="020B0604020202020204" pitchFamily="34" charset="0"/>
                        </a:rPr>
                        <a:t>Name of element</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spcBef>
                          <a:spcPts val="0"/>
                        </a:spcBef>
                        <a:spcAft>
                          <a:spcPts val="300"/>
                        </a:spcAft>
                      </a:pPr>
                      <a:r>
                        <a:rPr lang="en-US" sz="1600" b="1">
                          <a:solidFill>
                            <a:srgbClr val="000000"/>
                          </a:solidFill>
                          <a:effectLst/>
                          <a:latin typeface="Arial" panose="020B0604020202020204" pitchFamily="34" charset="0"/>
                          <a:ea typeface="MS Mincho" panose="02020609040205080304" pitchFamily="49" charset="-128"/>
                          <a:cs typeface="Arial" panose="020B0604020202020204" pitchFamily="34" charset="0"/>
                        </a:rPr>
                        <a:t>Preparedness</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spcBef>
                          <a:spcPts val="0"/>
                        </a:spcBef>
                        <a:spcAft>
                          <a:spcPts val="300"/>
                        </a:spcAft>
                      </a:pPr>
                      <a:r>
                        <a:rPr lang="en-US" sz="1600" b="1">
                          <a:solidFill>
                            <a:srgbClr val="000000"/>
                          </a:solidFill>
                          <a:effectLst/>
                          <a:latin typeface="Arial" panose="020B0604020202020204" pitchFamily="34" charset="0"/>
                          <a:ea typeface="MS Mincho" panose="02020609040205080304" pitchFamily="49" charset="-128"/>
                          <a:cs typeface="Arial" panose="020B0604020202020204" pitchFamily="34" charset="0"/>
                        </a:rPr>
                        <a:t>Response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spcBef>
                          <a:spcPts val="0"/>
                        </a:spcBef>
                        <a:spcAft>
                          <a:spcPts val="300"/>
                        </a:spcAft>
                      </a:pPr>
                      <a:r>
                        <a:rPr lang="en-US" sz="1600" b="1">
                          <a:solidFill>
                            <a:srgbClr val="000000"/>
                          </a:solidFill>
                          <a:effectLst/>
                          <a:latin typeface="Arial" panose="020B0604020202020204" pitchFamily="34" charset="0"/>
                          <a:ea typeface="MS Mincho" panose="02020609040205080304" pitchFamily="49" charset="-128"/>
                          <a:cs typeface="Arial" panose="020B0604020202020204" pitchFamily="34" charset="0"/>
                        </a:rPr>
                        <a:t>Recovery</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398893702"/>
                  </a:ext>
                </a:extLst>
              </a:tr>
              <a:tr h="643559">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208323"/>
                  </a:ext>
                </a:extLst>
              </a:tr>
              <a:tr h="643559">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692181"/>
                  </a:ext>
                </a:extLst>
              </a:tr>
              <a:tr h="643559">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a:effectLst/>
                          <a:latin typeface="Arial" panose="020B0604020202020204" pitchFamily="34" charset="0"/>
                          <a:ea typeface="MS Mincho" panose="02020609040205080304" pitchFamily="49" charset="-128"/>
                          <a:cs typeface="Arial" panose="020B0604020202020204" pitchFamily="34" charset="0"/>
                        </a:rPr>
                        <a:t> </a:t>
                      </a:r>
                      <a:endParaRPr lang="en-AU"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600" dirty="0">
                          <a:effectLst/>
                          <a:latin typeface="Arial" panose="020B0604020202020204" pitchFamily="34" charset="0"/>
                          <a:ea typeface="MS Mincho" panose="02020609040205080304" pitchFamily="49" charset="-128"/>
                          <a:cs typeface="Arial" panose="020B0604020202020204" pitchFamily="34" charset="0"/>
                        </a:rPr>
                        <a:t> </a:t>
                      </a:r>
                      <a:endParaRPr lang="en-AU"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7894" marR="67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7797569"/>
                  </a:ext>
                </a:extLst>
              </a:tr>
            </a:tbl>
          </a:graphicData>
        </a:graphic>
      </p:graphicFrame>
    </p:spTree>
    <p:extLst>
      <p:ext uri="{BB962C8B-B14F-4D97-AF65-F5344CB8AC3E}">
        <p14:creationId xmlns:p14="http://schemas.microsoft.com/office/powerpoint/2010/main" val="920151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38764" y="417514"/>
            <a:ext cx="7248237" cy="554037"/>
          </a:xfrm>
        </p:spPr>
        <p:txBody>
          <a:bodyPr/>
          <a:lstStyle/>
          <a:p>
            <a:pPr eaLnBrk="1" hangingPunct="1"/>
            <a:r>
              <a:rPr lang="en-US" altLang="es-ES_tradnl" sz="3600" dirty="0"/>
              <a:t>A self-test</a:t>
            </a:r>
            <a:endParaRPr lang="es-ES_tradnl" altLang="es-ES_tradnl" sz="3600" dirty="0"/>
          </a:p>
        </p:txBody>
      </p:sp>
      <p:sp>
        <p:nvSpPr>
          <p:cNvPr id="24580" name="TextBox 5"/>
          <p:cNvSpPr txBox="1">
            <a:spLocks noChangeArrowheads="1"/>
          </p:cNvSpPr>
          <p:nvPr/>
        </p:nvSpPr>
        <p:spPr bwMode="auto">
          <a:xfrm>
            <a:off x="3038764" y="1209964"/>
            <a:ext cx="7693891"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ct val="90000"/>
              </a:lnSpc>
              <a:spcBef>
                <a:spcPts val="1200"/>
              </a:spcBef>
              <a:buClr>
                <a:schemeClr val="tx1"/>
              </a:buClr>
              <a:buFont typeface="Arial" panose="020B0604020202020204" pitchFamily="34" charset="0"/>
              <a:buChar char="•"/>
              <a:defRPr sz="2800" b="1">
                <a:solidFill>
                  <a:srgbClr val="07DEDB"/>
                </a:solidFill>
                <a:latin typeface="Arial" panose="020B0604020202020204" pitchFamily="34" charset="0"/>
              </a:defRPr>
            </a:lvl1pPr>
            <a:lvl2pPr marL="742950" indent="-285750">
              <a:spcBef>
                <a:spcPts val="12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ts val="1200"/>
              </a:spcBef>
              <a:defRPr sz="2800">
                <a:solidFill>
                  <a:schemeClr val="tx1"/>
                </a:solidFill>
                <a:latin typeface="Arial" panose="020B0604020202020204" pitchFamily="34" charset="0"/>
              </a:defRPr>
            </a:lvl3pPr>
            <a:lvl4pPr marL="1600200" indent="-228600">
              <a:spcBef>
                <a:spcPts val="600"/>
              </a:spcBef>
              <a:buClr>
                <a:schemeClr val="accent1"/>
              </a:buClr>
              <a:buFont typeface="Arial" panose="020B0604020202020204" pitchFamily="34" charset="0"/>
              <a:buChar char="•"/>
              <a:defRPr sz="2400">
                <a:solidFill>
                  <a:schemeClr val="tx1"/>
                </a:solidFill>
                <a:latin typeface="Arial" panose="020B0604020202020204" pitchFamily="34" charset="0"/>
              </a:defRPr>
            </a:lvl4pPr>
            <a:lvl5pPr marL="2057400" indent="-228600">
              <a:spcBef>
                <a:spcPts val="600"/>
              </a:spcBef>
              <a:defRPr sz="2000">
                <a:solidFill>
                  <a:srgbClr val="07DEDB"/>
                </a:solidFill>
                <a:latin typeface="Arial" panose="020B0604020202020204" pitchFamily="34" charset="0"/>
              </a:defRPr>
            </a:lvl5pPr>
            <a:lvl6pPr marL="2514600" indent="-228600" defTabSz="457200" eaLnBrk="0" fontAlgn="base" hangingPunct="0">
              <a:spcBef>
                <a:spcPts val="600"/>
              </a:spcBef>
              <a:spcAft>
                <a:spcPct val="0"/>
              </a:spcAft>
              <a:defRPr sz="2000">
                <a:solidFill>
                  <a:srgbClr val="07DEDB"/>
                </a:solidFill>
                <a:latin typeface="Arial" panose="020B0604020202020204" pitchFamily="34" charset="0"/>
              </a:defRPr>
            </a:lvl6pPr>
            <a:lvl7pPr marL="2971800" indent="-228600" defTabSz="457200" eaLnBrk="0" fontAlgn="base" hangingPunct="0">
              <a:spcBef>
                <a:spcPts val="600"/>
              </a:spcBef>
              <a:spcAft>
                <a:spcPct val="0"/>
              </a:spcAft>
              <a:defRPr sz="2000">
                <a:solidFill>
                  <a:srgbClr val="07DEDB"/>
                </a:solidFill>
                <a:latin typeface="Arial" panose="020B0604020202020204" pitchFamily="34" charset="0"/>
              </a:defRPr>
            </a:lvl7pPr>
            <a:lvl8pPr marL="3429000" indent="-228600" defTabSz="457200" eaLnBrk="0" fontAlgn="base" hangingPunct="0">
              <a:spcBef>
                <a:spcPts val="600"/>
              </a:spcBef>
              <a:spcAft>
                <a:spcPct val="0"/>
              </a:spcAft>
              <a:defRPr sz="2000">
                <a:solidFill>
                  <a:srgbClr val="07DEDB"/>
                </a:solidFill>
                <a:latin typeface="Arial" panose="020B0604020202020204" pitchFamily="34" charset="0"/>
              </a:defRPr>
            </a:lvl8pPr>
            <a:lvl9pPr marL="3886200" indent="-228600" defTabSz="457200" eaLnBrk="0" fontAlgn="base" hangingPunct="0">
              <a:spcBef>
                <a:spcPts val="600"/>
              </a:spcBef>
              <a:spcAft>
                <a:spcPct val="0"/>
              </a:spcAft>
              <a:defRPr sz="2000">
                <a:solidFill>
                  <a:srgbClr val="07DEDB"/>
                </a:solidFill>
                <a:latin typeface="Arial" panose="020B0604020202020204" pitchFamily="34" charset="0"/>
              </a:defRPr>
            </a:lvl9pPr>
          </a:lstStyle>
          <a:p>
            <a:pPr defTabSz="457200" fontAlgn="base">
              <a:lnSpc>
                <a:spcPct val="100000"/>
              </a:lnSpc>
              <a:spcBef>
                <a:spcPct val="0"/>
              </a:spcBef>
              <a:spcAft>
                <a:spcPct val="0"/>
              </a:spcAft>
              <a:buClrTx/>
              <a:buNone/>
            </a:pPr>
            <a:r>
              <a:rPr lang="en-AU" altLang="es-ES_tradnl" sz="2000" b="0" dirty="0">
                <a:solidFill>
                  <a:prstClr val="black"/>
                </a:solidFill>
              </a:rPr>
              <a:t>Test yourself – now or later!</a:t>
            </a:r>
          </a:p>
          <a:p>
            <a:pPr defTabSz="457200" fontAlgn="base">
              <a:lnSpc>
                <a:spcPct val="100000"/>
              </a:lnSpc>
              <a:spcBef>
                <a:spcPct val="0"/>
              </a:spcBef>
              <a:spcAft>
                <a:spcPct val="0"/>
              </a:spcAft>
              <a:buClrTx/>
              <a:buNone/>
            </a:pPr>
            <a:endParaRPr lang="en-AU" altLang="es-ES_tradnl" sz="2000" b="0" dirty="0">
              <a:solidFill>
                <a:prstClr val="black"/>
              </a:solidFill>
            </a:endParaRP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What is the distinction between a natural hazard and a disaster?</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What are some of the reasons why impacts to ICH have been difficult to capture in Post Disaster Needs Assessments?</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What is the difference in emphasis between DRM and DRR?</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What are the different phases of the disaster cycle, and why are they different?</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How do the </a:t>
            </a:r>
            <a:r>
              <a:rPr lang="en-AU" altLang="es-ES_tradnl" sz="1800" b="0" i="1" dirty="0">
                <a:solidFill>
                  <a:prstClr val="black"/>
                </a:solidFill>
              </a:rPr>
              <a:t>Operational Principles </a:t>
            </a:r>
            <a:r>
              <a:rPr lang="en-AU" altLang="es-ES_tradnl" sz="1800" b="0" dirty="0">
                <a:solidFill>
                  <a:prstClr val="black"/>
                </a:solidFill>
              </a:rPr>
              <a:t>inform practical measures in each phase of the disaster cycle?</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Is there emergency financial or technical support available to support ICH safeguarding?</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How are the different modalities of ICH transmission and safeguarding brought together and articulated?</a:t>
            </a:r>
          </a:p>
          <a:p>
            <a:pPr marL="342900" indent="-342900" defTabSz="457200" fontAlgn="base">
              <a:lnSpc>
                <a:spcPct val="100000"/>
              </a:lnSpc>
              <a:spcBef>
                <a:spcPct val="0"/>
              </a:spcBef>
              <a:spcAft>
                <a:spcPct val="0"/>
              </a:spcAft>
              <a:buClrTx/>
              <a:buFont typeface="Wingdings" panose="05000000000000000000" pitchFamily="2" charset="2"/>
              <a:buChar char="Ø"/>
            </a:pPr>
            <a:r>
              <a:rPr lang="en-AU" altLang="es-ES_tradnl" sz="1800" b="0" dirty="0">
                <a:solidFill>
                  <a:prstClr val="black"/>
                </a:solidFill>
              </a:rPr>
              <a:t>Can you think of any critical issues for ICH inventorying and safeguarding in the context of disasters that have </a:t>
            </a:r>
            <a:r>
              <a:rPr lang="en-AU" altLang="es-ES_tradnl" sz="1800" b="0" u="sng" dirty="0">
                <a:solidFill>
                  <a:prstClr val="black"/>
                </a:solidFill>
              </a:rPr>
              <a:t>not</a:t>
            </a:r>
            <a:r>
              <a:rPr lang="en-AU" altLang="es-ES_tradnl" sz="1800" b="0" dirty="0">
                <a:solidFill>
                  <a:prstClr val="black"/>
                </a:solidFill>
              </a:rPr>
              <a:t> been addressed in Units 63 and 64?</a:t>
            </a:r>
          </a:p>
          <a:p>
            <a:pPr defTabSz="457200" fontAlgn="base">
              <a:lnSpc>
                <a:spcPct val="100000"/>
              </a:lnSpc>
              <a:spcBef>
                <a:spcPct val="0"/>
              </a:spcBef>
              <a:spcAft>
                <a:spcPct val="0"/>
              </a:spcAft>
              <a:buClrTx/>
              <a:buNone/>
            </a:pPr>
            <a:endParaRPr lang="en-AU" altLang="es-ES_tradnl" sz="2000" b="0" dirty="0">
              <a:solidFill>
                <a:prstClr val="black"/>
              </a:solidFill>
            </a:endParaRPr>
          </a:p>
        </p:txBody>
      </p:sp>
    </p:spTree>
    <p:extLst>
      <p:ext uri="{BB962C8B-B14F-4D97-AF65-F5344CB8AC3E}">
        <p14:creationId xmlns:p14="http://schemas.microsoft.com/office/powerpoint/2010/main" val="2066601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3256683" y="1574173"/>
            <a:ext cx="6524625" cy="445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794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374650"/>
            <a:ext cx="7238999" cy="554038"/>
          </a:xfrm>
        </p:spPr>
        <p:txBody>
          <a:bodyPr/>
          <a:lstStyle/>
          <a:p>
            <a:pPr eaLnBrk="1" hangingPunct="1"/>
            <a:r>
              <a:rPr lang="en-US" altLang="es-ES_tradnl" sz="3600" dirty="0"/>
              <a:t>In this presentation …</a:t>
            </a:r>
            <a:endParaRPr lang="es-ES_tradnl" altLang="es-ES_tradnl" sz="3600" dirty="0"/>
          </a:p>
        </p:txBody>
      </p:sp>
      <p:sp>
        <p:nvSpPr>
          <p:cNvPr id="8195" name="Espace réservé du texte 2"/>
          <p:cNvSpPr>
            <a:spLocks noGrp="1"/>
          </p:cNvSpPr>
          <p:nvPr>
            <p:ph type="body" idx="1"/>
          </p:nvPr>
        </p:nvSpPr>
        <p:spPr>
          <a:xfrm>
            <a:off x="3048000" y="1459345"/>
            <a:ext cx="8478981" cy="5890838"/>
          </a:xfrm>
        </p:spPr>
        <p:txBody>
          <a:bodyPr/>
          <a:lstStyle/>
          <a:p>
            <a:pPr>
              <a:lnSpc>
                <a:spcPct val="100000"/>
              </a:lnSpc>
              <a:defRPr/>
            </a:pPr>
            <a:r>
              <a:rPr lang="en-US" sz="2000" b="1" dirty="0"/>
              <a:t>Goal</a:t>
            </a:r>
            <a:r>
              <a:rPr lang="en-US" sz="2000" dirty="0"/>
              <a:t>: </a:t>
            </a:r>
            <a:r>
              <a:rPr lang="en-AU" sz="2000" dirty="0"/>
              <a:t>Learn how to apply a community-based approach to the inventorying and safeguarding of intangible cultural heritage in the context of disasters. </a:t>
            </a:r>
          </a:p>
          <a:p>
            <a:pPr lvl="1">
              <a:defRPr/>
            </a:pPr>
            <a:r>
              <a:rPr lang="en-AU" dirty="0">
                <a:solidFill>
                  <a:schemeClr val="tx1"/>
                </a:solidFill>
              </a:rPr>
              <a:t>Building on the knowledge acquired in Unit 63, this unit provides frameworks, tools and exercises to integrate disaster awareness into the inventorying and safeguarding of ICH.</a:t>
            </a:r>
          </a:p>
          <a:p>
            <a:pPr>
              <a:lnSpc>
                <a:spcPct val="100000"/>
              </a:lnSpc>
              <a:defRPr/>
            </a:pPr>
            <a:r>
              <a:rPr lang="en-AU" sz="2000" b="1" dirty="0"/>
              <a:t>Coverage</a:t>
            </a:r>
            <a:r>
              <a:rPr lang="en-AU" sz="2000" dirty="0"/>
              <a:t>:</a:t>
            </a:r>
          </a:p>
          <a:p>
            <a:pPr marL="342900" indent="-342900">
              <a:lnSpc>
                <a:spcPct val="100000"/>
              </a:lnSpc>
              <a:buFont typeface="Arial" panose="020B0604020202020204" pitchFamily="34" charset="0"/>
              <a:buChar char="•"/>
              <a:defRPr/>
            </a:pPr>
            <a:r>
              <a:rPr lang="en-AU" sz="2000" dirty="0"/>
              <a:t>Brief recap of previous Workshop (Unit 063)</a:t>
            </a:r>
          </a:p>
          <a:p>
            <a:pPr marL="342900" indent="-342900">
              <a:lnSpc>
                <a:spcPct val="100000"/>
              </a:lnSpc>
              <a:buFont typeface="Arial" panose="020B0604020202020204" pitchFamily="34" charset="0"/>
              <a:buChar char="•"/>
              <a:defRPr/>
            </a:pPr>
            <a:r>
              <a:rPr lang="en-AU" sz="2000" dirty="0"/>
              <a:t>Identifying ICH in Disasters – case study of ICH and disaster, and a framework for analysis</a:t>
            </a:r>
          </a:p>
          <a:p>
            <a:pPr marL="342900" indent="-342900">
              <a:lnSpc>
                <a:spcPct val="100000"/>
              </a:lnSpc>
              <a:buFont typeface="Arial" panose="020B0604020202020204" pitchFamily="34" charset="0"/>
              <a:buChar char="•"/>
              <a:defRPr/>
            </a:pPr>
            <a:r>
              <a:rPr lang="en-AU" sz="2000" dirty="0"/>
              <a:t>Exercises – integrating disaster awareness in community-based inventorying, and inventorying ICH for Disaster Risk Reduction</a:t>
            </a:r>
          </a:p>
          <a:p>
            <a:pPr marL="342900" indent="-342900">
              <a:lnSpc>
                <a:spcPct val="100000"/>
              </a:lnSpc>
              <a:buFont typeface="Arial" panose="020B0604020202020204" pitchFamily="34" charset="0"/>
              <a:buChar char="•"/>
              <a:defRPr/>
            </a:pPr>
            <a:r>
              <a:rPr lang="en-AU" sz="2000" dirty="0"/>
              <a:t>Preparation for Group Exercise</a:t>
            </a:r>
          </a:p>
          <a:p>
            <a:pPr marL="342900" indent="-342900">
              <a:lnSpc>
                <a:spcPct val="100000"/>
              </a:lnSpc>
              <a:buFont typeface="Arial" panose="020B0604020202020204" pitchFamily="34" charset="0"/>
              <a:buChar char="•"/>
              <a:defRPr/>
            </a:pPr>
            <a:r>
              <a:rPr lang="en-AU" sz="2000" dirty="0"/>
              <a:t>Cultural permissions and FPIC</a:t>
            </a:r>
          </a:p>
          <a:p>
            <a:pPr eaLnBrk="1" hangingPunct="1">
              <a:defRPr/>
            </a:pPr>
            <a:endParaRPr lang="es-ES_tradnl" altLang="es-ES_tradnl" dirty="0"/>
          </a:p>
        </p:txBody>
      </p:sp>
    </p:spTree>
    <p:extLst>
      <p:ext uri="{BB962C8B-B14F-4D97-AF65-F5344CB8AC3E}">
        <p14:creationId xmlns:p14="http://schemas.microsoft.com/office/powerpoint/2010/main" val="204756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2724727" y="417514"/>
            <a:ext cx="8950037" cy="1661993"/>
          </a:xfrm>
        </p:spPr>
        <p:txBody>
          <a:bodyPr/>
          <a:lstStyle/>
          <a:p>
            <a:pPr eaLnBrk="1" hangingPunct="1"/>
            <a:r>
              <a:rPr lang="en-AU" altLang="es-ES_tradnl" sz="3600" dirty="0"/>
              <a:t>Key Lessons of the Operational Principles and Modalities</a:t>
            </a:r>
            <a:endParaRPr lang="es-ES_tradnl" altLang="es-ES_tradnl" sz="3600" dirty="0"/>
          </a:p>
        </p:txBody>
      </p:sp>
      <p:sp>
        <p:nvSpPr>
          <p:cNvPr id="9219" name="Espace réservé du contenu 2"/>
          <p:cNvSpPr>
            <a:spLocks noGrp="1"/>
          </p:cNvSpPr>
          <p:nvPr>
            <p:ph idx="1"/>
          </p:nvPr>
        </p:nvSpPr>
        <p:spPr>
          <a:xfrm>
            <a:off x="2724727" y="1838036"/>
            <a:ext cx="8950037" cy="4579673"/>
          </a:xfrm>
        </p:spPr>
        <p:txBody>
          <a:bodyPr/>
          <a:lstStyle/>
          <a:p>
            <a:pPr marL="342900" lvl="0" indent="-342900">
              <a:lnSpc>
                <a:spcPct val="100000"/>
              </a:lnSpc>
              <a:spcBef>
                <a:spcPts val="0"/>
              </a:spcBef>
              <a:spcAft>
                <a:spcPts val="0"/>
              </a:spcAft>
              <a:buFont typeface="+mj-lt"/>
              <a:buAutoNum type="arabicPeriod"/>
            </a:pPr>
            <a:r>
              <a:rPr lang="en-US" sz="2000" dirty="0">
                <a:latin typeface="Arial" panose="020B0604020202020204" pitchFamily="34" charset="0"/>
                <a:ea typeface="MS Mincho"/>
                <a:cs typeface="Arial" panose="020B0604020202020204" pitchFamily="34" charset="0"/>
              </a:rPr>
              <a:t>ICH, in a disaster context:</a:t>
            </a:r>
            <a:endParaRPr lang="en-AU" sz="20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ea typeface="MS Mincho"/>
                <a:cs typeface="Arial" panose="020B0604020202020204" pitchFamily="34" charset="0"/>
              </a:rPr>
              <a:t>has a dual nature (vulnerability and risk reduction)</a:t>
            </a:r>
            <a:endParaRPr lang="en-AU" sz="1800" dirty="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ea typeface="MS Mincho"/>
                <a:cs typeface="Arial" panose="020B0604020202020204" pitchFamily="34" charset="0"/>
              </a:rPr>
              <a:t>requires an assessment of vulnerability, and emergency safeguarding measures, plans and funding</a:t>
            </a:r>
            <a:endParaRPr lang="en-AU" sz="1800" dirty="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ea typeface="MS Mincho"/>
                <a:cs typeface="Arial" panose="020B0604020202020204" pitchFamily="34" charset="0"/>
              </a:rPr>
              <a:t>can be deployed in all phases to mitigate the impacts of disaster</a:t>
            </a:r>
            <a:endParaRPr lang="en-AU" sz="1800" dirty="0">
              <a:ea typeface="MS Mincho"/>
              <a:cs typeface="Arial" panose="020B0604020202020204" pitchFamily="34" charset="0"/>
            </a:endParaRPr>
          </a:p>
          <a:p>
            <a:pPr marL="342900" lvl="0" indent="-342900">
              <a:lnSpc>
                <a:spcPct val="100000"/>
              </a:lnSpc>
              <a:spcBef>
                <a:spcPts val="0"/>
              </a:spcBef>
              <a:spcAft>
                <a:spcPts val="0"/>
              </a:spcAft>
              <a:buFont typeface="+mj-lt"/>
              <a:buAutoNum type="arabicPeriod"/>
            </a:pPr>
            <a:r>
              <a:rPr lang="en-US" sz="2000" dirty="0">
                <a:latin typeface="Arial" panose="020B0604020202020204" pitchFamily="34" charset="0"/>
                <a:ea typeface="MS Mincho"/>
                <a:cs typeface="Arial" panose="020B0604020202020204" pitchFamily="34" charset="0"/>
              </a:rPr>
              <a:t>Actors, who need to be involved and in communication with each other, must include:</a:t>
            </a:r>
            <a:endParaRPr lang="en-AU" sz="20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communities (central to the identification and safeguarding of ICH)</a:t>
            </a:r>
            <a:endParaRPr lang="en-AU" sz="18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states parties and national agencies</a:t>
            </a:r>
            <a:endParaRPr lang="en-AU" sz="18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disaster relief and risk reduction managers</a:t>
            </a:r>
            <a:endParaRPr lang="en-AU" sz="1800" dirty="0">
              <a:latin typeface="Calibri" panose="020F0502020204030204" pitchFamily="34" charset="0"/>
              <a:ea typeface="MS Mincho"/>
              <a:cs typeface="Arial" panose="020B0604020202020204" pitchFamily="34" charset="0"/>
            </a:endParaRPr>
          </a:p>
          <a:p>
            <a:pPr marL="342900" lvl="0" indent="-342900">
              <a:lnSpc>
                <a:spcPct val="100000"/>
              </a:lnSpc>
              <a:spcBef>
                <a:spcPts val="0"/>
              </a:spcBef>
              <a:spcAft>
                <a:spcPts val="0"/>
              </a:spcAft>
              <a:buFont typeface="+mj-lt"/>
              <a:buAutoNum type="arabicPeriod"/>
            </a:pPr>
            <a:r>
              <a:rPr lang="en-US" sz="2000" dirty="0">
                <a:latin typeface="Arial" panose="020B0604020202020204" pitchFamily="34" charset="0"/>
                <a:ea typeface="MS Mincho"/>
                <a:cs typeface="Arial" panose="020B0604020202020204" pitchFamily="34" charset="0"/>
              </a:rPr>
              <a:t>Planning and assessment, in all phases, must involve:</a:t>
            </a:r>
            <a:endParaRPr lang="en-AU" sz="20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input from and adequate resourcing of all actors, especially communities</a:t>
            </a:r>
            <a:endParaRPr lang="en-AU" sz="18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consideration, integration and incorporation of ICH safeguarding and mitigation at all levels from local to national (including PDNAs)</a:t>
            </a:r>
            <a:endParaRPr lang="en-AU" sz="1800" dirty="0">
              <a:latin typeface="Calibri" panose="020F0502020204030204" pitchFamily="34" charset="0"/>
              <a:ea typeface="MS Mincho"/>
              <a:cs typeface="Arial" panose="020B0604020202020204" pitchFamily="34" charset="0"/>
            </a:endParaRPr>
          </a:p>
          <a:p>
            <a:pPr marL="742950" lvl="1" indent="-285750">
              <a:spcBef>
                <a:spcPts val="0"/>
              </a:spcBef>
              <a:spcAft>
                <a:spcPts val="0"/>
              </a:spcAft>
              <a:buFont typeface="Symbol" panose="05050102010706020507" pitchFamily="18" charset="2"/>
              <a:buChar char=""/>
            </a:pPr>
            <a:r>
              <a:rPr lang="en-US" sz="1800" dirty="0">
                <a:latin typeface="Arial" panose="020B0604020202020204" pitchFamily="34" charset="0"/>
                <a:ea typeface="MS Mincho"/>
                <a:cs typeface="Arial" panose="020B0604020202020204" pitchFamily="34" charset="0"/>
              </a:rPr>
              <a:t>sharing of information and results across all levels</a:t>
            </a:r>
            <a:endParaRPr lang="en-AU" sz="1800" dirty="0">
              <a:latin typeface="Calibri" panose="020F0502020204030204" pitchFamily="34" charset="0"/>
              <a:ea typeface="MS Mincho"/>
              <a:cs typeface="Arial" panose="020B0604020202020204" pitchFamily="34" charset="0"/>
            </a:endParaRPr>
          </a:p>
          <a:p>
            <a:pPr marL="0" indent="0" eaLnBrk="1" hangingPunct="1">
              <a:lnSpc>
                <a:spcPct val="100000"/>
              </a:lnSpc>
              <a:spcBef>
                <a:spcPts val="0"/>
              </a:spcBef>
              <a:spcAft>
                <a:spcPts val="0"/>
              </a:spcAft>
              <a:buNone/>
            </a:pPr>
            <a:endParaRPr lang="es-ES_tradnl" altLang="es-ES_tradnl" sz="2000" b="0" dirty="0">
              <a:solidFill>
                <a:schemeClr val="tx1"/>
              </a:solidFill>
            </a:endParaRPr>
          </a:p>
        </p:txBody>
      </p:sp>
    </p:spTree>
    <p:extLst>
      <p:ext uri="{BB962C8B-B14F-4D97-AF65-F5344CB8AC3E}">
        <p14:creationId xmlns:p14="http://schemas.microsoft.com/office/powerpoint/2010/main" val="222695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2937164" y="374650"/>
            <a:ext cx="8783781" cy="1107996"/>
          </a:xfrm>
        </p:spPr>
        <p:txBody>
          <a:bodyPr/>
          <a:lstStyle/>
          <a:p>
            <a:pPr eaLnBrk="1" hangingPunct="1"/>
            <a:r>
              <a:rPr lang="en-AU" altLang="es-ES_tradnl" sz="3600" dirty="0"/>
              <a:t>Identifying ICH in Disasters: “People, Place, Story” – a framework for analysis</a:t>
            </a:r>
            <a:endParaRPr lang="es-ES_tradnl" altLang="es-ES_tradnl" sz="3600" dirty="0"/>
          </a:p>
        </p:txBody>
      </p:sp>
      <p:sp>
        <p:nvSpPr>
          <p:cNvPr id="8195" name="Espace réservé du texte 2"/>
          <p:cNvSpPr>
            <a:spLocks noGrp="1"/>
          </p:cNvSpPr>
          <p:nvPr>
            <p:ph type="body" idx="1"/>
          </p:nvPr>
        </p:nvSpPr>
        <p:spPr>
          <a:xfrm>
            <a:off x="3071192" y="1808922"/>
            <a:ext cx="8575864" cy="4308872"/>
          </a:xfrm>
        </p:spPr>
        <p:txBody>
          <a:bodyPr/>
          <a:lstStyle/>
          <a:p>
            <a:pPr eaLnBrk="1" hangingPunct="1">
              <a:lnSpc>
                <a:spcPct val="100000"/>
              </a:lnSpc>
              <a:defRPr/>
            </a:pPr>
            <a:r>
              <a:rPr lang="en-AU" altLang="es-ES_tradnl" sz="2000" dirty="0"/>
              <a:t>“People, Place, Story” is a model that helps us to understand the connections between a living community, its physical environment, and its local knowledge. </a:t>
            </a:r>
          </a:p>
          <a:p>
            <a:pPr eaLnBrk="1" hangingPunct="1">
              <a:lnSpc>
                <a:spcPct val="100000"/>
              </a:lnSpc>
              <a:defRPr/>
            </a:pPr>
            <a:r>
              <a:rPr lang="en-AU" altLang="es-ES_tradnl" sz="2000" dirty="0"/>
              <a:t>Distinguishing between the human, tangible and intangible aspects of all ICH allows us to better understand how ICH is transmitted, where it is vulnerable, and thus the challenges and requirements of safeguarding.</a:t>
            </a:r>
            <a:endParaRPr lang="en-AU" altLang="es-ES_tradnl" sz="2000" dirty="0">
              <a:solidFill>
                <a:schemeClr val="tx1"/>
              </a:solidFill>
            </a:endParaRPr>
          </a:p>
          <a:p>
            <a:pPr lvl="1" eaLnBrk="1" hangingPunct="1">
              <a:defRPr/>
            </a:pPr>
            <a:r>
              <a:rPr lang="en-AU" altLang="es-ES_tradnl" sz="2000" b="1" dirty="0">
                <a:solidFill>
                  <a:schemeClr val="tx1"/>
                </a:solidFill>
              </a:rPr>
              <a:t>People</a:t>
            </a:r>
            <a:r>
              <a:rPr lang="en-AU" altLang="es-ES_tradnl" sz="2000" dirty="0">
                <a:solidFill>
                  <a:schemeClr val="tx1"/>
                </a:solidFill>
              </a:rPr>
              <a:t> are the human agents of ICH (individuals, communities, bearers, ancestors)</a:t>
            </a:r>
          </a:p>
          <a:p>
            <a:pPr lvl="1" eaLnBrk="1" hangingPunct="1">
              <a:defRPr/>
            </a:pPr>
            <a:r>
              <a:rPr lang="en-AU" altLang="es-ES_tradnl" sz="2000" b="1" dirty="0">
                <a:solidFill>
                  <a:schemeClr val="tx1"/>
                </a:solidFill>
              </a:rPr>
              <a:t>Place</a:t>
            </a:r>
            <a:r>
              <a:rPr lang="en-AU" altLang="es-ES_tradnl" sz="2000" dirty="0">
                <a:solidFill>
                  <a:schemeClr val="tx1"/>
                </a:solidFill>
              </a:rPr>
              <a:t> is the tangible, material world (landscapes</a:t>
            </a:r>
            <a:r>
              <a:rPr lang="en-AU" altLang="es-ES_tradnl" sz="2000">
                <a:solidFill>
                  <a:schemeClr val="tx1"/>
                </a:solidFill>
              </a:rPr>
              <a:t>, buildings, </a:t>
            </a:r>
            <a:r>
              <a:rPr lang="en-AU" altLang="es-ES_tradnl" sz="2000" dirty="0">
                <a:solidFill>
                  <a:schemeClr val="tx1"/>
                </a:solidFill>
              </a:rPr>
              <a:t>artefacts, resources)</a:t>
            </a:r>
          </a:p>
          <a:p>
            <a:pPr lvl="1" eaLnBrk="1" hangingPunct="1">
              <a:defRPr/>
            </a:pPr>
            <a:r>
              <a:rPr lang="en-AU" altLang="es-ES_tradnl" sz="2000" b="1" dirty="0">
                <a:solidFill>
                  <a:schemeClr val="tx1"/>
                </a:solidFill>
              </a:rPr>
              <a:t>Story</a:t>
            </a:r>
            <a:r>
              <a:rPr lang="en-AU" altLang="es-ES_tradnl" sz="2000" dirty="0">
                <a:solidFill>
                  <a:schemeClr val="tx1"/>
                </a:solidFill>
              </a:rPr>
              <a:t> represents the immaterial or the intangible (knowledge, narrative, tradition, language). </a:t>
            </a:r>
          </a:p>
        </p:txBody>
      </p:sp>
      <p:pic>
        <p:nvPicPr>
          <p:cNvPr id="2" name="Picture 1"/>
          <p:cNvPicPr>
            <a:picLocks noChangeAspect="1"/>
          </p:cNvPicPr>
          <p:nvPr/>
        </p:nvPicPr>
        <p:blipFill>
          <a:blip r:embed="rId3"/>
          <a:stretch>
            <a:fillRect/>
          </a:stretch>
        </p:blipFill>
        <p:spPr>
          <a:xfrm>
            <a:off x="544944" y="1808922"/>
            <a:ext cx="2254224" cy="2452230"/>
          </a:xfrm>
          <a:prstGeom prst="rect">
            <a:avLst/>
          </a:prstGeom>
        </p:spPr>
      </p:pic>
    </p:spTree>
    <p:extLst>
      <p:ext uri="{BB962C8B-B14F-4D97-AF65-F5344CB8AC3E}">
        <p14:creationId xmlns:p14="http://schemas.microsoft.com/office/powerpoint/2010/main" val="385088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2752436" y="563418"/>
            <a:ext cx="8931563" cy="1473225"/>
          </a:xfrm>
        </p:spPr>
        <p:txBody>
          <a:bodyPr/>
          <a:lstStyle/>
          <a:p>
            <a:pPr eaLnBrk="1" hangingPunct="1"/>
            <a:r>
              <a:rPr lang="en-AU" altLang="es-ES_tradnl" sz="3600" dirty="0"/>
              <a:t>Identifying ICH in Disasters: Articulation, Transmission and Safeguarding</a:t>
            </a:r>
            <a:endParaRPr lang="es-ES_tradnl" altLang="es-ES_tradnl" sz="3600" dirty="0"/>
          </a:p>
        </p:txBody>
      </p:sp>
      <p:sp>
        <p:nvSpPr>
          <p:cNvPr id="8195" name="Espace réservé du texte 2"/>
          <p:cNvSpPr>
            <a:spLocks noGrp="1"/>
          </p:cNvSpPr>
          <p:nvPr>
            <p:ph type="body" idx="1"/>
          </p:nvPr>
        </p:nvSpPr>
        <p:spPr>
          <a:xfrm>
            <a:off x="2752436" y="2327564"/>
            <a:ext cx="8414327" cy="3077766"/>
          </a:xfrm>
        </p:spPr>
        <p:txBody>
          <a:bodyPr/>
          <a:lstStyle/>
          <a:p>
            <a:pPr eaLnBrk="1" hangingPunct="1">
              <a:lnSpc>
                <a:spcPct val="100000"/>
              </a:lnSpc>
              <a:defRPr/>
            </a:pPr>
            <a:r>
              <a:rPr lang="en-AU" altLang="es-ES_tradnl" sz="2000" dirty="0"/>
              <a:t>The three different </a:t>
            </a:r>
            <a:r>
              <a:rPr lang="en-AU" altLang="es-ES_tradnl" sz="2000" b="1" dirty="0"/>
              <a:t>Modalities</a:t>
            </a:r>
            <a:r>
              <a:rPr lang="en-AU" altLang="es-ES_tradnl" sz="2000" dirty="0"/>
              <a:t> (People, Place, and Story) come together in the </a:t>
            </a:r>
            <a:r>
              <a:rPr lang="en-AU" altLang="es-ES_tradnl" sz="2000" b="1" dirty="0"/>
              <a:t>Articulation</a:t>
            </a:r>
            <a:r>
              <a:rPr lang="en-AU" altLang="es-ES_tradnl" sz="2000" dirty="0"/>
              <a:t> of actual, dynamic acts of performance, practice or production of ICH. </a:t>
            </a:r>
          </a:p>
          <a:p>
            <a:pPr eaLnBrk="1" hangingPunct="1">
              <a:lnSpc>
                <a:spcPct val="100000"/>
              </a:lnSpc>
              <a:defRPr/>
            </a:pPr>
            <a:r>
              <a:rPr lang="en-AU" altLang="es-ES_tradnl" sz="2000" b="1" dirty="0"/>
              <a:t>Transmission</a:t>
            </a:r>
            <a:r>
              <a:rPr lang="en-AU" altLang="es-ES_tradnl" sz="2000" dirty="0"/>
              <a:t> is the communication of that ICH (as knowledge and practice) across both space and time.</a:t>
            </a:r>
          </a:p>
          <a:p>
            <a:pPr eaLnBrk="1" hangingPunct="1">
              <a:lnSpc>
                <a:spcPct val="100000"/>
              </a:lnSpc>
              <a:defRPr/>
            </a:pPr>
            <a:r>
              <a:rPr lang="en-AU" altLang="es-ES_tradnl" sz="2000" b="1" dirty="0"/>
              <a:t>Safeguarding</a:t>
            </a:r>
            <a:r>
              <a:rPr lang="en-AU" altLang="es-ES_tradnl" sz="2000" dirty="0"/>
              <a:t> refers to the full suite of strategies (from local through to international) that understand and aim to support and enhance the viability of each of the different components of the “People, Place and Story” framework.</a:t>
            </a:r>
          </a:p>
        </p:txBody>
      </p:sp>
    </p:spTree>
    <p:extLst>
      <p:ext uri="{BB962C8B-B14F-4D97-AF65-F5344CB8AC3E}">
        <p14:creationId xmlns:p14="http://schemas.microsoft.com/office/powerpoint/2010/main" val="7348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374650"/>
            <a:ext cx="8091054" cy="1661993"/>
          </a:xfrm>
        </p:spPr>
        <p:txBody>
          <a:bodyPr/>
          <a:lstStyle/>
          <a:p>
            <a:pPr eaLnBrk="1" hangingPunct="1"/>
            <a:r>
              <a:rPr lang="en-AU" altLang="es-ES_tradnl" sz="3600" dirty="0"/>
              <a:t>Identifying ICH in Disasters: </a:t>
            </a:r>
            <a:br>
              <a:rPr lang="en-AU" altLang="es-ES_tradnl" sz="3600" dirty="0"/>
            </a:br>
            <a:r>
              <a:rPr lang="en-AU" altLang="es-ES_tradnl" sz="3600" dirty="0"/>
              <a:t>the People, Place, Story Framework</a:t>
            </a:r>
            <a:endParaRPr lang="es-ES_tradnl" altLang="es-ES_tradnl" sz="3600" dirty="0"/>
          </a:p>
        </p:txBody>
      </p:sp>
      <p:pic>
        <p:nvPicPr>
          <p:cNvPr id="2" name="Picture 1"/>
          <p:cNvPicPr>
            <a:picLocks noChangeAspect="1"/>
          </p:cNvPicPr>
          <p:nvPr/>
        </p:nvPicPr>
        <p:blipFill>
          <a:blip r:embed="rId3"/>
          <a:stretch>
            <a:fillRect/>
          </a:stretch>
        </p:blipFill>
        <p:spPr>
          <a:xfrm>
            <a:off x="3078726" y="1921164"/>
            <a:ext cx="8705278" cy="4350326"/>
          </a:xfrm>
          <a:prstGeom prst="rect">
            <a:avLst/>
          </a:prstGeom>
        </p:spPr>
      </p:pic>
    </p:spTree>
    <p:extLst>
      <p:ext uri="{BB962C8B-B14F-4D97-AF65-F5344CB8AC3E}">
        <p14:creationId xmlns:p14="http://schemas.microsoft.com/office/powerpoint/2010/main" val="120146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374650"/>
            <a:ext cx="7961744" cy="1107996"/>
          </a:xfrm>
        </p:spPr>
        <p:txBody>
          <a:bodyPr/>
          <a:lstStyle/>
          <a:p>
            <a:pPr eaLnBrk="1" hangingPunct="1"/>
            <a:r>
              <a:rPr lang="en-AU" altLang="es-ES_tradnl" sz="3600" dirty="0"/>
              <a:t>Identifying ICH in Disasters: Introducing the Case Studies </a:t>
            </a:r>
            <a:endParaRPr lang="es-ES_tradnl" altLang="es-ES_tradnl" sz="3600" dirty="0"/>
          </a:p>
        </p:txBody>
      </p:sp>
      <p:sp>
        <p:nvSpPr>
          <p:cNvPr id="8195" name="Espace réservé du texte 2"/>
          <p:cNvSpPr>
            <a:spLocks noGrp="1"/>
          </p:cNvSpPr>
          <p:nvPr>
            <p:ph type="body" idx="1"/>
          </p:nvPr>
        </p:nvSpPr>
        <p:spPr>
          <a:xfrm>
            <a:off x="3048001" y="2161309"/>
            <a:ext cx="8118762" cy="3077766"/>
          </a:xfrm>
        </p:spPr>
        <p:txBody>
          <a:bodyPr/>
          <a:lstStyle/>
          <a:p>
            <a:pPr eaLnBrk="1" hangingPunct="1">
              <a:lnSpc>
                <a:spcPct val="100000"/>
              </a:lnSpc>
              <a:spcBef>
                <a:spcPts val="0"/>
              </a:spcBef>
              <a:defRPr/>
            </a:pPr>
            <a:r>
              <a:rPr lang="en-AU" altLang="es-ES_tradnl" sz="2000" dirty="0"/>
              <a:t>Through two Case Studies, we will explore and identify examples of:</a:t>
            </a:r>
          </a:p>
          <a:p>
            <a:pPr eaLnBrk="1" hangingPunct="1">
              <a:lnSpc>
                <a:spcPct val="100000"/>
              </a:lnSpc>
              <a:spcBef>
                <a:spcPts val="0"/>
              </a:spcBef>
              <a:defRPr/>
            </a:pPr>
            <a:endParaRPr lang="en-AU" altLang="es-ES_tradnl" sz="2000" dirty="0"/>
          </a:p>
          <a:p>
            <a:pPr eaLnBrk="1" hangingPunct="1">
              <a:lnSpc>
                <a:spcPct val="100000"/>
              </a:lnSpc>
              <a:spcBef>
                <a:spcPts val="0"/>
              </a:spcBef>
              <a:defRPr/>
            </a:pPr>
            <a:r>
              <a:rPr lang="en-AU" altLang="es-ES_tradnl" sz="2000" dirty="0"/>
              <a:t>a)	the impact of disasters on ICH, and </a:t>
            </a:r>
          </a:p>
          <a:p>
            <a:pPr eaLnBrk="1" hangingPunct="1">
              <a:lnSpc>
                <a:spcPct val="100000"/>
              </a:lnSpc>
              <a:spcBef>
                <a:spcPts val="0"/>
              </a:spcBef>
              <a:defRPr/>
            </a:pPr>
            <a:r>
              <a:rPr lang="en-AU" altLang="es-ES_tradnl" sz="2000" dirty="0"/>
              <a:t>b)	the role of ICH in reducing or mitigating risk in disaster contexts. </a:t>
            </a:r>
          </a:p>
          <a:p>
            <a:pPr eaLnBrk="1" hangingPunct="1">
              <a:lnSpc>
                <a:spcPct val="100000"/>
              </a:lnSpc>
              <a:spcBef>
                <a:spcPts val="0"/>
              </a:spcBef>
              <a:defRPr/>
            </a:pPr>
            <a:endParaRPr lang="en-AU" altLang="es-ES_tradnl" sz="2000" dirty="0"/>
          </a:p>
          <a:p>
            <a:pPr eaLnBrk="1" hangingPunct="1">
              <a:lnSpc>
                <a:spcPct val="100000"/>
              </a:lnSpc>
              <a:spcBef>
                <a:spcPts val="0"/>
              </a:spcBef>
              <a:defRPr/>
            </a:pPr>
            <a:r>
              <a:rPr lang="en-AU" altLang="es-ES_tradnl" sz="2000" dirty="0"/>
              <a:t>The Case Studies include:</a:t>
            </a:r>
          </a:p>
          <a:p>
            <a:pPr eaLnBrk="1" hangingPunct="1">
              <a:lnSpc>
                <a:spcPct val="100000"/>
              </a:lnSpc>
              <a:spcBef>
                <a:spcPts val="0"/>
              </a:spcBef>
              <a:defRPr/>
            </a:pPr>
            <a:endParaRPr lang="en-AU" altLang="es-ES_tradnl" sz="2000" dirty="0"/>
          </a:p>
          <a:p>
            <a:pPr lvl="1" eaLnBrk="1" hangingPunct="1">
              <a:spcBef>
                <a:spcPts val="0"/>
              </a:spcBef>
              <a:defRPr/>
            </a:pPr>
            <a:r>
              <a:rPr lang="en-AU" altLang="es-ES_tradnl" sz="2000" dirty="0">
                <a:solidFill>
                  <a:schemeClr val="tx1"/>
                </a:solidFill>
              </a:rPr>
              <a:t>Case Study 1: Cyclones and ICH in Northern Vanuatu</a:t>
            </a:r>
          </a:p>
          <a:p>
            <a:pPr lvl="1" eaLnBrk="1" hangingPunct="1">
              <a:spcBef>
                <a:spcPts val="0"/>
              </a:spcBef>
              <a:defRPr/>
            </a:pPr>
            <a:endParaRPr lang="en-AU" altLang="es-ES_tradnl" sz="2000" dirty="0">
              <a:solidFill>
                <a:schemeClr val="tx1"/>
              </a:solidFill>
            </a:endParaRPr>
          </a:p>
          <a:p>
            <a:pPr lvl="1" eaLnBrk="1" hangingPunct="1">
              <a:spcBef>
                <a:spcPts val="0"/>
              </a:spcBef>
              <a:defRPr/>
            </a:pPr>
            <a:r>
              <a:rPr lang="en-AU" altLang="es-ES_tradnl" sz="2000" dirty="0">
                <a:solidFill>
                  <a:schemeClr val="tx1"/>
                </a:solidFill>
              </a:rPr>
              <a:t>Case Study 2: Mount Merapi, Indonesia: living on a volcano</a:t>
            </a:r>
          </a:p>
        </p:txBody>
      </p:sp>
    </p:spTree>
    <p:extLst>
      <p:ext uri="{BB962C8B-B14F-4D97-AF65-F5344CB8AC3E}">
        <p14:creationId xmlns:p14="http://schemas.microsoft.com/office/powerpoint/2010/main" val="305554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3048001" y="563418"/>
            <a:ext cx="8405090" cy="365230"/>
          </a:xfrm>
        </p:spPr>
        <p:txBody>
          <a:bodyPr/>
          <a:lstStyle/>
          <a:p>
            <a:pPr eaLnBrk="1" hangingPunct="1"/>
            <a:r>
              <a:rPr lang="en-AU" altLang="es-ES_tradnl" sz="3600" dirty="0"/>
              <a:t>Exercise 1: Impact of disaster on ICH</a:t>
            </a:r>
            <a:endParaRPr lang="es-ES_tradnl" altLang="es-ES_tradnl" sz="3600" dirty="0"/>
          </a:p>
        </p:txBody>
      </p:sp>
      <p:sp>
        <p:nvSpPr>
          <p:cNvPr id="141" name="Espace réservé du texte 2"/>
          <p:cNvSpPr txBox="1">
            <a:spLocks/>
          </p:cNvSpPr>
          <p:nvPr/>
        </p:nvSpPr>
        <p:spPr bwMode="auto">
          <a:xfrm>
            <a:off x="3048001" y="1874982"/>
            <a:ext cx="8118761"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0" indent="0" algn="l" defTabSz="457200" rtl="0" eaLnBrk="0" fontAlgn="base" hangingPunct="0">
              <a:lnSpc>
                <a:spcPct val="90000"/>
              </a:lnSpc>
              <a:spcBef>
                <a:spcPts val="1200"/>
              </a:spcBef>
              <a:spcAft>
                <a:spcPct val="0"/>
              </a:spcAft>
              <a:buClr>
                <a:schemeClr val="tx1"/>
              </a:buClr>
              <a:buFont typeface="Arial" panose="020B0604020202020204" pitchFamily="34" charset="0"/>
              <a:buNone/>
              <a:defRPr sz="4000" b="0" kern="1200">
                <a:solidFill>
                  <a:srgbClr val="000000"/>
                </a:solidFill>
                <a:latin typeface="+mn-lt"/>
                <a:ea typeface="+mn-ea"/>
                <a:cs typeface="+mn-cs"/>
              </a:defRPr>
            </a:lvl1pPr>
            <a:lvl2pPr marL="457200" indent="0" algn="l" defTabSz="457200" rtl="0" eaLnBrk="0" fontAlgn="base" hangingPunct="0">
              <a:spcBef>
                <a:spcPts val="1200"/>
              </a:spcBef>
              <a:spcAft>
                <a:spcPct val="0"/>
              </a:spcAft>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457200" rtl="0" eaLnBrk="0" fontAlgn="base" hangingPunct="0">
              <a:spcBef>
                <a:spcPts val="1200"/>
              </a:spcBef>
              <a:spcAft>
                <a:spcPct val="0"/>
              </a:spcAft>
              <a:buNone/>
              <a:defRPr sz="1600" kern="1200">
                <a:solidFill>
                  <a:schemeClr val="tx1">
                    <a:tint val="75000"/>
                  </a:schemeClr>
                </a:solidFill>
                <a:latin typeface="+mn-lt"/>
                <a:ea typeface="+mn-ea"/>
                <a:cs typeface="+mn-cs"/>
              </a:defRPr>
            </a:lvl3pPr>
            <a:lvl4pPr marL="1371600" indent="0" algn="l" defTabSz="457200" rtl="0" eaLnBrk="0" fontAlgn="base" hangingPunct="0">
              <a:spcBef>
                <a:spcPts val="600"/>
              </a:spcBef>
              <a:spcAft>
                <a:spcPct val="0"/>
              </a:spcAft>
              <a:buClr>
                <a:schemeClr val="accent1"/>
              </a:buClr>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457200" rtl="0" eaLnBrk="0" fontAlgn="base" hangingPunct="0">
              <a:spcBef>
                <a:spcPts val="600"/>
              </a:spcBef>
              <a:spcAft>
                <a:spcPct val="0"/>
              </a:spcAft>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eaLnBrk="1" hangingPunct="1">
              <a:defRPr/>
            </a:pPr>
            <a:r>
              <a:rPr lang="en-AU" altLang="es-ES_tradnl" sz="2000" b="1" dirty="0"/>
              <a:t>Learning objective: </a:t>
            </a:r>
          </a:p>
          <a:p>
            <a:pPr marL="342900" indent="-342900" eaLnBrk="1" hangingPunct="1">
              <a:lnSpc>
                <a:spcPct val="100000"/>
              </a:lnSpc>
              <a:buFont typeface="Arial" panose="020B0604020202020204" pitchFamily="34" charset="0"/>
              <a:buChar char="•"/>
              <a:defRPr/>
            </a:pPr>
            <a:r>
              <a:rPr lang="en-AU" altLang="es-ES_tradnl" sz="2000" dirty="0"/>
              <a:t>Apply a preliminary disaster risk analysis to the ICH element that your group selected in the previous Unit / Workshop</a:t>
            </a:r>
          </a:p>
          <a:p>
            <a:pPr eaLnBrk="1" hangingPunct="1">
              <a:lnSpc>
                <a:spcPct val="100000"/>
              </a:lnSpc>
              <a:defRPr/>
            </a:pPr>
            <a:endParaRPr lang="en-AU" altLang="es-ES_tradnl" sz="2000" dirty="0"/>
          </a:p>
          <a:p>
            <a:pPr eaLnBrk="1" hangingPunct="1">
              <a:lnSpc>
                <a:spcPct val="100000"/>
              </a:lnSpc>
              <a:defRPr/>
            </a:pPr>
            <a:r>
              <a:rPr lang="en-AU" altLang="es-ES_tradnl" sz="2000" b="1" dirty="0"/>
              <a:t>Method:</a:t>
            </a:r>
          </a:p>
          <a:p>
            <a:pPr marL="342900" indent="-342900" eaLnBrk="1" hangingPunct="1">
              <a:lnSpc>
                <a:spcPct val="100000"/>
              </a:lnSpc>
              <a:buFont typeface="Arial" panose="020B0604020202020204" pitchFamily="34" charset="0"/>
              <a:buChar char="•"/>
              <a:defRPr/>
            </a:pPr>
            <a:r>
              <a:rPr lang="en-AU" altLang="es-ES_tradnl" sz="2000" dirty="0"/>
              <a:t>Use the “People, Place and Story” framework to think about different kinds of ICH vulnerability, and exposure to different kinds of disaster</a:t>
            </a:r>
          </a:p>
          <a:p>
            <a:pPr marL="342900" indent="-342900" eaLnBrk="1" hangingPunct="1">
              <a:lnSpc>
                <a:spcPct val="100000"/>
              </a:lnSpc>
              <a:spcBef>
                <a:spcPts val="0"/>
              </a:spcBef>
              <a:buFont typeface="Arial" panose="020B0604020202020204" pitchFamily="34" charset="0"/>
              <a:buChar char="•"/>
              <a:defRPr/>
            </a:pPr>
            <a:endParaRPr lang="en-AU" altLang="es-ES_tradnl" sz="2000" dirty="0"/>
          </a:p>
          <a:p>
            <a:pPr marL="342900" indent="-342900" eaLnBrk="1" hangingPunct="1">
              <a:lnSpc>
                <a:spcPct val="100000"/>
              </a:lnSpc>
              <a:spcBef>
                <a:spcPts val="0"/>
              </a:spcBef>
              <a:buFont typeface="Arial" panose="020B0604020202020204" pitchFamily="34" charset="0"/>
              <a:buChar char="•"/>
              <a:defRPr/>
            </a:pPr>
            <a:r>
              <a:rPr lang="en-AU" altLang="es-ES_tradnl" sz="2000" dirty="0"/>
              <a:t>How has the viability of your ICH element been impacted over a long period by one or more disasters or other emergencies? </a:t>
            </a:r>
          </a:p>
          <a:p>
            <a:pPr marL="342900" indent="-342900" eaLnBrk="1" hangingPunct="1">
              <a:lnSpc>
                <a:spcPct val="100000"/>
              </a:lnSpc>
              <a:spcBef>
                <a:spcPts val="0"/>
              </a:spcBef>
              <a:buFont typeface="Arial" panose="020B0604020202020204" pitchFamily="34" charset="0"/>
              <a:buChar char="•"/>
              <a:defRPr/>
            </a:pPr>
            <a:endParaRPr lang="en-AU" altLang="es-ES_tradnl" sz="2000" dirty="0"/>
          </a:p>
          <a:p>
            <a:pPr marL="342900" indent="-342900" eaLnBrk="1" hangingPunct="1">
              <a:lnSpc>
                <a:spcPct val="100000"/>
              </a:lnSpc>
              <a:spcBef>
                <a:spcPts val="0"/>
              </a:spcBef>
              <a:buFont typeface="Arial" panose="020B0604020202020204" pitchFamily="34" charset="0"/>
              <a:buChar char="•"/>
              <a:defRPr/>
            </a:pPr>
            <a:r>
              <a:rPr lang="en-AU" altLang="es-ES_tradnl" sz="2000" dirty="0"/>
              <a:t>Record your example on Handout 2. </a:t>
            </a:r>
          </a:p>
          <a:p>
            <a:pPr eaLnBrk="1" hangingPunct="1">
              <a:defRPr/>
            </a:pPr>
            <a:endParaRPr lang="en-AU" altLang="es-ES_tradnl" sz="2000" dirty="0"/>
          </a:p>
        </p:txBody>
      </p:sp>
    </p:spTree>
    <p:extLst>
      <p:ext uri="{BB962C8B-B14F-4D97-AF65-F5344CB8AC3E}">
        <p14:creationId xmlns:p14="http://schemas.microsoft.com/office/powerpoint/2010/main" val="3100124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3766" y="591127"/>
            <a:ext cx="8640231" cy="338134"/>
          </a:xfrm>
        </p:spPr>
        <p:txBody>
          <a:bodyPr/>
          <a:lstStyle/>
          <a:p>
            <a:r>
              <a:rPr lang="en-AU" sz="3600" dirty="0"/>
              <a:t>Handout 2: ICH Impacted by Disaster</a:t>
            </a:r>
          </a:p>
        </p:txBody>
      </p:sp>
      <p:graphicFrame>
        <p:nvGraphicFramePr>
          <p:cNvPr id="3" name="Table 2">
            <a:extLst>
              <a:ext uri="{FF2B5EF4-FFF2-40B4-BE49-F238E27FC236}">
                <a16:creationId xmlns:a16="http://schemas.microsoft.com/office/drawing/2014/main" id="{8AD83902-E252-51AF-8BEF-EB98D09A80CE}"/>
              </a:ext>
            </a:extLst>
          </p:cNvPr>
          <p:cNvGraphicFramePr>
            <a:graphicFrameLocks noGrp="1"/>
          </p:cNvGraphicFramePr>
          <p:nvPr>
            <p:extLst>
              <p:ext uri="{D42A27DB-BD31-4B8C-83A1-F6EECF244321}">
                <p14:modId xmlns:p14="http://schemas.microsoft.com/office/powerpoint/2010/main" val="630323246"/>
              </p:ext>
            </p:extLst>
          </p:nvPr>
        </p:nvGraphicFramePr>
        <p:xfrm>
          <a:off x="3043766" y="1649896"/>
          <a:ext cx="8396173" cy="4194313"/>
        </p:xfrm>
        <a:graphic>
          <a:graphicData uri="http://schemas.openxmlformats.org/drawingml/2006/table">
            <a:tbl>
              <a:tblPr firstRow="1" firstCol="1" bandRow="1">
                <a:tableStyleId>{5C22544A-7EE6-4342-B048-85BDC9FD1C3A}</a:tableStyleId>
              </a:tblPr>
              <a:tblGrid>
                <a:gridCol w="1609331">
                  <a:extLst>
                    <a:ext uri="{9D8B030D-6E8A-4147-A177-3AD203B41FA5}">
                      <a16:colId xmlns:a16="http://schemas.microsoft.com/office/drawing/2014/main" val="1149579416"/>
                    </a:ext>
                  </a:extLst>
                </a:gridCol>
                <a:gridCol w="2375395">
                  <a:extLst>
                    <a:ext uri="{9D8B030D-6E8A-4147-A177-3AD203B41FA5}">
                      <a16:colId xmlns:a16="http://schemas.microsoft.com/office/drawing/2014/main" val="399008350"/>
                    </a:ext>
                  </a:extLst>
                </a:gridCol>
                <a:gridCol w="4411447">
                  <a:extLst>
                    <a:ext uri="{9D8B030D-6E8A-4147-A177-3AD203B41FA5}">
                      <a16:colId xmlns:a16="http://schemas.microsoft.com/office/drawing/2014/main" val="381908414"/>
                    </a:ext>
                  </a:extLst>
                </a:gridCol>
              </a:tblGrid>
              <a:tr h="283086">
                <a:tc gridSpan="3">
                  <a:txBody>
                    <a:bodyPr/>
                    <a:lstStyle/>
                    <a:p>
                      <a:pPr marL="0" marR="0">
                        <a:lnSpc>
                          <a:spcPct val="100000"/>
                        </a:lnSpc>
                        <a:spcBef>
                          <a:spcPts val="0"/>
                        </a:spcBef>
                        <a:spcAft>
                          <a:spcPts val="300"/>
                        </a:spcAft>
                      </a:pPr>
                      <a:r>
                        <a:rPr lang="en-US" sz="1800">
                          <a:solidFill>
                            <a:schemeClr val="tx1"/>
                          </a:solidFill>
                          <a:effectLst/>
                        </a:rPr>
                        <a:t>Exercise 1 – </a:t>
                      </a:r>
                      <a:r>
                        <a:rPr lang="en-AU" sz="1800">
                          <a:solidFill>
                            <a:schemeClr val="tx1"/>
                          </a:solidFill>
                          <a:effectLst/>
                        </a:rPr>
                        <a:t>ICH Impacted by Disaster</a:t>
                      </a:r>
                      <a:endParaRPr lang="en-AU" sz="180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004580899"/>
                  </a:ext>
                </a:extLst>
              </a:tr>
              <a:tr h="2124825">
                <a:tc>
                  <a:txBody>
                    <a:bodyPr/>
                    <a:lstStyle/>
                    <a:p>
                      <a:pPr marL="0" marR="0">
                        <a:lnSpc>
                          <a:spcPct val="100000"/>
                        </a:lnSpc>
                        <a:spcBef>
                          <a:spcPts val="0"/>
                        </a:spcBef>
                        <a:spcAft>
                          <a:spcPts val="300"/>
                        </a:spcAft>
                      </a:pPr>
                      <a:r>
                        <a:rPr lang="en-US" sz="1800" dirty="0">
                          <a:solidFill>
                            <a:schemeClr val="tx1"/>
                          </a:solidFill>
                          <a:effectLst/>
                        </a:rPr>
                        <a:t>Name of element</a:t>
                      </a:r>
                      <a:endParaRPr lang="en-AU" sz="18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tc>
                  <a:txBody>
                    <a:bodyPr/>
                    <a:lstStyle/>
                    <a:p>
                      <a:pPr marL="0" marR="0">
                        <a:lnSpc>
                          <a:spcPct val="100000"/>
                        </a:lnSpc>
                        <a:spcBef>
                          <a:spcPts val="0"/>
                        </a:spcBef>
                        <a:spcAft>
                          <a:spcPts val="300"/>
                        </a:spcAft>
                      </a:pPr>
                      <a:r>
                        <a:rPr lang="en-US" sz="1800" dirty="0">
                          <a:effectLst/>
                        </a:rPr>
                        <a:t>What kinds of disaster or emergency have impacted on this ICH element over time? </a:t>
                      </a:r>
                      <a:endParaRPr lang="en-AU"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tc>
                  <a:txBody>
                    <a:bodyPr/>
                    <a:lstStyle/>
                    <a:p>
                      <a:pPr marL="0" marR="0">
                        <a:lnSpc>
                          <a:spcPct val="100000"/>
                        </a:lnSpc>
                        <a:spcBef>
                          <a:spcPts val="0"/>
                        </a:spcBef>
                        <a:spcAft>
                          <a:spcPts val="300"/>
                        </a:spcAft>
                      </a:pPr>
                      <a:r>
                        <a:rPr lang="en-US" sz="1800" dirty="0">
                          <a:effectLst/>
                        </a:rPr>
                        <a:t>Which aspects of the element have been threatened or impacted?</a:t>
                      </a:r>
                      <a:endParaRPr lang="en-AU" sz="1800" dirty="0">
                        <a:effectLst/>
                      </a:endParaRPr>
                    </a:p>
                    <a:p>
                      <a:pPr marL="342900" marR="0" lvl="0" indent="-34290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800" dirty="0">
                          <a:effectLst/>
                        </a:rPr>
                        <a:t>People? </a:t>
                      </a:r>
                    </a:p>
                    <a:p>
                      <a:pPr marL="342900" marR="0" lvl="0" indent="-342900">
                        <a:lnSpc>
                          <a:spcPct val="100000"/>
                        </a:lnSpc>
                        <a:spcBef>
                          <a:spcPts val="0"/>
                        </a:spcBef>
                        <a:spcAft>
                          <a:spcPts val="300"/>
                        </a:spcAft>
                        <a:buFont typeface="Wingdings" panose="05000000000000000000" pitchFamily="2" charset="2"/>
                        <a:buChar char=""/>
                      </a:pPr>
                      <a:r>
                        <a:rPr lang="en-US" sz="1800" dirty="0">
                          <a:effectLst/>
                        </a:rPr>
                        <a:t>Place / Tangible resources?</a:t>
                      </a:r>
                      <a:endParaRPr lang="en-AU" sz="1800" dirty="0">
                        <a:effectLst/>
                      </a:endParaRPr>
                    </a:p>
                    <a:p>
                      <a:pPr marL="342900" marR="0" lvl="0" indent="-342900">
                        <a:lnSpc>
                          <a:spcPct val="100000"/>
                        </a:lnSpc>
                        <a:spcBef>
                          <a:spcPts val="0"/>
                        </a:spcBef>
                        <a:spcAft>
                          <a:spcPts val="300"/>
                        </a:spcAft>
                        <a:buFont typeface="Wingdings" panose="05000000000000000000" pitchFamily="2" charset="2"/>
                        <a:buChar char=""/>
                      </a:pPr>
                      <a:r>
                        <a:rPr lang="en-US" sz="1800" dirty="0">
                          <a:effectLst/>
                        </a:rPr>
                        <a:t>Story / Intangible resources?</a:t>
                      </a:r>
                      <a:endParaRPr lang="en-AU" sz="1800" dirty="0">
                        <a:effectLst/>
                      </a:endParaRPr>
                    </a:p>
                    <a:p>
                      <a:pPr marL="342900" marR="0" lvl="0" indent="-342900">
                        <a:lnSpc>
                          <a:spcPct val="100000"/>
                        </a:lnSpc>
                        <a:spcBef>
                          <a:spcPts val="0"/>
                        </a:spcBef>
                        <a:spcAft>
                          <a:spcPts val="300"/>
                        </a:spcAft>
                        <a:buFont typeface="Wingdings" panose="05000000000000000000" pitchFamily="2" charset="2"/>
                        <a:buChar char=""/>
                      </a:pPr>
                      <a:r>
                        <a:rPr lang="en-US" sz="1800" dirty="0">
                          <a:effectLst/>
                        </a:rPr>
                        <a:t>Practice?</a:t>
                      </a:r>
                      <a:endParaRPr lang="en-AU" sz="1800" dirty="0">
                        <a:effectLst/>
                      </a:endParaRPr>
                    </a:p>
                    <a:p>
                      <a:pPr marL="342900" marR="0" lvl="0" indent="-342900">
                        <a:lnSpc>
                          <a:spcPct val="100000"/>
                        </a:lnSpc>
                        <a:spcBef>
                          <a:spcPts val="0"/>
                        </a:spcBef>
                        <a:spcAft>
                          <a:spcPts val="300"/>
                        </a:spcAft>
                        <a:buFont typeface="Wingdings" panose="05000000000000000000" pitchFamily="2" charset="2"/>
                        <a:buChar char=""/>
                      </a:pPr>
                      <a:r>
                        <a:rPr lang="en-US" sz="1800" dirty="0">
                          <a:effectLst/>
                        </a:rPr>
                        <a:t>Transmission?</a:t>
                      </a:r>
                      <a:endParaRPr lang="en-AU" sz="1800" dirty="0">
                        <a:effectLst/>
                      </a:endParaRPr>
                    </a:p>
                  </a:txBody>
                  <a:tcPr marL="66520" marR="66520" marT="0" marB="0"/>
                </a:tc>
                <a:extLst>
                  <a:ext uri="{0D108BD9-81ED-4DB2-BD59-A6C34878D82A}">
                    <a16:rowId xmlns:a16="http://schemas.microsoft.com/office/drawing/2014/main" val="3939527281"/>
                  </a:ext>
                </a:extLst>
              </a:tr>
              <a:tr h="1786402">
                <a:tc>
                  <a:txBody>
                    <a:bodyPr/>
                    <a:lstStyle/>
                    <a:p>
                      <a:pPr marL="0" marR="0">
                        <a:lnSpc>
                          <a:spcPts val="1400"/>
                        </a:lnSpc>
                        <a:spcBef>
                          <a:spcPts val="0"/>
                        </a:spcBef>
                        <a:spcAft>
                          <a:spcPts val="300"/>
                        </a:spcAft>
                      </a:pPr>
                      <a:r>
                        <a:rPr lang="en-US" sz="1000">
                          <a:effectLst/>
                        </a:rPr>
                        <a:t> </a:t>
                      </a:r>
                      <a:endParaRPr lang="en-AU" sz="1200">
                        <a:effectLst/>
                      </a:endParaRPr>
                    </a:p>
                    <a:p>
                      <a:pPr marL="0" marR="0">
                        <a:lnSpc>
                          <a:spcPts val="1400"/>
                        </a:lnSpc>
                        <a:spcBef>
                          <a:spcPts val="0"/>
                        </a:spcBef>
                        <a:spcAft>
                          <a:spcPts val="300"/>
                        </a:spcAft>
                      </a:pPr>
                      <a:r>
                        <a:rPr lang="en-US" sz="1000">
                          <a:effectLst/>
                        </a:rPr>
                        <a:t> </a:t>
                      </a:r>
                      <a:endParaRPr lang="en-AU" sz="1200">
                        <a:effectLst/>
                      </a:endParaRPr>
                    </a:p>
                    <a:p>
                      <a:pPr marL="0" marR="0">
                        <a:lnSpc>
                          <a:spcPts val="1400"/>
                        </a:lnSpc>
                        <a:spcBef>
                          <a:spcPts val="0"/>
                        </a:spcBef>
                        <a:spcAft>
                          <a:spcPts val="300"/>
                        </a:spcAft>
                      </a:pPr>
                      <a:r>
                        <a:rPr lang="en-US" sz="1000">
                          <a:effectLst/>
                        </a:rPr>
                        <a:t> </a:t>
                      </a:r>
                      <a:endParaRPr lang="en-AU" sz="1200">
                        <a:effectLst/>
                      </a:endParaRPr>
                    </a:p>
                    <a:p>
                      <a:pPr marL="0" marR="0">
                        <a:lnSpc>
                          <a:spcPts val="1400"/>
                        </a:lnSpc>
                        <a:spcBef>
                          <a:spcPts val="0"/>
                        </a:spcBef>
                        <a:spcAft>
                          <a:spcPts val="300"/>
                        </a:spcAft>
                      </a:pPr>
                      <a:r>
                        <a:rPr lang="en-US" sz="1000">
                          <a:effectLst/>
                        </a:rPr>
                        <a:t> </a:t>
                      </a:r>
                      <a:endParaRPr lang="en-AU" sz="1200">
                        <a:effectLst/>
                      </a:endParaRPr>
                    </a:p>
                    <a:p>
                      <a:pPr marL="0" marR="0">
                        <a:lnSpc>
                          <a:spcPts val="1400"/>
                        </a:lnSpc>
                        <a:spcBef>
                          <a:spcPts val="0"/>
                        </a:spcBef>
                        <a:spcAft>
                          <a:spcPts val="300"/>
                        </a:spcAft>
                      </a:pPr>
                      <a:r>
                        <a:rPr lang="en-US" sz="1000">
                          <a:effectLst/>
                        </a:rPr>
                        <a:t> </a:t>
                      </a:r>
                      <a:endParaRPr lang="en-AU"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tc>
                  <a:txBody>
                    <a:bodyPr/>
                    <a:lstStyle/>
                    <a:p>
                      <a:pPr marL="0" marR="0">
                        <a:lnSpc>
                          <a:spcPts val="1400"/>
                        </a:lnSpc>
                        <a:spcBef>
                          <a:spcPts val="0"/>
                        </a:spcBef>
                        <a:spcAft>
                          <a:spcPts val="300"/>
                        </a:spcAft>
                      </a:pPr>
                      <a:r>
                        <a:rPr lang="en-US" sz="1000">
                          <a:effectLst/>
                        </a:rPr>
                        <a:t> </a:t>
                      </a:r>
                      <a:endParaRPr lang="en-AU"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tc>
                  <a:txBody>
                    <a:bodyPr/>
                    <a:lstStyle/>
                    <a:p>
                      <a:pPr marL="0" marR="0">
                        <a:lnSpc>
                          <a:spcPts val="1400"/>
                        </a:lnSpc>
                        <a:spcBef>
                          <a:spcPts val="0"/>
                        </a:spcBef>
                        <a:spcAft>
                          <a:spcPts val="300"/>
                        </a:spcAft>
                      </a:pPr>
                      <a:r>
                        <a:rPr lang="en-US" sz="1000" dirty="0">
                          <a:effectLst/>
                        </a:rPr>
                        <a:t> </a:t>
                      </a:r>
                      <a:endParaRPr lang="en-AU"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6520" marR="66520" marT="0" marB="0"/>
                </a:tc>
                <a:extLst>
                  <a:ext uri="{0D108BD9-81ED-4DB2-BD59-A6C34878D82A}">
                    <a16:rowId xmlns:a16="http://schemas.microsoft.com/office/drawing/2014/main" val="3433117782"/>
                  </a:ext>
                </a:extLst>
              </a:tr>
            </a:tbl>
          </a:graphicData>
        </a:graphic>
      </p:graphicFrame>
    </p:spTree>
    <p:extLst>
      <p:ext uri="{BB962C8B-B14F-4D97-AF65-F5344CB8AC3E}">
        <p14:creationId xmlns:p14="http://schemas.microsoft.com/office/powerpoint/2010/main" val="3327736109"/>
      </p:ext>
    </p:extLst>
  </p:cSld>
  <p:clrMapOvr>
    <a:masterClrMapping/>
  </p:clrMapOvr>
</p:sld>
</file>

<file path=ppt/theme/theme1.xml><?xml version="1.0" encoding="utf-8"?>
<a:theme xmlns:a="http://schemas.openxmlformats.org/drawingml/2006/main" name="Thème Office">
  <a:themeElements>
    <a:clrScheme name="Unesco">
      <a:dk1>
        <a:sysClr val="windowText" lastClr="000000"/>
      </a:dk1>
      <a:lt1>
        <a:sysClr val="window" lastClr="FFFFFF"/>
      </a:lt1>
      <a:dk2>
        <a:srgbClr val="1F497D"/>
      </a:dk2>
      <a:lt2>
        <a:srgbClr val="EEECE1"/>
      </a:lt2>
      <a:accent1>
        <a:srgbClr val="07DEDB"/>
      </a:accent1>
      <a:accent2>
        <a:srgbClr val="00D213"/>
      </a:accent2>
      <a:accent3>
        <a:srgbClr val="FF0000"/>
      </a:accent3>
      <a:accent4>
        <a:srgbClr val="FFFF00"/>
      </a:accent4>
      <a:accent5>
        <a:srgbClr val="07DEDB"/>
      </a:accent5>
      <a:accent6>
        <a:srgbClr val="00D213"/>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2054</TotalTime>
  <Words>1523</Words>
  <Application>Microsoft Office PowerPoint</Application>
  <PresentationFormat>Widescreen</PresentationFormat>
  <Paragraphs>177</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Mincho</vt:lpstr>
      <vt:lpstr>Arial</vt:lpstr>
      <vt:lpstr>Calibri</vt:lpstr>
      <vt:lpstr>Symbol</vt:lpstr>
      <vt:lpstr>Times New Roman</vt:lpstr>
      <vt:lpstr>Wingdings</vt:lpstr>
      <vt:lpstr>Thème Office</vt:lpstr>
      <vt:lpstr>Integrating Disaster Risk Reduction into ICH Inventorying  U064 PowerPoint presentation  </vt:lpstr>
      <vt:lpstr>In this presentation …</vt:lpstr>
      <vt:lpstr>Key Lessons of the Operational Principles and Modalities</vt:lpstr>
      <vt:lpstr>Identifying ICH in Disasters: “People, Place, Story” – a framework for analysis</vt:lpstr>
      <vt:lpstr>Identifying ICH in Disasters: Articulation, Transmission and Safeguarding</vt:lpstr>
      <vt:lpstr>Identifying ICH in Disasters:  the People, Place, Story Framework</vt:lpstr>
      <vt:lpstr>Identifying ICH in Disasters: Introducing the Case Studies </vt:lpstr>
      <vt:lpstr>Exercise 1: Impact of disaster on ICH</vt:lpstr>
      <vt:lpstr>Handout 2: ICH Impacted by Disaster</vt:lpstr>
      <vt:lpstr>Exercise 2: Group Research on ICH Disaster Risk – goal and objectives </vt:lpstr>
      <vt:lpstr>Exercise 2: Group Research on ICH Disaster Risk – steps </vt:lpstr>
      <vt:lpstr>EXERCISE 2a:  ICH Risk in each phase of the Disaster Management Cycle</vt:lpstr>
      <vt:lpstr>Exercise 2b: Role of ICH in Mitigating or Reducing Disaster Risk</vt:lpstr>
      <vt:lpstr>A self-test</vt:lpstr>
      <vt:lpstr>PowerPoint Presentation</vt:lpstr>
    </vt:vector>
  </TitlesOfParts>
  <Company>The Australian National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Basics in Disaster Risk Reduction and intangible cultural heritage  Unit A PowerPoint presentation</dc:title>
  <dc:creator>Anonymous 1</dc:creator>
  <cp:lastModifiedBy>Koffi, Bryan</cp:lastModifiedBy>
  <cp:revision>56</cp:revision>
  <dcterms:created xsi:type="dcterms:W3CDTF">2020-08-28T23:40:42Z</dcterms:created>
  <dcterms:modified xsi:type="dcterms:W3CDTF">2024-02-28T10:55:55Z</dcterms:modified>
</cp:coreProperties>
</file>