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3" r:id="rId4"/>
    <p:sldMasterId id="2147483701" r:id="rId5"/>
  </p:sldMasterIdLst>
  <p:notesMasterIdLst>
    <p:notesMasterId r:id="rId29"/>
  </p:notesMasterIdLst>
  <p:handoutMasterIdLst>
    <p:handoutMasterId r:id="rId30"/>
  </p:handoutMasterIdLst>
  <p:sldIdLst>
    <p:sldId id="303" r:id="rId6"/>
    <p:sldId id="2142534467" r:id="rId7"/>
    <p:sldId id="2142534468" r:id="rId8"/>
    <p:sldId id="2142534470" r:id="rId9"/>
    <p:sldId id="2142534469" r:id="rId10"/>
    <p:sldId id="2142534471" r:id="rId11"/>
    <p:sldId id="2142534472" r:id="rId12"/>
    <p:sldId id="570" r:id="rId13"/>
    <p:sldId id="572" r:id="rId14"/>
    <p:sldId id="573" r:id="rId15"/>
    <p:sldId id="665" r:id="rId16"/>
    <p:sldId id="663" r:id="rId17"/>
    <p:sldId id="662" r:id="rId18"/>
    <p:sldId id="667" r:id="rId19"/>
    <p:sldId id="659" r:id="rId20"/>
    <p:sldId id="660" r:id="rId21"/>
    <p:sldId id="2142534473" r:id="rId22"/>
    <p:sldId id="4890" r:id="rId23"/>
    <p:sldId id="4877" r:id="rId24"/>
    <p:sldId id="546" r:id="rId25"/>
    <p:sldId id="584" r:id="rId26"/>
    <p:sldId id="583" r:id="rId27"/>
    <p:sldId id="5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747775"/>
          </p15:clr>
        </p15:guide>
        <p15:guide id="2" pos="5120" userDrawn="1">
          <p15:clr>
            <a:srgbClr val="747775"/>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EF7C14-2079-163E-C0F5-E74CD34F1C6F}" name="山本　美雪" initials="山本　美雪" userId="S::yamamoto-m23@asahi.com::4c8c4686-c73a-4f92-9514-dd61bc404bde" providerId="AD"/>
  <p188:author id="{E2CD3915-343B-05A1-1C4A-A9E7F65861B6}" name="藤井　翔太" initials="藤井" userId="S::fujii-s5@asahi.com::dd181952-f354-45f7-a25e-dddfbc6e9ada" providerId="AD"/>
  <p188:author id="{267FED5F-1C68-D0AB-E2B7-C08B46383440}" name="ゲスト ユーザー" initials="ゲユ" userId="ゲスト ユーザー" providerId="Windows Live"/>
  <p188:author id="{A9099579-ED46-C290-4BC7-FFCA1D24CC30}" name="有田　元則" initials="MA" userId="S::arita-m1@asahi.com::68c1bc64-1da4-48cb-9b20-11c9d9418be7" providerId="AD"/>
  <p188:author id="{E0CE498F-F892-C745-BCE9-FEC3C685118D}" name="小祝　結佳" initials="小祝" userId="S::koiwai-y@asahi.com::33c6a059-4c4d-4f2a-bb08-f6615d93e190" providerId="AD"/>
  <p188:author id="{BD2C08C8-063E-19E7-D4F8-CAD1AF5472C1}" name="正人 坂上" initials="正人" userId="1803a0222b7eeb2c" providerId="Windows Live"/>
  <p188:author id="{2C4884CB-7555-ADD7-8FE8-23C9767FB2F3}" name="坂上　正人" initials="坂上　正人" userId="S::sakajo-m@asahi.com::de84e2de-cc80-4e5f-88eb-721cffe1f0a2" providerId="AD"/>
  <p188:author id="{A1AB7AF5-B80C-5246-D9F3-B3889CA46577}" name="山上　浩二" initials="山上　浩二" userId="S::yamagami-k2@asahi.com::a2974e24-0f38-41e3-bf94-e8b7980731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tsu shimizu" initials="ss" lastIdx="1" clrIdx="0">
    <p:extLst>
      <p:ext uri="{19B8F6BF-5375-455C-9EA6-DF929625EA0E}">
        <p15:presenceInfo xmlns:p15="http://schemas.microsoft.com/office/powerpoint/2012/main" userId="bb189cfb882f4f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83"/>
    <a:srgbClr val="FFFFFF"/>
    <a:srgbClr val="F2F2F2"/>
    <a:srgbClr val="BBB6B2"/>
    <a:srgbClr val="EDE8E4"/>
    <a:srgbClr val="FF8A4C"/>
    <a:srgbClr val="F7581D"/>
    <a:srgbClr val="073365"/>
    <a:srgbClr val="F89795"/>
    <a:srgbClr val="466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AB85A-4D9A-9394-F773-0EA85FEC0CCD}" v="2" dt="2024-08-01T07:46:51.114"/>
  </p1510:revLst>
</p1510:revInfo>
</file>

<file path=ppt/tableStyles.xml><?xml version="1.0" encoding="utf-8"?>
<a:tblStyleLst xmlns:a="http://schemas.openxmlformats.org/drawingml/2006/main" def="{FDA411C6-9C9A-4E95-AE1E-FF118B013955}">
  <a:tblStyle styleId="{FDA411C6-9C9A-4E95-AE1E-FF118B01395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31E29B9-DFA7-46E1-A192-1CD85EE9B01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63" y="48"/>
      </p:cViewPr>
      <p:guideLst>
        <p:guide orient="horz" pos="2880"/>
        <p:guide pos="5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田　元則" userId="68c1bc64-1da4-48cb-9b20-11c9d9418be7" providerId="ADAL" clId="{9227B849-C2F7-4022-8EA8-591A5C1455C8}"/>
    <pc:docChg chg="modSld">
      <pc:chgData name="有田　元則" userId="68c1bc64-1da4-48cb-9b20-11c9d9418be7" providerId="ADAL" clId="{9227B849-C2F7-4022-8EA8-591A5C1455C8}" dt="2024-08-01T07:48:32.647" v="18"/>
      <pc:docMkLst>
        <pc:docMk/>
      </pc:docMkLst>
      <pc:sldChg chg="modSp mod modCm">
        <pc:chgData name="有田　元則" userId="68c1bc64-1da4-48cb-9b20-11c9d9418be7" providerId="ADAL" clId="{9227B849-C2F7-4022-8EA8-591A5C1455C8}" dt="2024-08-01T07:48:32.647" v="18"/>
        <pc:sldMkLst>
          <pc:docMk/>
          <pc:sldMk cId="0" sldId="2142534471"/>
        </pc:sldMkLst>
        <pc:spChg chg="mod">
          <ac:chgData name="有田　元則" userId="68c1bc64-1da4-48cb-9b20-11c9d9418be7" providerId="ADAL" clId="{9227B849-C2F7-4022-8EA8-591A5C1455C8}" dt="2024-08-01T07:48:16.818" v="17" actId="948"/>
          <ac:spMkLst>
            <pc:docMk/>
            <pc:sldMk cId="0" sldId="2142534471"/>
            <ac:spMk id="8" creationId="{3154E584-703A-1BA5-78ED-05E04B43D031}"/>
          </ac:spMkLst>
        </pc:spChg>
        <pc:extLst>
          <p:ext xmlns:p="http://schemas.openxmlformats.org/presentationml/2006/main" uri="{D6D511B9-2390-475A-947B-AFAB55BFBCF1}">
            <pc226:cmChg xmlns:pc226="http://schemas.microsoft.com/office/powerpoint/2022/06/main/command" chg="">
              <pc226:chgData name="有田　元則" userId="68c1bc64-1da4-48cb-9b20-11c9d9418be7" providerId="ADAL" clId="{9227B849-C2F7-4022-8EA8-591A5C1455C8}" dt="2024-08-01T07:48:32.647" v="18"/>
              <pc2:cmMkLst xmlns:pc2="http://schemas.microsoft.com/office/powerpoint/2019/9/main/command">
                <pc:docMk/>
                <pc:sldMk cId="0" sldId="2142534471"/>
                <pc2:cmMk id="{10A80C31-8105-4732-8A7C-BDB5D1E4E7FA}"/>
              </pc2:cmMkLst>
              <pc226:cmRplyChg chg="add">
                <pc226:chgData name="有田　元則" userId="68c1bc64-1da4-48cb-9b20-11c9d9418be7" providerId="ADAL" clId="{9227B849-C2F7-4022-8EA8-591A5C1455C8}" dt="2024-08-01T07:48:32.647" v="18"/>
                <pc2:cmRplyMkLst xmlns:pc2="http://schemas.microsoft.com/office/powerpoint/2019/9/main/command">
                  <pc:docMk/>
                  <pc:sldMk cId="0" sldId="2142534471"/>
                  <pc2:cmMk id="{10A80C31-8105-4732-8A7C-BDB5D1E4E7FA}"/>
                  <pc2:cmRplyMk id="{E4D11AE7-385C-433F-A3AF-84EED6FF754E}"/>
                </pc2:cmRplyMkLst>
              </pc226:cmRplyChg>
            </pc226:cmChg>
          </p:ext>
        </pc:extLst>
      </pc:sldChg>
    </pc:docChg>
  </pc:docChgLst>
  <pc:docChgLst>
    <pc:chgData name="小祝　結佳" userId="33c6a059-4c4d-4f2a-bb08-f6615d93e190" providerId="ADAL" clId="{AFE694C7-42FC-4408-88D5-B6D6AD60DF85}"/>
    <pc:docChg chg="custSel modSld">
      <pc:chgData name="小祝　結佳" userId="33c6a059-4c4d-4f2a-bb08-f6615d93e190" providerId="ADAL" clId="{AFE694C7-42FC-4408-88D5-B6D6AD60DF85}" dt="2024-07-26T10:48:56.750" v="286"/>
      <pc:docMkLst>
        <pc:docMk/>
      </pc:docMkLst>
      <pc:sldChg chg="addSp delSp modSp mod addCm">
        <pc:chgData name="小祝　結佳" userId="33c6a059-4c4d-4f2a-bb08-f6615d93e190" providerId="ADAL" clId="{AFE694C7-42FC-4408-88D5-B6D6AD60DF85}" dt="2024-07-26T10:48:56.750" v="286"/>
        <pc:sldMkLst>
          <pc:docMk/>
          <pc:sldMk cId="0" sldId="2142534471"/>
        </pc:sldMkLst>
        <pc:spChg chg="add del mod">
          <ac:chgData name="小祝　結佳" userId="33c6a059-4c4d-4f2a-bb08-f6615d93e190" providerId="ADAL" clId="{AFE694C7-42FC-4408-88D5-B6D6AD60DF85}" dt="2024-07-26T10:38:58.337" v="145" actId="478"/>
          <ac:spMkLst>
            <pc:docMk/>
            <pc:sldMk cId="0" sldId="2142534471"/>
            <ac:spMk id="4" creationId="{63281B4A-AE7D-97E2-4267-6F6176F433BC}"/>
          </ac:spMkLst>
        </pc:spChg>
        <pc:spChg chg="add mod">
          <ac:chgData name="小祝　結佳" userId="33c6a059-4c4d-4f2a-bb08-f6615d93e190" providerId="ADAL" clId="{AFE694C7-42FC-4408-88D5-B6D6AD60DF85}" dt="2024-07-26T10:44:26.716" v="285" actId="20577"/>
          <ac:spMkLst>
            <pc:docMk/>
            <pc:sldMk cId="0" sldId="2142534471"/>
            <ac:spMk id="8" creationId="{3154E584-703A-1BA5-78ED-05E04B43D031}"/>
          </ac:spMkLst>
        </pc:spChg>
        <pc:extLst>
          <p:ext xmlns:p="http://schemas.openxmlformats.org/presentationml/2006/main" uri="{D6D511B9-2390-475A-947B-AFAB55BFBCF1}">
            <pc226:cmChg xmlns:pc226="http://schemas.microsoft.com/office/powerpoint/2022/06/main/command" chg="add">
              <pc226:chgData name="小祝　結佳" userId="33c6a059-4c4d-4f2a-bb08-f6615d93e190" providerId="ADAL" clId="{AFE694C7-42FC-4408-88D5-B6D6AD60DF85}" dt="2024-07-26T10:48:56.750" v="286"/>
              <pc2:cmMkLst xmlns:pc2="http://schemas.microsoft.com/office/powerpoint/2019/9/main/command">
                <pc:docMk/>
                <pc:sldMk cId="0" sldId="2142534471"/>
                <pc2:cmMk id="{10A80C31-8105-4732-8A7C-BDB5D1E4E7FA}"/>
              </pc2:cmMkLst>
            </pc226:cmChg>
          </p:ext>
        </pc:extLst>
      </pc:sldChg>
    </pc:docChg>
  </pc:docChgLst>
  <pc:docChgLst>
    <pc:chgData name="小祝　結佳" userId="S::koiwai-y@asahi.com::33c6a059-4c4d-4f2a-bb08-f6615d93e190" providerId="AD" clId="Web-{525089F7-FB4F-22C7-A5EA-8FFE407E6CF4}"/>
    <pc:docChg chg="modSld">
      <pc:chgData name="小祝　結佳" userId="S::koiwai-y@asahi.com::33c6a059-4c4d-4f2a-bb08-f6615d93e190" providerId="AD" clId="Web-{525089F7-FB4F-22C7-A5EA-8FFE407E6CF4}" dt="2024-07-24T09:20:10.018" v="0"/>
      <pc:docMkLst>
        <pc:docMk/>
      </pc:docMkLst>
      <pc:sldChg chg="delSp">
        <pc:chgData name="小祝　結佳" userId="S::koiwai-y@asahi.com::33c6a059-4c4d-4f2a-bb08-f6615d93e190" providerId="AD" clId="Web-{525089F7-FB4F-22C7-A5EA-8FFE407E6CF4}" dt="2024-07-24T09:20:10.018" v="0"/>
        <pc:sldMkLst>
          <pc:docMk/>
          <pc:sldMk cId="0" sldId="2142534471"/>
        </pc:sldMkLst>
        <pc:spChg chg="del">
          <ac:chgData name="小祝　結佳" userId="S::koiwai-y@asahi.com::33c6a059-4c4d-4f2a-bb08-f6615d93e190" providerId="AD" clId="Web-{525089F7-FB4F-22C7-A5EA-8FFE407E6CF4}" dt="2024-07-24T09:20:10.018" v="0"/>
          <ac:spMkLst>
            <pc:docMk/>
            <pc:sldMk cId="0" sldId="2142534471"/>
            <ac:spMk id="4" creationId="{81F3E4EB-1C28-A636-4B85-AACE7D5A0F1B}"/>
          </ac:spMkLst>
        </pc:spChg>
      </pc:sldChg>
    </pc:docChg>
  </pc:docChgLst>
  <pc:docChgLst>
    <pc:chgData name="有田　元則" userId="S::arita-m1@asahi.com::68c1bc64-1da4-48cb-9b20-11c9d9418be7" providerId="AD" clId="Web-{002AB85A-4D9A-9394-F773-0EA85FEC0CCD}"/>
    <pc:docChg chg="modSld">
      <pc:chgData name="有田　元則" userId="S::arita-m1@asahi.com::68c1bc64-1da4-48cb-9b20-11c9d9418be7" providerId="AD" clId="Web-{002AB85A-4D9A-9394-F773-0EA85FEC0CCD}" dt="2024-08-01T07:46:51.114" v="1" actId="1076"/>
      <pc:docMkLst>
        <pc:docMk/>
      </pc:docMkLst>
      <pc:sldChg chg="modSp">
        <pc:chgData name="有田　元則" userId="S::arita-m1@asahi.com::68c1bc64-1da4-48cb-9b20-11c9d9418be7" providerId="AD" clId="Web-{002AB85A-4D9A-9394-F773-0EA85FEC0CCD}" dt="2024-08-01T07:46:51.114" v="1" actId="1076"/>
        <pc:sldMkLst>
          <pc:docMk/>
          <pc:sldMk cId="0" sldId="2142534471"/>
        </pc:sldMkLst>
        <pc:spChg chg="mod">
          <ac:chgData name="有田　元則" userId="S::arita-m1@asahi.com::68c1bc64-1da4-48cb-9b20-11c9d9418be7" providerId="AD" clId="Web-{002AB85A-4D9A-9394-F773-0EA85FEC0CCD}" dt="2024-08-01T07:46:51.114" v="1" actId="1076"/>
          <ac:spMkLst>
            <pc:docMk/>
            <pc:sldMk cId="0" sldId="2142534471"/>
            <ac:spMk id="8" creationId="{3154E584-703A-1BA5-78ED-05E04B43D031}"/>
          </ac:spMkLst>
        </pc:spChg>
      </pc:sldChg>
    </pc:docChg>
  </pc:docChgLst>
  <pc:docChgLst>
    <pc:chgData name="小祝　結佳" userId="S::koiwai-y@asahi.com::33c6a059-4c4d-4f2a-bb08-f6615d93e190" providerId="AD" clId="Web-{2E692327-9CF9-D61D-D350-F1F010D5A54E}"/>
    <pc:docChg chg="modSld">
      <pc:chgData name="小祝　結佳" userId="S::koiwai-y@asahi.com::33c6a059-4c4d-4f2a-bb08-f6615d93e190" providerId="AD" clId="Web-{2E692327-9CF9-D61D-D350-F1F010D5A54E}" dt="2024-07-24T08:40:54.221" v="28" actId="1076"/>
      <pc:docMkLst>
        <pc:docMk/>
      </pc:docMkLst>
      <pc:sldChg chg="addSp modSp">
        <pc:chgData name="小祝　結佳" userId="S::koiwai-y@asahi.com::33c6a059-4c4d-4f2a-bb08-f6615d93e190" providerId="AD" clId="Web-{2E692327-9CF9-D61D-D350-F1F010D5A54E}" dt="2024-07-24T08:40:54.221" v="28" actId="1076"/>
        <pc:sldMkLst>
          <pc:docMk/>
          <pc:sldMk cId="0" sldId="2142534471"/>
        </pc:sldMkLst>
        <pc:spChg chg="add mod">
          <ac:chgData name="小祝　結佳" userId="S::koiwai-y@asahi.com::33c6a059-4c4d-4f2a-bb08-f6615d93e190" providerId="AD" clId="Web-{2E692327-9CF9-D61D-D350-F1F010D5A54E}" dt="2024-07-24T08:40:54.221" v="28" actId="1076"/>
          <ac:spMkLst>
            <pc:docMk/>
            <pc:sldMk cId="0" sldId="2142534471"/>
            <ac:spMk id="4" creationId="{81F3E4EB-1C28-A636-4B85-AACE7D5A0F1B}"/>
          </ac:spMkLst>
        </pc:spChg>
        <pc:spChg chg="mod">
          <ac:chgData name="小祝　結佳" userId="S::koiwai-y@asahi.com::33c6a059-4c4d-4f2a-bb08-f6615d93e190" providerId="AD" clId="Web-{2E692327-9CF9-D61D-D350-F1F010D5A54E}" dt="2024-07-24T08:38:27.796" v="8" actId="20577"/>
          <ac:spMkLst>
            <pc:docMk/>
            <pc:sldMk cId="0" sldId="2142534471"/>
            <ac:spMk id="496" creationId="{00000000-0000-0000-0000-000000000000}"/>
          </ac:spMkLst>
        </pc:spChg>
      </pc:sldChg>
    </pc:docChg>
  </pc:docChgLst>
  <pc:docChgLst>
    <pc:chgData name="坂上　正人" userId="de84e2de-cc80-4e5f-88eb-721cffe1f0a2" providerId="ADAL" clId="{9149C776-35C4-4CDA-A83E-BEC92E79233B}"/>
    <pc:docChg chg="modSld">
      <pc:chgData name="坂上　正人" userId="de84e2de-cc80-4e5f-88eb-721cffe1f0a2" providerId="ADAL" clId="{9149C776-35C4-4CDA-A83E-BEC92E79233B}" dt="2024-07-30T15:31:55.364" v="136"/>
      <pc:docMkLst>
        <pc:docMk/>
      </pc:docMkLst>
      <pc:sldChg chg="modSp mod modCm">
        <pc:chgData name="坂上　正人" userId="de84e2de-cc80-4e5f-88eb-721cffe1f0a2" providerId="ADAL" clId="{9149C776-35C4-4CDA-A83E-BEC92E79233B}" dt="2024-07-30T15:31:55.364" v="136"/>
        <pc:sldMkLst>
          <pc:docMk/>
          <pc:sldMk cId="0" sldId="2142534471"/>
        </pc:sldMkLst>
        <pc:spChg chg="mod">
          <ac:chgData name="坂上　正人" userId="de84e2de-cc80-4e5f-88eb-721cffe1f0a2" providerId="ADAL" clId="{9149C776-35C4-4CDA-A83E-BEC92E79233B}" dt="2024-07-30T15:31:03.331" v="135" actId="20577"/>
          <ac:spMkLst>
            <pc:docMk/>
            <pc:sldMk cId="0" sldId="2142534471"/>
            <ac:spMk id="8" creationId="{3154E584-703A-1BA5-78ED-05E04B43D031}"/>
          </ac:spMkLst>
        </pc:spChg>
        <pc:extLst>
          <p:ext xmlns:p="http://schemas.openxmlformats.org/presentationml/2006/main" uri="{D6D511B9-2390-475A-947B-AFAB55BFBCF1}">
            <pc226:cmChg xmlns:pc226="http://schemas.microsoft.com/office/powerpoint/2022/06/main/command" chg="">
              <pc226:chgData name="坂上　正人" userId="de84e2de-cc80-4e5f-88eb-721cffe1f0a2" providerId="ADAL" clId="{9149C776-35C4-4CDA-A83E-BEC92E79233B}" dt="2024-07-30T15:31:55.364" v="136"/>
              <pc2:cmMkLst xmlns:pc2="http://schemas.microsoft.com/office/powerpoint/2019/9/main/command">
                <pc:docMk/>
                <pc:sldMk cId="0" sldId="2142534471"/>
                <pc2:cmMk id="{10A80C31-8105-4732-8A7C-BDB5D1E4E7FA}"/>
              </pc2:cmMkLst>
              <pc226:cmRplyChg chg="add">
                <pc226:chgData name="坂上　正人" userId="de84e2de-cc80-4e5f-88eb-721cffe1f0a2" providerId="ADAL" clId="{9149C776-35C4-4CDA-A83E-BEC92E79233B}" dt="2024-07-30T15:31:55.364" v="136"/>
                <pc2:cmRplyMkLst xmlns:pc2="http://schemas.microsoft.com/office/powerpoint/2019/9/main/command">
                  <pc:docMk/>
                  <pc:sldMk cId="0" sldId="2142534471"/>
                  <pc2:cmMk id="{10A80C31-8105-4732-8A7C-BDB5D1E4E7FA}"/>
                  <pc2:cmRplyMk id="{863AC4BE-632B-4B99-8323-91CF27407933}"/>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2D5DA5F-80DB-38B7-0C87-17A2C2194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游ゴシック" panose="020B0400000000000000" pitchFamily="50" charset="-128"/>
              <a:ea typeface="游ゴシック" panose="020B0400000000000000" pitchFamily="50" charset="-128"/>
            </a:endParaRPr>
          </a:p>
        </p:txBody>
      </p:sp>
      <p:sp>
        <p:nvSpPr>
          <p:cNvPr id="3" name="日付プレースホルダー 2">
            <a:extLst>
              <a:ext uri="{FF2B5EF4-FFF2-40B4-BE49-F238E27FC236}">
                <a16:creationId xmlns:a16="http://schemas.microsoft.com/office/drawing/2014/main" id="{9DFE343E-9354-90F7-5CB5-0FA779EB9F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7B90B9-E33D-429E-BCD7-258C2D31DF38}" type="datetimeFigureOut">
              <a:rPr kumimoji="1" lang="ja-JP" altLang="en-US" smtClean="0">
                <a:latin typeface="游ゴシック" panose="020B0400000000000000" pitchFamily="50" charset="-128"/>
                <a:ea typeface="游ゴシック" panose="020B0400000000000000" pitchFamily="50" charset="-128"/>
              </a:rPr>
              <a:t>2024/8/2</a:t>
            </a:fld>
            <a:endParaRPr kumimoji="1" lang="ja-JP" altLang="en-US">
              <a:latin typeface="游ゴシック" panose="020B0400000000000000" pitchFamily="50" charset="-128"/>
              <a:ea typeface="游ゴシック" panose="020B0400000000000000" pitchFamily="50" charset="-128"/>
            </a:endParaRPr>
          </a:p>
        </p:txBody>
      </p:sp>
      <p:sp>
        <p:nvSpPr>
          <p:cNvPr id="4" name="フッター プレースホルダー 3">
            <a:extLst>
              <a:ext uri="{FF2B5EF4-FFF2-40B4-BE49-F238E27FC236}">
                <a16:creationId xmlns:a16="http://schemas.microsoft.com/office/drawing/2014/main" id="{1EA219B3-3375-42CA-868B-AA270B3EB8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3AEDB60-AA77-02A6-007C-F596200E0A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A46E1-ABF3-43A2-8DED-31515FE46F9B}" type="slidenum">
              <a:rPr kumimoji="1" lang="ja-JP" altLang="en-US" smtClean="0">
                <a:latin typeface="游ゴシック" panose="020B0400000000000000" pitchFamily="50" charset="-128"/>
                <a:ea typeface="游ゴシック" panose="020B0400000000000000" pitchFamily="50" charset="-128"/>
              </a:rPr>
              <a:t>‹#›</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4634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27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64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370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250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847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1114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24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752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70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35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a1e092bcbf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2a1e092bcb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49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723b322c6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a723b322c6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5018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a1e092bcbf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2a1e092bcb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a1e092bcbf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2a1e092bcbf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50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6a2dd7433c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6a2dd7433c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81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008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607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63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719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9587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9" y="4051072"/>
            <a:ext cx="2845913" cy="731096"/>
          </a:xfrm>
          <a:prstGeom prst="rect">
            <a:avLst/>
          </a:prstGeom>
        </p:spPr>
        <p:txBody>
          <a:bodyPr/>
          <a:lstStyle>
            <a:lvl1pPr marL="0" indent="0" defTabSz="914377">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42134568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9" y="5451469"/>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9" name="Google Shape;49;p8"/>
          <p:cNvPicPr preferRelativeResize="0"/>
          <p:nvPr/>
        </p:nvPicPr>
        <p:blipFill rotWithShape="1">
          <a:blip r:embed="rId3">
            <a:alphaModFix/>
          </a:blip>
          <a:srcRect/>
          <a:stretch/>
        </p:blipFill>
        <p:spPr>
          <a:xfrm rot="10800000" flipH="1">
            <a:off x="-2" y="481"/>
            <a:ext cx="12192027" cy="47883"/>
          </a:xfrm>
          <a:prstGeom prst="rect">
            <a:avLst/>
          </a:prstGeom>
          <a:noFill/>
          <a:ln>
            <a:noFill/>
          </a:ln>
        </p:spPr>
      </p:pic>
      <p:pic>
        <p:nvPicPr>
          <p:cNvPr id="50" name="Google Shape;50;p8" descr="A-TANK logo"/>
          <p:cNvPicPr preferRelativeResize="0"/>
          <p:nvPr/>
        </p:nvPicPr>
        <p:blipFill rotWithShape="1">
          <a:blip r:embed="rId4">
            <a:alphaModFix/>
          </a:blip>
          <a:srcRect/>
          <a:stretch/>
        </p:blipFill>
        <p:spPr>
          <a:xfrm>
            <a:off x="10071103"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6" y="5451469"/>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6"/>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7" y="987536"/>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8"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92" y="1597019"/>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82"/>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71"/>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49109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5"/>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81"/>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3"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9"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5" y="987536"/>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3"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9"/>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202850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6"/>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81"/>
            <a:ext cx="12192027" cy="47883"/>
          </a:xfrm>
          <a:prstGeom prst="rect">
            <a:avLst/>
          </a:prstGeom>
          <a:noFill/>
          <a:ln>
            <a:noFill/>
          </a:ln>
        </p:spPr>
      </p:pic>
      <p:pic>
        <p:nvPicPr>
          <p:cNvPr id="60" name="Google Shape;60;p9" descr="A-TANK logo"/>
          <p:cNvPicPr preferRelativeResize="0"/>
          <p:nvPr/>
        </p:nvPicPr>
        <p:blipFill rotWithShape="1">
          <a:blip r:embed="rId4">
            <a:alphaModFix/>
          </a:blip>
          <a:srcRect/>
          <a:stretch/>
        </p:blipFill>
        <p:spPr>
          <a:xfrm>
            <a:off x="10071103"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7" y="5451469"/>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60"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3"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9"/>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190222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1" y="1244603"/>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9" y="1244603"/>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81"/>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3" y="255645"/>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38826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2" name="テキスト プレースホルダー 4">
            <a:extLst>
              <a:ext uri="{FF2B5EF4-FFF2-40B4-BE49-F238E27FC236}">
                <a16:creationId xmlns:a16="http://schemas.microsoft.com/office/drawing/2014/main" id="{918B1AF0-9B9D-6D68-FC81-4749C0276245}"/>
              </a:ext>
            </a:extLst>
          </p:cNvPr>
          <p:cNvSpPr>
            <a:spLocks noGrp="1"/>
          </p:cNvSpPr>
          <p:nvPr>
            <p:ph type="body" sz="quarter" idx="19" hasCustomPrompt="1"/>
          </p:nvPr>
        </p:nvSpPr>
        <p:spPr>
          <a:xfrm>
            <a:off x="1583267"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A084EF3B-937B-734F-3EE4-2A0F178B8B0E}"/>
              </a:ext>
            </a:extLst>
          </p:cNvPr>
          <p:cNvSpPr>
            <a:spLocks noGrp="1"/>
          </p:cNvSpPr>
          <p:nvPr>
            <p:ph type="body" sz="quarter" idx="20" hasCustomPrompt="1"/>
          </p:nvPr>
        </p:nvSpPr>
        <p:spPr>
          <a:xfrm>
            <a:off x="590150"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237215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4D9A82-F507-5DC0-65C5-4543F9D340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DCFB0EDA-30E5-25F0-4B02-3534E5E208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9D5DB05A-4DAE-BF4A-C1CD-1759823118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0D908-C2D6-084A-9C6A-44EB3DC58219}" type="slidenum">
              <a:rPr kumimoji="1" lang="ja-JP" altLang="en-US" sz="1200" b="1" i="0" u="none" strike="noStrike" kern="1200" cap="none" spc="0" normalizeH="0" baseline="0" noProof="0" smtClean="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1200" cap="none" spc="0" normalizeH="0" baseline="0" noProof="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endParaRPr>
          </a:p>
        </p:txBody>
      </p:sp>
    </p:spTree>
    <p:extLst>
      <p:ext uri="{BB962C8B-B14F-4D97-AF65-F5344CB8AC3E}">
        <p14:creationId xmlns:p14="http://schemas.microsoft.com/office/powerpoint/2010/main" val="139298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solidFill>
                  <a:schemeClr val="tx1"/>
                </a:solidFill>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6"/>
            <a:ext cx="9310679" cy="0"/>
          </a:xfrm>
          <a:prstGeom prst="line">
            <a:avLst/>
          </a:prstGeom>
          <a:ln w="19050">
            <a:solidFill>
              <a:srgbClr val="EB0083"/>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70" cy="403610"/>
          </a:xfrm>
          <a:prstGeom prst="rect">
            <a:avLst/>
          </a:prstGeom>
        </p:spPr>
        <p:txBody>
          <a:bodyPr/>
          <a:lstStyle>
            <a:lvl1pPr marL="0" indent="0">
              <a:buNone/>
              <a:defRPr sz="1866" b="1">
                <a:solidFill>
                  <a:srgbClr val="EB0083"/>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110787624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3" y="255645"/>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81"/>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9" name="テキスト プレースホルダー 4">
            <a:extLst>
              <a:ext uri="{FF2B5EF4-FFF2-40B4-BE49-F238E27FC236}">
                <a16:creationId xmlns:a16="http://schemas.microsoft.com/office/drawing/2014/main" id="{B0EC2806-B623-4720-99CC-8F6337CB755B}"/>
              </a:ext>
            </a:extLst>
          </p:cNvPr>
          <p:cNvSpPr>
            <a:spLocks noGrp="1"/>
          </p:cNvSpPr>
          <p:nvPr>
            <p:ph type="body" sz="quarter" idx="19" hasCustomPrompt="1"/>
          </p:nvPr>
        </p:nvSpPr>
        <p:spPr>
          <a:xfrm>
            <a:off x="335361" y="944723"/>
            <a:ext cx="11521280" cy="833311"/>
          </a:xfrm>
          <a:prstGeom prst="rect">
            <a:avLst/>
          </a:prstGeom>
        </p:spPr>
        <p:txBody>
          <a:bodyPr/>
          <a:lstStyle>
            <a:lvl1pPr marL="0" indent="0" algn="ctr">
              <a:lnSpc>
                <a:spcPct val="85000"/>
              </a:lnSpc>
              <a:buNone/>
              <a:defRPr sz="1800" b="1"/>
            </a:lvl1pPr>
          </a:lstStyle>
          <a:p>
            <a:pPr lvl="0"/>
            <a:r>
              <a:rPr kumimoji="1" lang="ja-JP" altLang="en-US"/>
              <a:t>見出しを記入</a:t>
            </a:r>
          </a:p>
        </p:txBody>
      </p:sp>
      <p:sp>
        <p:nvSpPr>
          <p:cNvPr id="10" name="テキスト プレースホルダー 4">
            <a:extLst>
              <a:ext uri="{FF2B5EF4-FFF2-40B4-BE49-F238E27FC236}">
                <a16:creationId xmlns:a16="http://schemas.microsoft.com/office/drawing/2014/main" id="{2BC826EC-1D21-82A2-3472-E7258EC35D12}"/>
              </a:ext>
            </a:extLst>
          </p:cNvPr>
          <p:cNvSpPr>
            <a:spLocks noGrp="1"/>
          </p:cNvSpPr>
          <p:nvPr>
            <p:ph type="body" sz="quarter" idx="20" hasCustomPrompt="1"/>
          </p:nvPr>
        </p:nvSpPr>
        <p:spPr>
          <a:xfrm>
            <a:off x="659396" y="1362811"/>
            <a:ext cx="10934310" cy="833311"/>
          </a:xfrm>
          <a:prstGeom prst="rect">
            <a:avLst/>
          </a:prstGeom>
        </p:spPr>
        <p:txBody>
          <a:bodyPr/>
          <a:lstStyle>
            <a:lvl1pPr marL="0" indent="0" algn="ctr">
              <a:lnSpc>
                <a:spcPct val="50000"/>
              </a:lnSpc>
              <a:buNone/>
              <a:defRPr sz="1467" b="0">
                <a:latin typeface="+mn-ea"/>
                <a:ea typeface="+mn-ea"/>
              </a:defRPr>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254985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基本スライド（事例） 1 2" userDrawn="1">
  <p:cSld name="2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81"/>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3"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12" y="5451469"/>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6"/>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4"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9"/>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7"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 name="スライド番号プレースホルダー 5">
            <a:extLst>
              <a:ext uri="{FF2B5EF4-FFF2-40B4-BE49-F238E27FC236}">
                <a16:creationId xmlns:a16="http://schemas.microsoft.com/office/drawing/2014/main" id="{E0D631FC-2CF7-03DE-E680-E7E4BDBD0286}"/>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Tree>
    <p:extLst>
      <p:ext uri="{BB962C8B-B14F-4D97-AF65-F5344CB8AC3E}">
        <p14:creationId xmlns:p14="http://schemas.microsoft.com/office/powerpoint/2010/main" val="399809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1"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11702994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848680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6"/>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9" y="5451469"/>
            <a:ext cx="943633" cy="987667"/>
          </a:xfrm>
          <a:prstGeom prst="rect">
            <a:avLst/>
          </a:prstGeom>
          <a:noFill/>
          <a:ln>
            <a:noFill/>
          </a:ln>
        </p:spPr>
      </p:pic>
      <p:sp>
        <p:nvSpPr>
          <p:cNvPr id="29" name="Google Shape;29;p6"/>
          <p:cNvSpPr txBox="1">
            <a:spLocks noGrp="1"/>
          </p:cNvSpPr>
          <p:nvPr>
            <p:ph type="sldNum" idx="12"/>
          </p:nvPr>
        </p:nvSpPr>
        <p:spPr>
          <a:xfrm>
            <a:off x="11476235" y="655432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81"/>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3"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7" y="987536"/>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6" y="5451469"/>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132853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91" y="1597019"/>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82"/>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61" y="1591071"/>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5"/>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5791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39A41F8-B91E-1E7B-E3E4-C0C605D3180F}"/>
              </a:ext>
            </a:extLst>
          </p:cNvPr>
          <p:cNvSpPr>
            <a:spLocks noGrp="1"/>
          </p:cNvSpPr>
          <p:nvPr>
            <p:ph type="body" sz="quarter" idx="19" hasCustomPrompt="1"/>
          </p:nvPr>
        </p:nvSpPr>
        <p:spPr>
          <a:xfrm>
            <a:off x="1583269" y="968215"/>
            <a:ext cx="9025467" cy="704194"/>
          </a:xfrm>
          <a:prstGeom prst="rect">
            <a:avLst/>
          </a:prstGeom>
        </p:spPr>
        <p:txBody>
          <a:bodyPr>
            <a:normAutofit/>
          </a:bodyPr>
          <a:lstStyle>
            <a:lvl1pPr marL="0" indent="0" algn="ctr">
              <a:buNone/>
              <a:defRPr sz="1800" b="1"/>
            </a:lvl1pPr>
          </a:lstStyle>
          <a:p>
            <a:pPr lvl="0"/>
            <a:r>
              <a:rPr kumimoji="1" lang="ja-JP" altLang="en-US"/>
              <a:t>見出しを記入</a:t>
            </a:r>
          </a:p>
        </p:txBody>
      </p:sp>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6"/>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9" y="5451469"/>
            <a:ext cx="943633" cy="987667"/>
          </a:xfrm>
          <a:prstGeom prst="rect">
            <a:avLst/>
          </a:prstGeom>
          <a:noFill/>
          <a:ln>
            <a:noFill/>
          </a:ln>
        </p:spPr>
      </p:pic>
      <p:sp>
        <p:nvSpPr>
          <p:cNvPr id="29" name="Google Shape;29;p6"/>
          <p:cNvSpPr txBox="1">
            <a:spLocks noGrp="1"/>
          </p:cNvSpPr>
          <p:nvPr>
            <p:ph type="sldNum" idx="12"/>
          </p:nvPr>
        </p:nvSpPr>
        <p:spPr>
          <a:xfrm>
            <a:off x="11476235" y="655432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81"/>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3"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7" y="1895356"/>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6" y="5451469"/>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223635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91" y="2504839"/>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402"/>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61" y="2498891"/>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5"/>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6" name="テキスト プレースホルダー 4">
            <a:extLst>
              <a:ext uri="{FF2B5EF4-FFF2-40B4-BE49-F238E27FC236}">
                <a16:creationId xmlns:a16="http://schemas.microsoft.com/office/drawing/2014/main" id="{DC202092-623B-0D7E-47CB-F29BFE967DB5}"/>
              </a:ext>
            </a:extLst>
          </p:cNvPr>
          <p:cNvSpPr>
            <a:spLocks noGrp="1"/>
          </p:cNvSpPr>
          <p:nvPr>
            <p:ph type="body" sz="quarter" idx="20" hasCustomPrompt="1"/>
          </p:nvPr>
        </p:nvSpPr>
        <p:spPr>
          <a:xfrm>
            <a:off x="590153" y="1329283"/>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20551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432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81"/>
            <a:ext cx="12192027" cy="47883"/>
          </a:xfrm>
          <a:prstGeom prst="rect">
            <a:avLst/>
          </a:prstGeom>
          <a:noFill/>
          <a:ln>
            <a:noFill/>
          </a:ln>
        </p:spPr>
      </p:pic>
      <p:pic>
        <p:nvPicPr>
          <p:cNvPr id="32" name="Google Shape;32;p6" descr="A-TANK logo"/>
          <p:cNvPicPr preferRelativeResize="0"/>
          <p:nvPr/>
        </p:nvPicPr>
        <p:blipFill rotWithShape="1">
          <a:blip r:embed="rId3">
            <a:alphaModFix/>
          </a:blip>
          <a:srcRect/>
          <a:stretch/>
        </p:blipFill>
        <p:spPr>
          <a:xfrm>
            <a:off x="10071103"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5"/>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7"/>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89">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9"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5" y="1889288"/>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3"/>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3"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91" y="2504839"/>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4" name="テキスト プレースホルダー 4">
            <a:extLst>
              <a:ext uri="{FF2B5EF4-FFF2-40B4-BE49-F238E27FC236}">
                <a16:creationId xmlns:a16="http://schemas.microsoft.com/office/drawing/2014/main" id="{B2662EE9-5393-A2A2-CDB9-6FF3A52ECCF9}"/>
              </a:ext>
            </a:extLst>
          </p:cNvPr>
          <p:cNvSpPr>
            <a:spLocks noGrp="1"/>
          </p:cNvSpPr>
          <p:nvPr>
            <p:ph type="body" sz="quarter" idx="19" hasCustomPrompt="1"/>
          </p:nvPr>
        </p:nvSpPr>
        <p:spPr>
          <a:xfrm>
            <a:off x="1583269" y="968215"/>
            <a:ext cx="9025467" cy="631720"/>
          </a:xfrm>
          <a:prstGeom prst="rect">
            <a:avLst/>
          </a:prstGeom>
        </p:spPr>
        <p:txBody>
          <a:bodyPr>
            <a:normAutofit/>
          </a:bodyPr>
          <a:lstStyle>
            <a:lvl1pPr marL="0" indent="0" algn="ctr">
              <a:buNone/>
              <a:defRPr sz="1800" b="1"/>
            </a:lvl1pPr>
          </a:lstStyle>
          <a:p>
            <a:pPr lvl="0"/>
            <a:r>
              <a:rPr kumimoji="1" lang="ja-JP" altLang="en-US"/>
              <a:t>見出しを記入</a:t>
            </a:r>
          </a:p>
        </p:txBody>
      </p:sp>
      <p:sp>
        <p:nvSpPr>
          <p:cNvPr id="25" name="テキスト プレースホルダー 4">
            <a:extLst>
              <a:ext uri="{FF2B5EF4-FFF2-40B4-BE49-F238E27FC236}">
                <a16:creationId xmlns:a16="http://schemas.microsoft.com/office/drawing/2014/main" id="{14E51AB7-2720-D02C-8BD1-1E039422E957}"/>
              </a:ext>
            </a:extLst>
          </p:cNvPr>
          <p:cNvSpPr>
            <a:spLocks noGrp="1"/>
          </p:cNvSpPr>
          <p:nvPr>
            <p:ph type="body" sz="quarter" idx="20" hasCustomPrompt="1"/>
          </p:nvPr>
        </p:nvSpPr>
        <p:spPr>
          <a:xfrm>
            <a:off x="590153" y="1329283"/>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191441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0D908-C2D6-084A-9C6A-44EB3DC58219}" type="slidenum">
              <a:rPr lang="ja-JP" altLang="en-US" smtClean="0"/>
              <a:pPr/>
              <a:t>‹#›</a:t>
            </a:fld>
            <a:endParaRPr lang="ja-JP" altLang="en-US"/>
          </a:p>
        </p:txBody>
      </p:sp>
      <p:sp>
        <p:nvSpPr>
          <p:cNvPr id="7" name="フッター プレースホルダー 4">
            <a:extLst>
              <a:ext uri="{FF2B5EF4-FFF2-40B4-BE49-F238E27FC236}">
                <a16:creationId xmlns:a16="http://schemas.microsoft.com/office/drawing/2014/main" id="{6B6A8FF8-60F9-34A1-81DE-CCD50EBCAB73}"/>
              </a:ext>
            </a:extLst>
          </p:cNvPr>
          <p:cNvSpPr txBox="1">
            <a:spLocks/>
          </p:cNvSpPr>
          <p:nvPr userDrawn="1"/>
        </p:nvSpPr>
        <p:spPr>
          <a:xfrm>
            <a:off x="82549" y="6679266"/>
            <a:ext cx="3092451" cy="15113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a:solidFill>
                  <a:schemeClr val="bg2">
                    <a:lumMod val="75000"/>
                  </a:schemeClr>
                </a:solidFill>
              </a:rPr>
              <a:t>Copyright ©The Asahi Shimbun Company. All rights reserved.</a:t>
            </a:r>
            <a:endParaRPr lang="ja-JP" altLang="en-US" sz="800">
              <a:solidFill>
                <a:schemeClr val="bg2">
                  <a:lumMod val="75000"/>
                </a:schemeClr>
              </a:solidFill>
            </a:endParaRPr>
          </a:p>
        </p:txBody>
      </p:sp>
    </p:spTree>
    <p:extLst>
      <p:ext uri="{BB962C8B-B14F-4D97-AF65-F5344CB8AC3E}">
        <p14:creationId xmlns:p14="http://schemas.microsoft.com/office/powerpoint/2010/main" val="2395198402"/>
      </p:ext>
    </p:extLst>
  </p:cSld>
  <p:clrMap bg1="lt1" tx1="dk1" bg2="lt2" tx2="dk2" accent1="accent1" accent2="accent2" accent3="accent3" accent4="accent4" accent5="accent5" accent6="accent6" hlink="hlink" folHlink="folHlink"/>
  <p:sldLayoutIdLst>
    <p:sldLayoutId id="2147483695" r:id="rId1"/>
    <p:sldLayoutId id="2147483700" r:id="rId2"/>
    <p:sldLayoutId id="2147483697" r:id="rId3"/>
    <p:sldLayoutId id="2147483698" r:id="rId4"/>
    <p:sldLayoutId id="2147483669" r:id="rId5"/>
    <p:sldLayoutId id="2147483666" r:id="rId6"/>
    <p:sldLayoutId id="2147483672" r:id="rId7"/>
    <p:sldLayoutId id="2147483679" r:id="rId8"/>
    <p:sldLayoutId id="2147483680" r:id="rId9"/>
    <p:sldLayoutId id="2147483674" r:id="rId10"/>
    <p:sldLayoutId id="2147483676" r:id="rId11"/>
    <p:sldLayoutId id="2147483675" r:id="rId12"/>
    <p:sldLayoutId id="2147483668" r:id="rId13"/>
    <p:sldLayoutId id="2147483703"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フッター プレースホルダー 4">
            <a:extLst>
              <a:ext uri="{FF2B5EF4-FFF2-40B4-BE49-F238E27FC236}">
                <a16:creationId xmlns:a16="http://schemas.microsoft.com/office/drawing/2014/main" id="{1DDB38FB-662E-A32D-5FE4-2DDAFC576CB4}"/>
              </a:ext>
            </a:extLst>
          </p:cNvPr>
          <p:cNvSpPr txBox="1">
            <a:spLocks/>
          </p:cNvSpPr>
          <p:nvPr userDrawn="1"/>
        </p:nvSpPr>
        <p:spPr>
          <a:xfrm>
            <a:off x="82549" y="6679263"/>
            <a:ext cx="3092451" cy="15113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D8D9DC">
                    <a:lumMod val="75000"/>
                  </a:srgbClr>
                </a:solidFill>
                <a:effectLst/>
                <a:uLnTx/>
                <a:uFillTx/>
                <a:latin typeface="游ゴシック"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D8D9DC">
                  <a:lumMod val="75000"/>
                </a:srgbClr>
              </a:solidFill>
              <a:effectLst/>
              <a:uLnTx/>
              <a:uFillTx/>
              <a:latin typeface="游ゴシック" panose="020F0502020204030204"/>
              <a:ea typeface="游ゴシック" panose="020B0400000000000000" pitchFamily="50" charset="-128"/>
              <a:cs typeface="+mn-cs"/>
            </a:endParaRPr>
          </a:p>
        </p:txBody>
      </p:sp>
      <p:sp>
        <p:nvSpPr>
          <p:cNvPr id="12" name="スライド番号プレースホルダー 5">
            <a:extLst>
              <a:ext uri="{FF2B5EF4-FFF2-40B4-BE49-F238E27FC236}">
                <a16:creationId xmlns:a16="http://schemas.microsoft.com/office/drawing/2014/main" id="{7582D9B3-64BD-97C2-646F-BFBD3623B6E5}"/>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00D908-C2D6-084A-9C6A-44EB3DC58219}" type="slidenum">
              <a:rPr kumimoji="1" lang="ja-JP" altLang="en-US" sz="1200" b="1" i="0" u="none" strike="noStrike" kern="1200" cap="none" spc="0" normalizeH="0" baseline="0" noProof="0" smtClean="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1" i="0" u="none" strike="noStrike" kern="1200" cap="none" spc="0" normalizeH="0" baseline="0" noProof="0">
              <a:ln>
                <a:noFill/>
              </a:ln>
              <a:solidFill>
                <a:srgbClr val="D8D9DC">
                  <a:lumMod val="75000"/>
                </a:srgbClr>
              </a:solidFill>
              <a:effectLst/>
              <a:uLnTx/>
              <a:uFillTx/>
              <a:latin typeface="Yu Gothic" panose="020B0400000000000000" pitchFamily="34" charset="-128"/>
              <a:ea typeface="Yu Gothic" panose="020B0400000000000000" pitchFamily="34" charset="-128"/>
              <a:cs typeface="+mn-cs"/>
            </a:endParaRPr>
          </a:p>
        </p:txBody>
      </p:sp>
    </p:spTree>
    <p:extLst>
      <p:ext uri="{BB962C8B-B14F-4D97-AF65-F5344CB8AC3E}">
        <p14:creationId xmlns:p14="http://schemas.microsoft.com/office/powerpoint/2010/main" val="1062223516"/>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44988" y="4051072"/>
            <a:ext cx="3236301" cy="938371"/>
          </a:xfrm>
        </p:spPr>
        <p:txBody>
          <a:bodyPr lIns="121920" tIns="60960" rIns="121920" bIns="60960" anchor="t">
            <a:normAutofit/>
          </a:bodyPr>
          <a:lstStyle/>
          <a:p>
            <a:r>
              <a:rPr lang="ja-JP" altLang="en-US" sz="2133">
                <a:ea typeface="游ゴシック"/>
              </a:rPr>
              <a:t>全媒体共通</a:t>
            </a:r>
            <a:endParaRPr lang="en-US" altLang="ja-JP" sz="2133">
              <a:ea typeface="游ゴシック"/>
            </a:endParaRPr>
          </a:p>
          <a:p>
            <a:r>
              <a:rPr lang="ja-JP" altLang="en-US" sz="2133">
                <a:ea typeface="游ゴシック"/>
              </a:rPr>
              <a:t>ターゲティングメニュー</a:t>
            </a:r>
          </a:p>
        </p:txBody>
      </p:sp>
    </p:spTree>
    <p:extLst>
      <p:ext uri="{BB962C8B-B14F-4D97-AF65-F5344CB8AC3E}">
        <p14:creationId xmlns:p14="http://schemas.microsoft.com/office/powerpoint/2010/main" val="9624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9AFDC5EC-76B0-752F-3F9B-C0733CAB47AA}"/>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9</a:t>
            </a:fld>
            <a:endParaRPr lang="ja-JP" altLang="en-US">
              <a:sym typeface="Arial"/>
            </a:endParaRPr>
          </a:p>
        </p:txBody>
      </p:sp>
      <p:sp>
        <p:nvSpPr>
          <p:cNvPr id="4" name="テキスト プレースホルダー 3">
            <a:extLst>
              <a:ext uri="{FF2B5EF4-FFF2-40B4-BE49-F238E27FC236}">
                <a16:creationId xmlns:a16="http://schemas.microsoft.com/office/drawing/2014/main" id="{0DE7440F-AFD2-4BDE-0330-A5C408F01DBD}"/>
              </a:ext>
            </a:extLst>
          </p:cNvPr>
          <p:cNvSpPr>
            <a:spLocks noGrp="1"/>
          </p:cNvSpPr>
          <p:nvPr>
            <p:ph type="body" sz="quarter" idx="19"/>
          </p:nvPr>
        </p:nvSpPr>
        <p:spPr>
          <a:xfrm>
            <a:off x="335361" y="944723"/>
            <a:ext cx="11521280" cy="833311"/>
          </a:xfrm>
        </p:spPr>
        <p:txBody>
          <a:bodyPr/>
          <a:lstStyle/>
          <a:p>
            <a:r>
              <a:rPr lang="ja-JP" altLang="en-US"/>
              <a:t>独自のデータを使いやすくセットしたプリセットセグメントをご用意</a:t>
            </a:r>
          </a:p>
          <a:p>
            <a:endParaRPr lang="ja-JP" altLang="en-US"/>
          </a:p>
        </p:txBody>
      </p:sp>
      <p:sp>
        <p:nvSpPr>
          <p:cNvPr id="36" name="Google Shape;516;p32">
            <a:extLst>
              <a:ext uri="{FF2B5EF4-FFF2-40B4-BE49-F238E27FC236}">
                <a16:creationId xmlns:a16="http://schemas.microsoft.com/office/drawing/2014/main" id="{CA713F67-3463-075A-935F-68C243F692DD}"/>
              </a:ext>
            </a:extLst>
          </p:cNvPr>
          <p:cNvSpPr txBox="1"/>
          <p:nvPr/>
        </p:nvSpPr>
        <p:spPr>
          <a:xfrm>
            <a:off x="410610" y="1697213"/>
            <a:ext cx="8820805" cy="762531"/>
          </a:xfrm>
          <a:prstGeom prst="rect">
            <a:avLst/>
          </a:prstGeom>
          <a:noFill/>
          <a:ln>
            <a:noFill/>
          </a:ln>
        </p:spPr>
        <p:txBody>
          <a:bodyPr spcFirstLastPara="1" wrap="square" lIns="121900" tIns="121900" rIns="121900" bIns="121900" anchor="t" anchorCtr="0">
            <a:noAutofit/>
          </a:bodyPr>
          <a:lstStyle/>
          <a:p>
            <a:r>
              <a:rPr lang="ja" altLang="en-US" sz="1450" b="1">
                <a:solidFill>
                  <a:srgbClr val="EB0083"/>
                </a:solidFill>
                <a:latin typeface="游ゴシック"/>
                <a:ea typeface="游ゴシック"/>
              </a:rPr>
              <a:t>企業情報​</a:t>
            </a:r>
            <a:r>
              <a:rPr lang="ja" altLang="en-US" sz="1400" b="1">
                <a:solidFill>
                  <a:srgbClr val="EB0083"/>
                </a:solidFill>
                <a:latin typeface="游ゴシック"/>
                <a:ea typeface="游ゴシック"/>
              </a:rPr>
              <a:t>　</a:t>
            </a:r>
            <a:r>
              <a:rPr lang="ja" altLang="en-US" sz="1200" b="1">
                <a:solidFill>
                  <a:srgbClr val="EB0083"/>
                </a:solidFill>
                <a:ea typeface="游ゴシック"/>
              </a:rPr>
              <a:t>会員データのほか、法人企業データベースと連携、</a:t>
            </a:r>
            <a:r>
              <a:rPr lang="en-US" altLang="ja" sz="1200" b="1">
                <a:solidFill>
                  <a:srgbClr val="EB0083"/>
                </a:solidFill>
                <a:ea typeface="游ゴシック"/>
              </a:rPr>
              <a:t>IP</a:t>
            </a:r>
            <a:r>
              <a:rPr lang="ja" altLang="en-US" sz="1200" b="1">
                <a:solidFill>
                  <a:srgbClr val="EB0083"/>
                </a:solidFill>
                <a:ea typeface="游ゴシック"/>
              </a:rPr>
              <a:t>アドレスから企業・組織を判定し配信に活用</a:t>
            </a:r>
            <a:endParaRPr lang="ja" altLang="en-US" sz="1200" b="1">
              <a:solidFill>
                <a:srgbClr val="EB0083"/>
              </a:solidFill>
              <a:ea typeface="游ゴシック" panose="020B0400000000000000" pitchFamily="50" charset="-128"/>
            </a:endParaRPr>
          </a:p>
        </p:txBody>
      </p:sp>
      <p:cxnSp>
        <p:nvCxnSpPr>
          <p:cNvPr id="38" name="直線コネクタ 37">
            <a:extLst>
              <a:ext uri="{FF2B5EF4-FFF2-40B4-BE49-F238E27FC236}">
                <a16:creationId xmlns:a16="http://schemas.microsoft.com/office/drawing/2014/main" id="{15D69BC0-12DF-43ED-ED0F-04F4ABAE6601}"/>
              </a:ext>
            </a:extLst>
          </p:cNvPr>
          <p:cNvCxnSpPr/>
          <p:nvPr/>
        </p:nvCxnSpPr>
        <p:spPr>
          <a:xfrm>
            <a:off x="458189" y="2126309"/>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Google Shape;511;p32">
            <a:extLst>
              <a:ext uri="{FF2B5EF4-FFF2-40B4-BE49-F238E27FC236}">
                <a16:creationId xmlns:a16="http://schemas.microsoft.com/office/drawing/2014/main" id="{64093542-A26D-04EA-1960-79BBC4C0BC88}"/>
              </a:ext>
            </a:extLst>
          </p:cNvPr>
          <p:cNvSpPr/>
          <p:nvPr/>
        </p:nvSpPr>
        <p:spPr>
          <a:xfrm>
            <a:off x="558614" y="2369764"/>
            <a:ext cx="1025144" cy="73113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業種</a:t>
            </a:r>
          </a:p>
        </p:txBody>
      </p:sp>
      <p:sp>
        <p:nvSpPr>
          <p:cNvPr id="44" name="Google Shape;511;p32">
            <a:extLst>
              <a:ext uri="{FF2B5EF4-FFF2-40B4-BE49-F238E27FC236}">
                <a16:creationId xmlns:a16="http://schemas.microsoft.com/office/drawing/2014/main" id="{2CDC06BF-D6F7-00A0-79BC-E1DBA33D9548}"/>
              </a:ext>
            </a:extLst>
          </p:cNvPr>
          <p:cNvSpPr/>
          <p:nvPr/>
        </p:nvSpPr>
        <p:spPr>
          <a:xfrm>
            <a:off x="558615" y="3383514"/>
            <a:ext cx="1025144" cy="747184"/>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従業員</a:t>
            </a:r>
            <a:endParaRPr lang="en-US" altLang="ja-JP" sz="1333" b="1">
              <a:solidFill>
                <a:schemeClr val="bg1"/>
              </a:solidFill>
              <a:latin typeface="游ゴシック"/>
              <a:ea typeface="游ゴシック"/>
            </a:endParaRPr>
          </a:p>
          <a:p>
            <a:pPr algn="ctr"/>
            <a:r>
              <a:rPr lang="ja-JP" altLang="en-US" sz="1333" b="1">
                <a:solidFill>
                  <a:schemeClr val="bg1"/>
                </a:solidFill>
                <a:latin typeface="游ゴシック"/>
                <a:ea typeface="游ゴシック"/>
              </a:rPr>
              <a:t>規模</a:t>
            </a:r>
          </a:p>
        </p:txBody>
      </p:sp>
      <p:sp>
        <p:nvSpPr>
          <p:cNvPr id="450" name="Google Shape;273;p24">
            <a:extLst>
              <a:ext uri="{FF2B5EF4-FFF2-40B4-BE49-F238E27FC236}">
                <a16:creationId xmlns:a16="http://schemas.microsoft.com/office/drawing/2014/main" id="{05FFE5CA-2802-3B46-04AA-376D29669B06}"/>
              </a:ext>
            </a:extLst>
          </p:cNvPr>
          <p:cNvSpPr/>
          <p:nvPr/>
        </p:nvSpPr>
        <p:spPr>
          <a:xfrm>
            <a:off x="1789797" y="2369764"/>
            <a:ext cx="9048751" cy="834269"/>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サービス業  ／  教育  ／  情報通信・電機  ／  卸売・小売・商社  ／  放送・出版・広告・マスコミ  ／  公務員　 ／  </a:t>
            </a:r>
            <a:endParaRPr lang="ja-JP" altLang="en-US" sz="2489">
              <a:ea typeface="游ゴシック"/>
            </a:endParaRPr>
          </a:p>
          <a:p>
            <a:r>
              <a:rPr lang="ja-JP" altLang="en-US" sz="1200">
                <a:ea typeface="游ゴシック"/>
              </a:rPr>
              <a:t>建設  ／  製造  ／  金融・保険 ／   薬品・食品・化粧品 ／   コンサルティング・会計・法律関連  ／  運輸・旅行    ／</a:t>
            </a:r>
            <a:endParaRPr lang="ja-JP" altLang="en-US" sz="2489">
              <a:ea typeface="游ゴシック"/>
            </a:endParaRPr>
          </a:p>
          <a:p>
            <a:r>
              <a:rPr lang="ja-JP" altLang="en-US" sz="1200">
                <a:ea typeface="游ゴシック"/>
              </a:rPr>
              <a:t>自動車・輸送機器  ／  機械・重工業  ／  不動産  ／  飲食・宿泊  ／  農林水産・鉱業  ／  素材・化学  ／  エネルギー  ／</a:t>
            </a:r>
            <a:endParaRPr lang="ja-JP" altLang="en-US" sz="2489">
              <a:ea typeface="游ゴシック"/>
            </a:endParaRPr>
          </a:p>
          <a:p>
            <a:r>
              <a:rPr lang="ja-JP" altLang="en-US" sz="1200">
                <a:ea typeface="游ゴシック"/>
              </a:rPr>
              <a:t>人材サービス  ／  アパレル・ファッション</a:t>
            </a:r>
            <a:endParaRPr lang="ja-JP" altLang="en-US" sz="2489"/>
          </a:p>
        </p:txBody>
      </p:sp>
      <p:sp>
        <p:nvSpPr>
          <p:cNvPr id="451" name="Google Shape;273;p24">
            <a:extLst>
              <a:ext uri="{FF2B5EF4-FFF2-40B4-BE49-F238E27FC236}">
                <a16:creationId xmlns:a16="http://schemas.microsoft.com/office/drawing/2014/main" id="{6A171ED8-9EE1-B6B1-C7C8-FF4129119262}"/>
              </a:ext>
            </a:extLst>
          </p:cNvPr>
          <p:cNvSpPr/>
          <p:nvPr/>
        </p:nvSpPr>
        <p:spPr>
          <a:xfrm>
            <a:off x="1778911" y="3396043"/>
            <a:ext cx="9048751" cy="747184"/>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en-US" altLang="ja-JP" sz="1200">
                <a:ea typeface="游ゴシック"/>
              </a:rPr>
              <a:t>1-99人</a:t>
            </a:r>
            <a:r>
              <a:rPr lang="ja-JP" altLang="en-US" sz="1200">
                <a:ea typeface="游ゴシック"/>
              </a:rPr>
              <a:t>　／　 </a:t>
            </a:r>
            <a:r>
              <a:rPr lang="en-US" altLang="ja-JP" sz="1200">
                <a:ea typeface="游ゴシック"/>
              </a:rPr>
              <a:t>100-299人　</a:t>
            </a:r>
            <a:r>
              <a:rPr lang="ja-JP" altLang="en-US" sz="1200">
                <a:ea typeface="游ゴシック"/>
              </a:rPr>
              <a:t> ／   </a:t>
            </a:r>
            <a:r>
              <a:rPr lang="en-US" altLang="ja-JP" sz="1200">
                <a:ea typeface="游ゴシック"/>
              </a:rPr>
              <a:t>300-999人　</a:t>
            </a:r>
            <a:r>
              <a:rPr lang="ja-JP" altLang="en-US" sz="1200">
                <a:ea typeface="游ゴシック"/>
              </a:rPr>
              <a:t> ／   </a:t>
            </a:r>
            <a:r>
              <a:rPr lang="en-US" altLang="ja-JP" sz="1200">
                <a:ea typeface="游ゴシック"/>
              </a:rPr>
              <a:t>1,000人以上</a:t>
            </a:r>
          </a:p>
        </p:txBody>
      </p:sp>
      <p:sp>
        <p:nvSpPr>
          <p:cNvPr id="8" name="Google Shape;497;p32">
            <a:extLst>
              <a:ext uri="{FF2B5EF4-FFF2-40B4-BE49-F238E27FC236}">
                <a16:creationId xmlns:a16="http://schemas.microsoft.com/office/drawing/2014/main" id="{0137DF12-9AD1-9521-041A-25712F76F2BE}"/>
              </a:ext>
            </a:extLst>
          </p:cNvPr>
          <p:cNvSpPr txBox="1"/>
          <p:nvPr/>
        </p:nvSpPr>
        <p:spPr>
          <a:xfrm>
            <a:off x="4243928" y="6310568"/>
            <a:ext cx="7732696" cy="399115"/>
          </a:xfrm>
          <a:prstGeom prst="rect">
            <a:avLst/>
          </a:prstGeom>
          <a:noFill/>
          <a:ln>
            <a:noFill/>
          </a:ln>
        </p:spPr>
        <p:txBody>
          <a:bodyPr spcFirstLastPara="1" wrap="square" lIns="162533" tIns="162533" rIns="162533" bIns="162533" anchor="t" anchorCtr="0">
            <a:noAutofit/>
          </a:bodyPr>
          <a:lstStyle/>
          <a:p>
            <a:r>
              <a:rPr lang="en-US" altLang="ja" sz="1067">
                <a:latin typeface="游ゴシック" panose="020B0400000000000000" pitchFamily="50" charset="-128"/>
                <a:ea typeface="游ゴシック" panose="020B0400000000000000" pitchFamily="50" charset="-128"/>
              </a:rPr>
              <a:t>※</a:t>
            </a:r>
            <a:r>
              <a:rPr lang="ja-JP" altLang="en-US" sz="1067">
                <a:latin typeface="游ゴシック" panose="020B0400000000000000" pitchFamily="50" charset="-128"/>
                <a:ea typeface="游ゴシック" panose="020B0400000000000000" pitchFamily="50" charset="-128"/>
              </a:rPr>
              <a:t>プリセットセグメントは自社データ・外部データによる属性推定や機械学習による類似ユーザーへの拡張を含みます</a:t>
            </a:r>
            <a:endParaRPr lang="en-US" altLang="ja-JP" sz="1067">
              <a:latin typeface="游ゴシック" panose="020B0400000000000000" pitchFamily="50" charset="-128"/>
              <a:ea typeface="游ゴシック" panose="020B0400000000000000" pitchFamily="50" charset="-128"/>
            </a:endParaRPr>
          </a:p>
        </p:txBody>
      </p:sp>
      <p:sp>
        <p:nvSpPr>
          <p:cNvPr id="10" name="タイトル 9">
            <a:extLst>
              <a:ext uri="{FF2B5EF4-FFF2-40B4-BE49-F238E27FC236}">
                <a16:creationId xmlns:a16="http://schemas.microsoft.com/office/drawing/2014/main" id="{55BE83DE-0B5A-0727-1FE2-04FDB2A2A782}"/>
              </a:ext>
            </a:extLst>
          </p:cNvPr>
          <p:cNvSpPr>
            <a:spLocks noGrp="1"/>
          </p:cNvSpPr>
          <p:nvPr>
            <p:ph type="title"/>
          </p:nvPr>
        </p:nvSpPr>
        <p:spPr/>
        <p:txBody>
          <a:bodyPr/>
          <a:lstStyle/>
          <a:p>
            <a:r>
              <a:rPr lang="ja-JP" altLang="en-US"/>
              <a:t>プリセット　ターゲティング可能な項目</a:t>
            </a:r>
          </a:p>
        </p:txBody>
      </p:sp>
    </p:spTree>
    <p:extLst>
      <p:ext uri="{BB962C8B-B14F-4D97-AF65-F5344CB8AC3E}">
        <p14:creationId xmlns:p14="http://schemas.microsoft.com/office/powerpoint/2010/main" val="133429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0AE49110-2FE9-094D-388E-957CEFD194F6}"/>
              </a:ext>
            </a:extLst>
          </p:cNvPr>
          <p:cNvSpPr>
            <a:spLocks noGrp="1"/>
          </p:cNvSpPr>
          <p:nvPr>
            <p:ph type="sldNum" sz="quarter" idx="4"/>
          </p:nvPr>
        </p:nvSpPr>
        <p:spPr/>
        <p:txBody>
          <a:bodyPr/>
          <a:lstStyle/>
          <a:p>
            <a:fld id="{3200D908-C2D6-084A-9C6A-44EB3DC58219}" type="slidenum">
              <a:rPr lang="ja-JP" altLang="en-US">
                <a:sym typeface="Arial"/>
              </a:rPr>
              <a:pPr/>
              <a:t>10</a:t>
            </a:fld>
            <a:endParaRPr lang="ja-JP" altLang="en-US">
              <a:sym typeface="Arial"/>
            </a:endParaRPr>
          </a:p>
        </p:txBody>
      </p:sp>
      <p:sp>
        <p:nvSpPr>
          <p:cNvPr id="448" name="テキスト プレースホルダー 3">
            <a:extLst>
              <a:ext uri="{FF2B5EF4-FFF2-40B4-BE49-F238E27FC236}">
                <a16:creationId xmlns:a16="http://schemas.microsoft.com/office/drawing/2014/main" id="{DA5AF985-5D61-54B8-AC55-0E1065C0F0C5}"/>
              </a:ext>
            </a:extLst>
          </p:cNvPr>
          <p:cNvSpPr>
            <a:spLocks noGrp="1"/>
          </p:cNvSpPr>
          <p:nvPr>
            <p:ph type="body" sz="quarter" idx="19"/>
          </p:nvPr>
        </p:nvSpPr>
        <p:spPr/>
        <p:txBody>
          <a:bodyPr/>
          <a:lstStyle/>
          <a:p>
            <a:r>
              <a:rPr lang="ja-JP" altLang="en-US"/>
              <a:t>独自のデータを使いやすくセットしたプリセットセグメントをご用意</a:t>
            </a:r>
          </a:p>
          <a:p>
            <a:endParaRPr lang="ja-JP" altLang="en-US"/>
          </a:p>
        </p:txBody>
      </p:sp>
      <p:sp>
        <p:nvSpPr>
          <p:cNvPr id="31" name="Google Shape;510;p32">
            <a:extLst>
              <a:ext uri="{FF2B5EF4-FFF2-40B4-BE49-F238E27FC236}">
                <a16:creationId xmlns:a16="http://schemas.microsoft.com/office/drawing/2014/main" id="{0B833EA3-F14B-2653-DCE1-347E0A942ABD}"/>
              </a:ext>
            </a:extLst>
          </p:cNvPr>
          <p:cNvSpPr txBox="1"/>
          <p:nvPr/>
        </p:nvSpPr>
        <p:spPr>
          <a:xfrm>
            <a:off x="5308103" y="6445352"/>
            <a:ext cx="6546380" cy="389746"/>
          </a:xfrm>
          <a:prstGeom prst="rect">
            <a:avLst/>
          </a:prstGeom>
          <a:noFill/>
          <a:ln>
            <a:noFill/>
          </a:ln>
        </p:spPr>
        <p:txBody>
          <a:bodyPr spcFirstLastPara="1" wrap="square" lIns="121900" tIns="121900" rIns="121900" bIns="121900" anchor="t" anchorCtr="0">
            <a:spAutoFit/>
          </a:bodyPr>
          <a:lstStyle/>
          <a:p>
            <a:r>
              <a:rPr lang="en-US" altLang="ja-JP" sz="933">
                <a:solidFill>
                  <a:schemeClr val="dk1"/>
                </a:solidFill>
                <a:latin typeface="游ゴシック" panose="020B0400000000000000" pitchFamily="50" charset="-128"/>
                <a:ea typeface="游ゴシック" panose="020B0400000000000000" pitchFamily="50" charset="-128"/>
              </a:rPr>
              <a:t>※</a:t>
            </a:r>
            <a:r>
              <a:rPr lang="ja-JP" altLang="en-US" sz="933">
                <a:solidFill>
                  <a:schemeClr val="dk1"/>
                </a:solidFill>
                <a:latin typeface="游ゴシック" panose="020B0400000000000000" pitchFamily="50" charset="-128"/>
                <a:ea typeface="游ゴシック" panose="020B0400000000000000" pitchFamily="50" charset="-128"/>
              </a:rPr>
              <a:t>こちらに記載している項目以外にも利用可能な項目がございます。担当者へお問い合わせください。</a:t>
            </a:r>
            <a:endParaRPr lang="en-US" altLang="ja-JP" sz="933">
              <a:solidFill>
                <a:schemeClr val="dk1"/>
              </a:solidFill>
              <a:latin typeface="游ゴシック" panose="020B0400000000000000" pitchFamily="50" charset="-128"/>
              <a:ea typeface="游ゴシック" panose="020B0400000000000000" pitchFamily="50" charset="-128"/>
            </a:endParaRPr>
          </a:p>
        </p:txBody>
      </p:sp>
      <p:sp>
        <p:nvSpPr>
          <p:cNvPr id="36" name="Google Shape;516;p32">
            <a:extLst>
              <a:ext uri="{FF2B5EF4-FFF2-40B4-BE49-F238E27FC236}">
                <a16:creationId xmlns:a16="http://schemas.microsoft.com/office/drawing/2014/main" id="{CA713F67-3463-075A-935F-68C243F692DD}"/>
              </a:ext>
            </a:extLst>
          </p:cNvPr>
          <p:cNvSpPr txBox="1"/>
          <p:nvPr/>
        </p:nvSpPr>
        <p:spPr>
          <a:xfrm>
            <a:off x="530352" y="1305738"/>
            <a:ext cx="8820805" cy="341425"/>
          </a:xfrm>
          <a:prstGeom prst="rect">
            <a:avLst/>
          </a:prstGeom>
          <a:noFill/>
          <a:ln>
            <a:noFill/>
          </a:ln>
        </p:spPr>
        <p:txBody>
          <a:bodyPr spcFirstLastPara="1" wrap="square" lIns="121900" tIns="121900" rIns="121900" bIns="121900" anchor="t" anchorCtr="0">
            <a:noAutofit/>
          </a:bodyPr>
          <a:lstStyle/>
          <a:p>
            <a:r>
              <a:rPr lang="ja" altLang="en-US" sz="1467" b="1">
                <a:solidFill>
                  <a:srgbClr val="EB0083"/>
                </a:solidFill>
                <a:latin typeface="游ゴシック"/>
                <a:ea typeface="游ゴシック"/>
              </a:rPr>
              <a:t>業種別​</a:t>
            </a:r>
            <a:r>
              <a:rPr lang="ja" altLang="en-US" sz="1400" b="1">
                <a:solidFill>
                  <a:srgbClr val="EB0083"/>
                </a:solidFill>
                <a:latin typeface="游ゴシック"/>
                <a:ea typeface="游ゴシック"/>
              </a:rPr>
              <a:t>　</a:t>
            </a:r>
            <a:r>
              <a:rPr lang="ja" altLang="en-US" sz="1200" b="1">
                <a:solidFill>
                  <a:srgbClr val="EB0083"/>
                </a:solidFill>
                <a:ea typeface="游ゴシック"/>
              </a:rPr>
              <a:t>広告主</a:t>
            </a:r>
            <a:r>
              <a:rPr lang="ja-JP" altLang="en-US" sz="1200" b="1">
                <a:solidFill>
                  <a:srgbClr val="EB0083"/>
                </a:solidFill>
                <a:ea typeface="游ゴシック"/>
              </a:rPr>
              <a:t>や</a:t>
            </a:r>
            <a:r>
              <a:rPr lang="ja" altLang="en-US" sz="1200" b="1">
                <a:solidFill>
                  <a:srgbClr val="EB0083"/>
                </a:solidFill>
                <a:ea typeface="游ゴシック"/>
              </a:rPr>
              <a:t>商材に応じた最適なセグメントをあらかじめご用意</a:t>
            </a:r>
            <a:endParaRPr lang="ja" altLang="en-US" sz="1200" b="1">
              <a:solidFill>
                <a:srgbClr val="EB0083"/>
              </a:solidFill>
              <a:ea typeface="游ゴシック" panose="020B0400000000000000" pitchFamily="50" charset="-128"/>
            </a:endParaRPr>
          </a:p>
        </p:txBody>
      </p:sp>
      <p:cxnSp>
        <p:nvCxnSpPr>
          <p:cNvPr id="38" name="直線コネクタ 37">
            <a:extLst>
              <a:ext uri="{FF2B5EF4-FFF2-40B4-BE49-F238E27FC236}">
                <a16:creationId xmlns:a16="http://schemas.microsoft.com/office/drawing/2014/main" id="{15D69BC0-12DF-43ED-ED0F-04F4ABAE6601}"/>
              </a:ext>
            </a:extLst>
          </p:cNvPr>
          <p:cNvCxnSpPr/>
          <p:nvPr/>
        </p:nvCxnSpPr>
        <p:spPr>
          <a:xfrm>
            <a:off x="557881" y="1694729"/>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Google Shape;511;p32">
            <a:extLst>
              <a:ext uri="{FF2B5EF4-FFF2-40B4-BE49-F238E27FC236}">
                <a16:creationId xmlns:a16="http://schemas.microsoft.com/office/drawing/2014/main" id="{64093542-A26D-04EA-1960-79BBC4C0BC88}"/>
              </a:ext>
            </a:extLst>
          </p:cNvPr>
          <p:cNvSpPr/>
          <p:nvPr/>
        </p:nvSpPr>
        <p:spPr>
          <a:xfrm>
            <a:off x="518587" y="1833262"/>
            <a:ext cx="1181100" cy="868373"/>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旅行</a:t>
            </a:r>
            <a:endParaRPr lang="en-US" altLang="ja-JP" sz="1333" b="1">
              <a:solidFill>
                <a:schemeClr val="bg1"/>
              </a:solidFill>
              <a:latin typeface="游ゴシック"/>
              <a:ea typeface="游ゴシック"/>
            </a:endParaRPr>
          </a:p>
          <a:p>
            <a:pPr algn="ctr"/>
            <a:r>
              <a:rPr lang="ja-JP" altLang="en-US" sz="1333" b="1">
                <a:solidFill>
                  <a:schemeClr val="bg1"/>
                </a:solidFill>
                <a:latin typeface="游ゴシック"/>
                <a:ea typeface="游ゴシック"/>
              </a:rPr>
              <a:t>レジャー</a:t>
            </a:r>
          </a:p>
        </p:txBody>
      </p:sp>
      <p:sp>
        <p:nvSpPr>
          <p:cNvPr id="450" name="Google Shape;273;p24">
            <a:extLst>
              <a:ext uri="{FF2B5EF4-FFF2-40B4-BE49-F238E27FC236}">
                <a16:creationId xmlns:a16="http://schemas.microsoft.com/office/drawing/2014/main" id="{05FFE5CA-2802-3B46-04AA-376D29669B06}"/>
              </a:ext>
            </a:extLst>
          </p:cNvPr>
          <p:cNvSpPr/>
          <p:nvPr/>
        </p:nvSpPr>
        <p:spPr>
          <a:xfrm>
            <a:off x="1830920" y="2116541"/>
            <a:ext cx="9048751" cy="583642"/>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国内旅行関心層　／　海外旅行関心層（アジア）　／　海外旅行関心層（ヨーロッパ）　／　鉄道関心層​　／</a:t>
            </a:r>
            <a:endParaRPr lang="ja-JP" altLang="en-US" sz="2489">
              <a:ea typeface="游ゴシック"/>
            </a:endParaRPr>
          </a:p>
          <a:p>
            <a:r>
              <a:rPr lang="ja-JP" altLang="en-US" sz="1200">
                <a:ea typeface="游ゴシック"/>
              </a:rPr>
              <a:t>癒し旅行関心層　／　ウォーキング・ハイキング・登山関心層　／　アート</a:t>
            </a:r>
            <a:r>
              <a:rPr lang="en-US" altLang="ja-JP" sz="1200">
                <a:ea typeface="游ゴシック"/>
              </a:rPr>
              <a:t>×</a:t>
            </a:r>
            <a:r>
              <a:rPr lang="ja-JP" altLang="en-US" sz="1200">
                <a:ea typeface="游ゴシック"/>
              </a:rPr>
              <a:t>旅行関心層　／　クルーズ・リゾート関心層　／</a:t>
            </a:r>
          </a:p>
          <a:p>
            <a:r>
              <a:rPr lang="ja-JP" altLang="en-US" sz="1200">
                <a:ea typeface="游ゴシック"/>
              </a:rPr>
              <a:t>ドライブ・ファミリーカー・ツーリング関心層　／　ひとり女子旅層</a:t>
            </a:r>
            <a:endParaRPr lang="ja-JP" altLang="en-US" sz="2489"/>
          </a:p>
        </p:txBody>
      </p:sp>
      <p:sp>
        <p:nvSpPr>
          <p:cNvPr id="28" name="Google Shape;511;p32">
            <a:extLst>
              <a:ext uri="{FF2B5EF4-FFF2-40B4-BE49-F238E27FC236}">
                <a16:creationId xmlns:a16="http://schemas.microsoft.com/office/drawing/2014/main" id="{30A508D1-E403-5502-1BAD-847F076A2366}"/>
              </a:ext>
            </a:extLst>
          </p:cNvPr>
          <p:cNvSpPr/>
          <p:nvPr/>
        </p:nvSpPr>
        <p:spPr>
          <a:xfrm>
            <a:off x="518587" y="2775599"/>
            <a:ext cx="1181100" cy="868372"/>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不動産</a:t>
            </a:r>
            <a:endParaRPr lang="en-US" altLang="ja-JP" sz="1333" b="1">
              <a:solidFill>
                <a:schemeClr val="bg1"/>
              </a:solidFill>
              <a:latin typeface="游ゴシック"/>
              <a:ea typeface="游ゴシック"/>
            </a:endParaRPr>
          </a:p>
          <a:p>
            <a:pPr algn="ctr"/>
            <a:r>
              <a:rPr lang="ja-JP" altLang="en-US" sz="1333" b="1">
                <a:solidFill>
                  <a:schemeClr val="bg1"/>
                </a:solidFill>
                <a:latin typeface="游ゴシック"/>
                <a:ea typeface="游ゴシック"/>
              </a:rPr>
              <a:t>金融</a:t>
            </a:r>
          </a:p>
        </p:txBody>
      </p:sp>
      <p:sp>
        <p:nvSpPr>
          <p:cNvPr id="30" name="Google Shape;273;p24">
            <a:extLst>
              <a:ext uri="{FF2B5EF4-FFF2-40B4-BE49-F238E27FC236}">
                <a16:creationId xmlns:a16="http://schemas.microsoft.com/office/drawing/2014/main" id="{8C49E4C3-16D3-FF1B-7CD2-8BD7E13F5AC6}"/>
              </a:ext>
            </a:extLst>
          </p:cNvPr>
          <p:cNvSpPr/>
          <p:nvPr/>
        </p:nvSpPr>
        <p:spPr>
          <a:xfrm>
            <a:off x="1830920" y="3062643"/>
            <a:ext cx="9048751" cy="583642"/>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住宅購入関心層　／　医療・福祉関心層　／　株・投資関心層　／　土地活用関心層　／　終活関心層　／</a:t>
            </a:r>
            <a:endParaRPr lang="ja-JP" altLang="en-US" sz="2489">
              <a:ea typeface="游ゴシック"/>
            </a:endParaRPr>
          </a:p>
          <a:p>
            <a:r>
              <a:rPr lang="ja-JP" altLang="en-US" sz="1200">
                <a:ea typeface="游ゴシック"/>
              </a:rPr>
              <a:t>セカンドライフ層　／　相続関心層</a:t>
            </a:r>
            <a:endParaRPr lang="ja-JP" altLang="en-US" sz="2489"/>
          </a:p>
        </p:txBody>
      </p:sp>
      <p:sp>
        <p:nvSpPr>
          <p:cNvPr id="32" name="Google Shape;511;p32">
            <a:extLst>
              <a:ext uri="{FF2B5EF4-FFF2-40B4-BE49-F238E27FC236}">
                <a16:creationId xmlns:a16="http://schemas.microsoft.com/office/drawing/2014/main" id="{301C656B-B19C-4158-9861-8E15DD6250DE}"/>
              </a:ext>
            </a:extLst>
          </p:cNvPr>
          <p:cNvSpPr/>
          <p:nvPr/>
        </p:nvSpPr>
        <p:spPr>
          <a:xfrm>
            <a:off x="518587" y="3717936"/>
            <a:ext cx="1181100" cy="868372"/>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食品</a:t>
            </a:r>
            <a:endParaRPr lang="en-US" altLang="ja-JP" sz="1333" b="1">
              <a:solidFill>
                <a:schemeClr val="bg1"/>
              </a:solidFill>
              <a:latin typeface="游ゴシック"/>
              <a:ea typeface="游ゴシック"/>
            </a:endParaRPr>
          </a:p>
          <a:p>
            <a:pPr algn="ctr"/>
            <a:r>
              <a:rPr lang="ja-JP" altLang="en-US" sz="1333" b="1">
                <a:solidFill>
                  <a:schemeClr val="bg1"/>
                </a:solidFill>
                <a:latin typeface="游ゴシック"/>
                <a:ea typeface="游ゴシック"/>
              </a:rPr>
              <a:t>飲料</a:t>
            </a:r>
          </a:p>
        </p:txBody>
      </p:sp>
      <p:sp>
        <p:nvSpPr>
          <p:cNvPr id="35" name="Google Shape;273;p24">
            <a:extLst>
              <a:ext uri="{FF2B5EF4-FFF2-40B4-BE49-F238E27FC236}">
                <a16:creationId xmlns:a16="http://schemas.microsoft.com/office/drawing/2014/main" id="{ED6E2BB6-450B-C1A8-55D4-D1D3DB7A08D3}"/>
              </a:ext>
            </a:extLst>
          </p:cNvPr>
          <p:cNvSpPr/>
          <p:nvPr/>
        </p:nvSpPr>
        <p:spPr>
          <a:xfrm>
            <a:off x="1830920" y="3994530"/>
            <a:ext cx="9048751" cy="583642"/>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健康維持関心層　／　ダイエット関心層　／　アクティビティ・スポーツ関心層　／　料理好き　／　お酒好き　／</a:t>
            </a:r>
            <a:endParaRPr lang="ja-JP" altLang="en-US" sz="2489">
              <a:ea typeface="游ゴシック"/>
            </a:endParaRPr>
          </a:p>
          <a:p>
            <a:r>
              <a:rPr lang="ja-JP" altLang="en-US" sz="1200">
                <a:ea typeface="游ゴシック"/>
              </a:rPr>
              <a:t>自分へのご褒美・プチ贅沢好き</a:t>
            </a:r>
          </a:p>
        </p:txBody>
      </p:sp>
      <p:sp>
        <p:nvSpPr>
          <p:cNvPr id="40" name="Google Shape;511;p32">
            <a:extLst>
              <a:ext uri="{FF2B5EF4-FFF2-40B4-BE49-F238E27FC236}">
                <a16:creationId xmlns:a16="http://schemas.microsoft.com/office/drawing/2014/main" id="{BA48B59C-AA95-F305-7A3F-B645C8CDAC9D}"/>
              </a:ext>
            </a:extLst>
          </p:cNvPr>
          <p:cNvSpPr/>
          <p:nvPr/>
        </p:nvSpPr>
        <p:spPr>
          <a:xfrm>
            <a:off x="518587" y="4660272"/>
            <a:ext cx="1181100" cy="86837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出版</a:t>
            </a:r>
            <a:endParaRPr lang="en-US" altLang="ja-JP" sz="1333" b="1">
              <a:solidFill>
                <a:schemeClr val="bg1"/>
              </a:solidFill>
              <a:latin typeface="游ゴシック"/>
              <a:ea typeface="游ゴシック"/>
            </a:endParaRPr>
          </a:p>
          <a:p>
            <a:pPr algn="ctr"/>
            <a:r>
              <a:rPr lang="ja-JP" altLang="en-US" sz="1333" b="1">
                <a:solidFill>
                  <a:schemeClr val="bg1"/>
                </a:solidFill>
                <a:latin typeface="游ゴシック"/>
                <a:ea typeface="游ゴシック"/>
              </a:rPr>
              <a:t>エンタメ</a:t>
            </a:r>
          </a:p>
        </p:txBody>
      </p:sp>
      <p:sp>
        <p:nvSpPr>
          <p:cNvPr id="41" name="Google Shape;273;p24">
            <a:extLst>
              <a:ext uri="{FF2B5EF4-FFF2-40B4-BE49-F238E27FC236}">
                <a16:creationId xmlns:a16="http://schemas.microsoft.com/office/drawing/2014/main" id="{4C2C8C26-30CA-0405-A214-E6BF2F6387B1}"/>
              </a:ext>
            </a:extLst>
          </p:cNvPr>
          <p:cNvSpPr/>
          <p:nvPr/>
        </p:nvSpPr>
        <p:spPr>
          <a:xfrm>
            <a:off x="1830920" y="4947179"/>
            <a:ext cx="9048751" cy="583642"/>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読書好き　／　ビジネス書関心層　／　受験・参考書関心層　／　絵本・児童書関心層　／　小説・ミステリー関心層　／</a:t>
            </a:r>
            <a:endParaRPr lang="ja-JP" altLang="en-US" sz="2489">
              <a:ea typeface="游ゴシック"/>
            </a:endParaRPr>
          </a:p>
          <a:p>
            <a:r>
              <a:rPr lang="ja-JP" altLang="en-US" sz="1200">
                <a:ea typeface="游ゴシック"/>
              </a:rPr>
              <a:t>コミック関心層　／　歴史書関心層　／　</a:t>
            </a:r>
            <a:r>
              <a:rPr lang="en-US" altLang="ja-JP" sz="1200">
                <a:ea typeface="游ゴシック"/>
              </a:rPr>
              <a:t>SF</a:t>
            </a:r>
            <a:r>
              <a:rPr lang="ja-JP" altLang="en-US" sz="1200">
                <a:ea typeface="游ゴシック"/>
              </a:rPr>
              <a:t>関心層</a:t>
            </a:r>
            <a:endParaRPr lang="ja-JP" altLang="en-US" sz="2489"/>
          </a:p>
        </p:txBody>
      </p:sp>
      <p:sp>
        <p:nvSpPr>
          <p:cNvPr id="43" name="Google Shape;511;p32">
            <a:extLst>
              <a:ext uri="{FF2B5EF4-FFF2-40B4-BE49-F238E27FC236}">
                <a16:creationId xmlns:a16="http://schemas.microsoft.com/office/drawing/2014/main" id="{0748954A-974E-FC3B-E921-D1B234D4B024}"/>
              </a:ext>
            </a:extLst>
          </p:cNvPr>
          <p:cNvSpPr/>
          <p:nvPr/>
        </p:nvSpPr>
        <p:spPr>
          <a:xfrm>
            <a:off x="518587" y="5602605"/>
            <a:ext cx="1181100" cy="86837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学校</a:t>
            </a:r>
            <a:endParaRPr lang="en-US" altLang="ja-JP" sz="1333" b="1">
              <a:solidFill>
                <a:schemeClr val="bg1"/>
              </a:solidFill>
              <a:latin typeface="游ゴシック"/>
              <a:ea typeface="游ゴシック"/>
            </a:endParaRPr>
          </a:p>
          <a:p>
            <a:pPr algn="ctr"/>
            <a:r>
              <a:rPr lang="ja-JP" altLang="en-US" sz="1333" b="1">
                <a:solidFill>
                  <a:schemeClr val="bg1"/>
                </a:solidFill>
                <a:latin typeface="游ゴシック"/>
                <a:ea typeface="游ゴシック"/>
              </a:rPr>
              <a:t>教育</a:t>
            </a:r>
          </a:p>
        </p:txBody>
      </p:sp>
      <p:sp>
        <p:nvSpPr>
          <p:cNvPr id="46" name="Google Shape;273;p24">
            <a:extLst>
              <a:ext uri="{FF2B5EF4-FFF2-40B4-BE49-F238E27FC236}">
                <a16:creationId xmlns:a16="http://schemas.microsoft.com/office/drawing/2014/main" id="{899B2EA6-31CD-9FFA-A4D6-A671696711BC}"/>
              </a:ext>
            </a:extLst>
          </p:cNvPr>
          <p:cNvSpPr/>
          <p:nvPr/>
        </p:nvSpPr>
        <p:spPr>
          <a:xfrm>
            <a:off x="1830920" y="5886058"/>
            <a:ext cx="9048751" cy="583642"/>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大学受験関心層　／　医学部受験関心層　／　高校受験関心層　／　中学受験関心層　／　通信講座関心層　／</a:t>
            </a:r>
            <a:endParaRPr lang="ja-JP" altLang="en-US" sz="2489">
              <a:ea typeface="游ゴシック"/>
            </a:endParaRPr>
          </a:p>
          <a:p>
            <a:r>
              <a:rPr lang="ja-JP" altLang="en-US" sz="1200">
                <a:ea typeface="游ゴシック"/>
              </a:rPr>
              <a:t>子ども（幼児・小学生）の教育関心層　／　生涯学習・リスキリング関心層　／　国際系・英語教育・留学関心層</a:t>
            </a:r>
            <a:endParaRPr lang="ja-JP" altLang="en-US" sz="2489"/>
          </a:p>
        </p:txBody>
      </p:sp>
      <p:sp>
        <p:nvSpPr>
          <p:cNvPr id="5" name="Google Shape;510;p32">
            <a:extLst>
              <a:ext uri="{FF2B5EF4-FFF2-40B4-BE49-F238E27FC236}">
                <a16:creationId xmlns:a16="http://schemas.microsoft.com/office/drawing/2014/main" id="{89014AB9-1734-99E9-CBDA-AB1A1039CB8F}"/>
              </a:ext>
            </a:extLst>
          </p:cNvPr>
          <p:cNvSpPr txBox="1"/>
          <p:nvPr/>
        </p:nvSpPr>
        <p:spPr>
          <a:xfrm>
            <a:off x="1765966" y="1793971"/>
            <a:ext cx="7430285" cy="400069"/>
          </a:xfrm>
          <a:prstGeom prst="rect">
            <a:avLst/>
          </a:prstGeom>
          <a:noFill/>
          <a:ln>
            <a:noFill/>
          </a:ln>
        </p:spPr>
        <p:txBody>
          <a:bodyPr spcFirstLastPara="1" wrap="square" lIns="121900" tIns="121900" rIns="121900" bIns="121900" anchor="t" anchorCtr="0">
            <a:spAutoFit/>
          </a:bodyPr>
          <a:lstStyle/>
          <a:p>
            <a:r>
              <a:rPr lang="ja-JP" altLang="en-US" sz="1000" b="1">
                <a:solidFill>
                  <a:schemeClr val="dk1"/>
                </a:solidFill>
                <a:latin typeface="游ゴシック" panose="020B0400000000000000" pitchFamily="50" charset="-128"/>
                <a:ea typeface="游ゴシック" panose="020B0400000000000000" pitchFamily="50" charset="-128"/>
              </a:rPr>
              <a:t>旅行代理店やホテル、娯楽施設など旅行やレジャー関連の商材・キャンペーン向けセグメント</a:t>
            </a:r>
            <a:endParaRPr lang="en-US" altLang="ja-JP" sz="1000" b="1">
              <a:solidFill>
                <a:schemeClr val="dk1"/>
              </a:solidFill>
              <a:latin typeface="游ゴシック" panose="020B0400000000000000" pitchFamily="50" charset="-128"/>
              <a:ea typeface="游ゴシック" panose="020B0400000000000000" pitchFamily="50" charset="-128"/>
            </a:endParaRPr>
          </a:p>
        </p:txBody>
      </p:sp>
      <p:sp>
        <p:nvSpPr>
          <p:cNvPr id="6" name="Google Shape;510;p32">
            <a:extLst>
              <a:ext uri="{FF2B5EF4-FFF2-40B4-BE49-F238E27FC236}">
                <a16:creationId xmlns:a16="http://schemas.microsoft.com/office/drawing/2014/main" id="{1935E786-4B19-D1FC-938F-AB92550AADAA}"/>
              </a:ext>
            </a:extLst>
          </p:cNvPr>
          <p:cNvSpPr txBox="1"/>
          <p:nvPr/>
        </p:nvSpPr>
        <p:spPr>
          <a:xfrm>
            <a:off x="1765966" y="2732002"/>
            <a:ext cx="7430285" cy="400069"/>
          </a:xfrm>
          <a:prstGeom prst="rect">
            <a:avLst/>
          </a:prstGeom>
          <a:noFill/>
          <a:ln>
            <a:noFill/>
          </a:ln>
        </p:spPr>
        <p:txBody>
          <a:bodyPr spcFirstLastPara="1" wrap="square" lIns="121900" tIns="121900" rIns="121900" bIns="121900" anchor="t" anchorCtr="0">
            <a:spAutoFit/>
          </a:bodyPr>
          <a:lstStyle/>
          <a:p>
            <a:r>
              <a:rPr lang="ja-JP" altLang="en-US" sz="1000" b="1">
                <a:solidFill>
                  <a:schemeClr val="dk1"/>
                </a:solidFill>
                <a:latin typeface="游ゴシック" panose="020B0400000000000000" pitchFamily="50" charset="-128"/>
                <a:ea typeface="游ゴシック" panose="020B0400000000000000" pitchFamily="50" charset="-128"/>
              </a:rPr>
              <a:t>不動産や金融などの資産性のある商材や主に中高年以上のライフステージ課題に関わる商材・キャンペーン向けセグメント</a:t>
            </a:r>
            <a:endParaRPr lang="en-US" altLang="ja-JP" sz="1000" b="1">
              <a:solidFill>
                <a:schemeClr val="dk1"/>
              </a:solidFill>
              <a:latin typeface="游ゴシック" panose="020B0400000000000000" pitchFamily="50" charset="-128"/>
              <a:ea typeface="游ゴシック" panose="020B0400000000000000" pitchFamily="50" charset="-128"/>
            </a:endParaRPr>
          </a:p>
        </p:txBody>
      </p:sp>
      <p:sp>
        <p:nvSpPr>
          <p:cNvPr id="7" name="Google Shape;510;p32">
            <a:extLst>
              <a:ext uri="{FF2B5EF4-FFF2-40B4-BE49-F238E27FC236}">
                <a16:creationId xmlns:a16="http://schemas.microsoft.com/office/drawing/2014/main" id="{4A41F036-173D-3485-C0D0-12D71D0E19CC}"/>
              </a:ext>
            </a:extLst>
          </p:cNvPr>
          <p:cNvSpPr txBox="1"/>
          <p:nvPr/>
        </p:nvSpPr>
        <p:spPr>
          <a:xfrm>
            <a:off x="1765966" y="3688757"/>
            <a:ext cx="7430285" cy="400069"/>
          </a:xfrm>
          <a:prstGeom prst="rect">
            <a:avLst/>
          </a:prstGeom>
          <a:noFill/>
          <a:ln>
            <a:noFill/>
          </a:ln>
        </p:spPr>
        <p:txBody>
          <a:bodyPr spcFirstLastPara="1" wrap="square" lIns="121900" tIns="121900" rIns="121900" bIns="121900" anchor="t" anchorCtr="0">
            <a:spAutoFit/>
          </a:bodyPr>
          <a:lstStyle/>
          <a:p>
            <a:r>
              <a:rPr lang="ja-JP" altLang="en-US" sz="1000" b="1">
                <a:solidFill>
                  <a:schemeClr val="dk1"/>
                </a:solidFill>
                <a:latin typeface="游ゴシック" panose="020B0400000000000000" pitchFamily="50" charset="-128"/>
                <a:ea typeface="游ゴシック" panose="020B0400000000000000" pitchFamily="50" charset="-128"/>
              </a:rPr>
              <a:t>一般的な食品・飲料のほか、健康や美容などの機能的な価値がある商材・キャンペーン向けセグメント</a:t>
            </a:r>
            <a:endParaRPr lang="en-US" altLang="ja-JP" sz="1000" b="1">
              <a:solidFill>
                <a:schemeClr val="dk1"/>
              </a:solidFill>
              <a:latin typeface="游ゴシック" panose="020B0400000000000000" pitchFamily="50" charset="-128"/>
              <a:ea typeface="游ゴシック" panose="020B0400000000000000" pitchFamily="50" charset="-128"/>
            </a:endParaRPr>
          </a:p>
        </p:txBody>
      </p:sp>
      <p:sp>
        <p:nvSpPr>
          <p:cNvPr id="8" name="Google Shape;510;p32">
            <a:extLst>
              <a:ext uri="{FF2B5EF4-FFF2-40B4-BE49-F238E27FC236}">
                <a16:creationId xmlns:a16="http://schemas.microsoft.com/office/drawing/2014/main" id="{704D4264-D817-5C4D-32B0-E8570677EF06}"/>
              </a:ext>
            </a:extLst>
          </p:cNvPr>
          <p:cNvSpPr txBox="1"/>
          <p:nvPr/>
        </p:nvSpPr>
        <p:spPr>
          <a:xfrm>
            <a:off x="1765966" y="4621799"/>
            <a:ext cx="7430285" cy="400069"/>
          </a:xfrm>
          <a:prstGeom prst="rect">
            <a:avLst/>
          </a:prstGeom>
          <a:noFill/>
          <a:ln>
            <a:noFill/>
          </a:ln>
        </p:spPr>
        <p:txBody>
          <a:bodyPr spcFirstLastPara="1" wrap="square" lIns="121900" tIns="121900" rIns="121900" bIns="121900" anchor="t" anchorCtr="0">
            <a:spAutoFit/>
          </a:bodyPr>
          <a:lstStyle/>
          <a:p>
            <a:r>
              <a:rPr lang="ja-JP" altLang="en-US" sz="1000" b="1">
                <a:solidFill>
                  <a:schemeClr val="dk1"/>
                </a:solidFill>
                <a:latin typeface="游ゴシック" panose="020B0400000000000000" pitchFamily="50" charset="-128"/>
                <a:ea typeface="游ゴシック" panose="020B0400000000000000" pitchFamily="50" charset="-128"/>
              </a:rPr>
              <a:t>本や映画、アニメなどカルチャー・エンタメに関わる商材・キャンペーン向けセグメント</a:t>
            </a:r>
            <a:endParaRPr lang="en-US" altLang="ja-JP" sz="1000" b="1">
              <a:solidFill>
                <a:schemeClr val="dk1"/>
              </a:solidFill>
              <a:latin typeface="游ゴシック" panose="020B0400000000000000" pitchFamily="50" charset="-128"/>
              <a:ea typeface="游ゴシック" panose="020B0400000000000000" pitchFamily="50" charset="-128"/>
            </a:endParaRPr>
          </a:p>
        </p:txBody>
      </p:sp>
      <p:sp>
        <p:nvSpPr>
          <p:cNvPr id="9" name="Google Shape;510;p32">
            <a:extLst>
              <a:ext uri="{FF2B5EF4-FFF2-40B4-BE49-F238E27FC236}">
                <a16:creationId xmlns:a16="http://schemas.microsoft.com/office/drawing/2014/main" id="{EDF2FCA1-5546-5058-CE1B-7301720B0E65}"/>
              </a:ext>
            </a:extLst>
          </p:cNvPr>
          <p:cNvSpPr txBox="1"/>
          <p:nvPr/>
        </p:nvSpPr>
        <p:spPr>
          <a:xfrm>
            <a:off x="1765966" y="5602605"/>
            <a:ext cx="7430285" cy="400069"/>
          </a:xfrm>
          <a:prstGeom prst="rect">
            <a:avLst/>
          </a:prstGeom>
          <a:noFill/>
          <a:ln>
            <a:noFill/>
          </a:ln>
        </p:spPr>
        <p:txBody>
          <a:bodyPr spcFirstLastPara="1" wrap="square" lIns="121900" tIns="121900" rIns="121900" bIns="121900" anchor="t" anchorCtr="0">
            <a:spAutoFit/>
          </a:bodyPr>
          <a:lstStyle/>
          <a:p>
            <a:r>
              <a:rPr lang="ja-JP" altLang="en-US" sz="1000" b="1">
                <a:solidFill>
                  <a:schemeClr val="dk1"/>
                </a:solidFill>
                <a:latin typeface="游ゴシック"/>
                <a:ea typeface="游ゴシック"/>
              </a:rPr>
              <a:t>大学受験や子どもの教育、学びなおしなど、教育に関わる商材・キャンペーン向けのセグメント</a:t>
            </a:r>
            <a:endParaRPr lang="en-US" altLang="ja-JP" sz="1000" b="1">
              <a:solidFill>
                <a:schemeClr val="dk1"/>
              </a:solidFill>
              <a:latin typeface="游ゴシック"/>
              <a:ea typeface="游ゴシック"/>
            </a:endParaRPr>
          </a:p>
        </p:txBody>
      </p:sp>
      <p:sp>
        <p:nvSpPr>
          <p:cNvPr id="15" name="タイトル 14">
            <a:extLst>
              <a:ext uri="{FF2B5EF4-FFF2-40B4-BE49-F238E27FC236}">
                <a16:creationId xmlns:a16="http://schemas.microsoft.com/office/drawing/2014/main" id="{550DE035-9139-24C5-5280-32CA3031709D}"/>
              </a:ext>
            </a:extLst>
          </p:cNvPr>
          <p:cNvSpPr>
            <a:spLocks noGrp="1"/>
          </p:cNvSpPr>
          <p:nvPr>
            <p:ph type="title"/>
          </p:nvPr>
        </p:nvSpPr>
        <p:spPr/>
        <p:txBody>
          <a:bodyPr/>
          <a:lstStyle/>
          <a:p>
            <a:r>
              <a:rPr lang="ja-JP" altLang="en-US"/>
              <a:t>プリセット　ターゲティング可能な項目</a:t>
            </a:r>
          </a:p>
        </p:txBody>
      </p:sp>
    </p:spTree>
    <p:extLst>
      <p:ext uri="{BB962C8B-B14F-4D97-AF65-F5344CB8AC3E}">
        <p14:creationId xmlns:p14="http://schemas.microsoft.com/office/powerpoint/2010/main" val="297259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8ACAB59C-F72D-71DA-5257-55D932C59352}"/>
              </a:ext>
            </a:extLst>
          </p:cNvPr>
          <p:cNvSpPr>
            <a:spLocks noGrp="1"/>
          </p:cNvSpPr>
          <p:nvPr>
            <p:ph type="sldNum" sz="quarter" idx="4"/>
          </p:nvPr>
        </p:nvSpPr>
        <p:spPr/>
        <p:txBody>
          <a:bodyPr/>
          <a:lstStyle/>
          <a:p>
            <a:fld id="{3200D908-C2D6-084A-9C6A-44EB3DC58219}" type="slidenum">
              <a:rPr lang="ja-JP" altLang="en-US">
                <a:sym typeface="Arial"/>
              </a:rPr>
              <a:pPr/>
              <a:t>11</a:t>
            </a:fld>
            <a:endParaRPr lang="ja-JP" altLang="en-US">
              <a:sym typeface="Arial"/>
            </a:endParaRPr>
          </a:p>
        </p:txBody>
      </p:sp>
      <p:sp>
        <p:nvSpPr>
          <p:cNvPr id="51" name="テキスト プレースホルダー 11">
            <a:extLst>
              <a:ext uri="{FF2B5EF4-FFF2-40B4-BE49-F238E27FC236}">
                <a16:creationId xmlns:a16="http://schemas.microsoft.com/office/drawing/2014/main" id="{4E9A6B9D-F328-E60C-EEA3-F451D4371AF1}"/>
              </a:ext>
            </a:extLst>
          </p:cNvPr>
          <p:cNvSpPr>
            <a:spLocks noGrp="1"/>
          </p:cNvSpPr>
          <p:nvPr>
            <p:ph type="body" sz="quarter" idx="19"/>
          </p:nvPr>
        </p:nvSpPr>
        <p:spPr/>
        <p:txBody>
          <a:bodyPr/>
          <a:lstStyle/>
          <a:p>
            <a:r>
              <a:rPr lang="ja-JP" altLang="en-US"/>
              <a:t>オーディエンスターゲティングだけでなく記事ジャンル指定などの</a:t>
            </a:r>
            <a:endParaRPr lang="en-US" altLang="ja-JP"/>
          </a:p>
          <a:p>
            <a:r>
              <a:rPr lang="ja-JP" altLang="en-US"/>
              <a:t>コンテンツターゲティングも既存項目はプリセット料金で指定可能</a:t>
            </a:r>
            <a:endParaRPr lang="en-US" altLang="ja-JP"/>
          </a:p>
        </p:txBody>
      </p:sp>
      <p:sp>
        <p:nvSpPr>
          <p:cNvPr id="10" name="Google Shape;516;p32">
            <a:extLst>
              <a:ext uri="{FF2B5EF4-FFF2-40B4-BE49-F238E27FC236}">
                <a16:creationId xmlns:a16="http://schemas.microsoft.com/office/drawing/2014/main" id="{D8D26807-1750-42FF-B7F3-28B7B3DE8E38}"/>
              </a:ext>
            </a:extLst>
          </p:cNvPr>
          <p:cNvSpPr txBox="1"/>
          <p:nvPr/>
        </p:nvSpPr>
        <p:spPr>
          <a:xfrm>
            <a:off x="460148" y="1603989"/>
            <a:ext cx="8820805" cy="76253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1467" b="1">
                <a:solidFill>
                  <a:schemeClr val="accent1"/>
                </a:solidFill>
                <a:latin typeface="游ゴシック"/>
                <a:ea typeface="游ゴシック"/>
              </a:rPr>
              <a:t>興味関心（オーディエンス</a:t>
            </a:r>
            <a:r>
              <a:rPr lang="ja" altLang="en-US" sz="1467" b="1">
                <a:solidFill>
                  <a:schemeClr val="accent1"/>
                </a:solidFill>
                <a:latin typeface="游ゴシック"/>
                <a:ea typeface="游ゴシック"/>
              </a:rPr>
              <a:t>ターゲティング</a:t>
            </a:r>
            <a:r>
              <a:rPr lang="ja-JP" altLang="en-US" sz="1467" b="1">
                <a:solidFill>
                  <a:schemeClr val="accent1"/>
                </a:solidFill>
                <a:latin typeface="游ゴシック"/>
                <a:ea typeface="游ゴシック"/>
              </a:rPr>
              <a:t>）　</a:t>
            </a:r>
            <a:r>
              <a:rPr lang="ja-JP" altLang="en-US" sz="1200" b="1">
                <a:solidFill>
                  <a:schemeClr val="accent1"/>
                </a:solidFill>
                <a:latin typeface="游ゴシック"/>
                <a:ea typeface="游ゴシック"/>
              </a:rPr>
              <a:t>ユーザーの記事閲読行動から興味関心を推定</a:t>
            </a:r>
            <a:endParaRPr lang="ja" altLang="ja-JP" sz="1200">
              <a:solidFill>
                <a:schemeClr val="accent1"/>
              </a:solidFill>
              <a:latin typeface="游ゴシック"/>
              <a:ea typeface="游ゴシック"/>
            </a:endParaRPr>
          </a:p>
        </p:txBody>
      </p:sp>
      <p:sp>
        <p:nvSpPr>
          <p:cNvPr id="18" name="Google Shape;273;p24">
            <a:extLst>
              <a:ext uri="{FF2B5EF4-FFF2-40B4-BE49-F238E27FC236}">
                <a16:creationId xmlns:a16="http://schemas.microsoft.com/office/drawing/2014/main" id="{ECB02310-A590-4E64-CF90-FA3DE9E088B7}"/>
              </a:ext>
            </a:extLst>
          </p:cNvPr>
          <p:cNvSpPr/>
          <p:nvPr/>
        </p:nvSpPr>
        <p:spPr>
          <a:xfrm>
            <a:off x="2395228" y="2115643"/>
            <a:ext cx="8613661" cy="4267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キャリア　／　テクノロジー</a:t>
            </a:r>
            <a:r>
              <a:rPr lang="en-US" sz="1200">
                <a:ea typeface="游ゴシック"/>
              </a:rPr>
              <a:t>・</a:t>
            </a:r>
            <a:r>
              <a:rPr lang="ja-JP" altLang="en-US" sz="1200">
                <a:ea typeface="游ゴシック"/>
              </a:rPr>
              <a:t>デジタル　／　ビジネス</a:t>
            </a:r>
            <a:r>
              <a:rPr lang="en-US" sz="1200">
                <a:ea typeface="游ゴシック"/>
              </a:rPr>
              <a:t>・</a:t>
            </a:r>
            <a:r>
              <a:rPr lang="ja-JP" altLang="en-US" sz="1200">
                <a:ea typeface="游ゴシック"/>
              </a:rPr>
              <a:t>経済　／　マネー</a:t>
            </a:r>
            <a:r>
              <a:rPr lang="en-US" sz="1200">
                <a:ea typeface="游ゴシック"/>
              </a:rPr>
              <a:t>・</a:t>
            </a:r>
            <a:r>
              <a:rPr lang="en-US" sz="1200" err="1">
                <a:ea typeface="游ゴシック"/>
              </a:rPr>
              <a:t>市場</a:t>
            </a:r>
            <a:endParaRPr lang="en-US" sz="2489"/>
          </a:p>
        </p:txBody>
      </p:sp>
      <p:sp>
        <p:nvSpPr>
          <p:cNvPr id="23" name="Google Shape;273;p24">
            <a:extLst>
              <a:ext uri="{FF2B5EF4-FFF2-40B4-BE49-F238E27FC236}">
                <a16:creationId xmlns:a16="http://schemas.microsoft.com/office/drawing/2014/main" id="{A428EA1D-6ED9-A789-5B12-5741463FF8FD}"/>
              </a:ext>
            </a:extLst>
          </p:cNvPr>
          <p:cNvSpPr/>
          <p:nvPr/>
        </p:nvSpPr>
        <p:spPr>
          <a:xfrm>
            <a:off x="2395228" y="2657064"/>
            <a:ext cx="8613661" cy="4267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ファッション／　ホーム</a:t>
            </a:r>
            <a:r>
              <a:rPr lang="en-US" sz="1200">
                <a:ea typeface="游ゴシック"/>
              </a:rPr>
              <a:t>＆</a:t>
            </a:r>
            <a:r>
              <a:rPr lang="ja-JP" altLang="en-US" sz="1200">
                <a:ea typeface="游ゴシック"/>
              </a:rPr>
              <a:t>ガーデン　／　家族</a:t>
            </a:r>
            <a:r>
              <a:rPr lang="en-US" sz="1200">
                <a:ea typeface="游ゴシック"/>
              </a:rPr>
              <a:t>・</a:t>
            </a:r>
            <a:r>
              <a:rPr lang="ja-JP" altLang="en-US" sz="1200">
                <a:ea typeface="游ゴシック"/>
              </a:rPr>
              <a:t>人間関係　／　教育　／　健康的な生活　／　自動車　／</a:t>
            </a:r>
            <a:endParaRPr lang="en-US" altLang="ja-JP" sz="2489">
              <a:ea typeface="游ゴシック"/>
            </a:endParaRPr>
          </a:p>
          <a:p>
            <a:r>
              <a:rPr lang="en-US" sz="1200" err="1">
                <a:ea typeface="游ゴシック"/>
              </a:rPr>
              <a:t>食べ物</a:t>
            </a:r>
            <a:r>
              <a:rPr lang="en-US" sz="1200">
                <a:ea typeface="游ゴシック"/>
              </a:rPr>
              <a:t>・</a:t>
            </a:r>
            <a:r>
              <a:rPr lang="ja-JP" altLang="en-US" sz="1200">
                <a:ea typeface="游ゴシック"/>
              </a:rPr>
              <a:t>飲み物　／　不動産　／　</a:t>
            </a:r>
            <a:r>
              <a:rPr lang="en-US" sz="1200" err="1">
                <a:ea typeface="游ゴシック"/>
              </a:rPr>
              <a:t>旅行</a:t>
            </a:r>
            <a:endParaRPr lang="en-US" sz="2489"/>
          </a:p>
        </p:txBody>
      </p:sp>
      <p:sp>
        <p:nvSpPr>
          <p:cNvPr id="27" name="Google Shape;273;p24">
            <a:extLst>
              <a:ext uri="{FF2B5EF4-FFF2-40B4-BE49-F238E27FC236}">
                <a16:creationId xmlns:a16="http://schemas.microsoft.com/office/drawing/2014/main" id="{FBF90170-2C15-4E7C-8EB2-AB1860C100EB}"/>
              </a:ext>
            </a:extLst>
          </p:cNvPr>
          <p:cNvSpPr/>
          <p:nvPr/>
        </p:nvSpPr>
        <p:spPr>
          <a:xfrm>
            <a:off x="2396068" y="3203067"/>
            <a:ext cx="8612717" cy="41910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en-US" sz="1200" err="1">
                <a:ea typeface="游ゴシック"/>
              </a:rPr>
              <a:t>スポーツ</a:t>
            </a:r>
            <a:r>
              <a:rPr lang="en-US" sz="1200">
                <a:ea typeface="游ゴシック"/>
              </a:rPr>
              <a:t>　／　</a:t>
            </a:r>
            <a:r>
              <a:rPr lang="ja-JP" altLang="en-US" sz="1200">
                <a:ea typeface="游ゴシック"/>
              </a:rPr>
              <a:t>テレビ　／　ビデオゲーム　／　映画　／　音楽　／　科学　／　芸術</a:t>
            </a:r>
            <a:r>
              <a:rPr lang="en-US" sz="1200">
                <a:ea typeface="游ゴシック"/>
              </a:rPr>
              <a:t>・</a:t>
            </a:r>
            <a:r>
              <a:rPr lang="ja-JP" altLang="en-US" sz="1200">
                <a:ea typeface="游ゴシック"/>
              </a:rPr>
              <a:t>アート　／　書籍</a:t>
            </a:r>
            <a:r>
              <a:rPr lang="en-US" sz="1200">
                <a:ea typeface="游ゴシック"/>
              </a:rPr>
              <a:t>・</a:t>
            </a:r>
            <a:r>
              <a:rPr lang="ja-JP" altLang="en-US" sz="1200">
                <a:ea typeface="游ゴシック"/>
              </a:rPr>
              <a:t>文学　／</a:t>
            </a:r>
            <a:endParaRPr lang="en-US" altLang="ja-JP" sz="2489">
              <a:ea typeface="游ゴシック"/>
            </a:endParaRPr>
          </a:p>
          <a:p>
            <a:r>
              <a:rPr lang="ja-JP" altLang="en-US" sz="1200">
                <a:ea typeface="游ゴシック"/>
              </a:rPr>
              <a:t>動物</a:t>
            </a:r>
            <a:endParaRPr lang="en-US" sz="2489"/>
          </a:p>
        </p:txBody>
      </p:sp>
      <p:sp>
        <p:nvSpPr>
          <p:cNvPr id="5" name="Google Shape;510;p32">
            <a:extLst>
              <a:ext uri="{FF2B5EF4-FFF2-40B4-BE49-F238E27FC236}">
                <a16:creationId xmlns:a16="http://schemas.microsoft.com/office/drawing/2014/main" id="{CA500551-7E58-1126-4E73-1AD6594CC4EE}"/>
              </a:ext>
            </a:extLst>
          </p:cNvPr>
          <p:cNvSpPr txBox="1"/>
          <p:nvPr/>
        </p:nvSpPr>
        <p:spPr>
          <a:xfrm>
            <a:off x="3848532" y="3576279"/>
            <a:ext cx="7208309" cy="574604"/>
          </a:xfrm>
          <a:prstGeom prst="rect">
            <a:avLst/>
          </a:prstGeom>
          <a:noFill/>
          <a:ln>
            <a:noFill/>
          </a:ln>
        </p:spPr>
        <p:txBody>
          <a:bodyPr spcFirstLastPara="1" wrap="square" lIns="121900" tIns="121900" rIns="121900" bIns="121900" anchor="t" anchorCtr="0">
            <a:spAutoFit/>
          </a:bodyPr>
          <a:lstStyle/>
          <a:p>
            <a:r>
              <a:rPr lang="en-US" altLang="ja-JP" sz="1067">
                <a:solidFill>
                  <a:schemeClr val="dk1"/>
                </a:solidFill>
                <a:latin typeface="游ゴシック" panose="020B0400000000000000" pitchFamily="50" charset="-128"/>
                <a:ea typeface="游ゴシック" panose="020B0400000000000000" pitchFamily="50" charset="-128"/>
              </a:rPr>
              <a:t>※</a:t>
            </a:r>
            <a:r>
              <a:rPr lang="ja-JP" altLang="en-US" sz="1067">
                <a:solidFill>
                  <a:schemeClr val="dk1"/>
                </a:solidFill>
                <a:latin typeface="游ゴシック" panose="020B0400000000000000" pitchFamily="50" charset="-128"/>
                <a:ea typeface="游ゴシック" panose="020B0400000000000000" pitchFamily="50" charset="-128"/>
              </a:rPr>
              <a:t>上記基本カテゴリは国際基準である</a:t>
            </a:r>
            <a:r>
              <a:rPr lang="en-US" altLang="ja-JP" sz="1067">
                <a:solidFill>
                  <a:schemeClr val="dk1"/>
                </a:solidFill>
                <a:latin typeface="游ゴシック" panose="020B0400000000000000" pitchFamily="50" charset="-128"/>
                <a:ea typeface="游ゴシック" panose="020B0400000000000000" pitchFamily="50" charset="-128"/>
              </a:rPr>
              <a:t>IAB</a:t>
            </a:r>
            <a:r>
              <a:rPr lang="ja-JP" altLang="en-US" sz="1067">
                <a:solidFill>
                  <a:schemeClr val="dk1"/>
                </a:solidFill>
                <a:latin typeface="游ゴシック" panose="020B0400000000000000" pitchFamily="50" charset="-128"/>
                <a:ea typeface="游ゴシック" panose="020B0400000000000000" pitchFamily="50" charset="-128"/>
              </a:rPr>
              <a:t>コンテンツカテゴリに沿ってユーザーの閲読コンテンツを分類したうえでセグメント化しています。</a:t>
            </a:r>
            <a:r>
              <a:rPr lang="en-US" altLang="ja-JP" sz="1067">
                <a:solidFill>
                  <a:schemeClr val="dk1"/>
                </a:solidFill>
                <a:latin typeface="游ゴシック" panose="020B0400000000000000" pitchFamily="50" charset="-128"/>
                <a:ea typeface="游ゴシック" panose="020B0400000000000000" pitchFamily="50" charset="-128"/>
              </a:rPr>
              <a:t>IAB</a:t>
            </a:r>
            <a:r>
              <a:rPr lang="ja-JP" altLang="en-US" sz="1067">
                <a:solidFill>
                  <a:schemeClr val="dk1"/>
                </a:solidFill>
                <a:latin typeface="游ゴシック" panose="020B0400000000000000" pitchFamily="50" charset="-128"/>
                <a:ea typeface="游ゴシック" panose="020B0400000000000000" pitchFamily="50" charset="-128"/>
              </a:rPr>
              <a:t>コンテンツカテゴリとの対応について詳細はお問い合わせください。</a:t>
            </a:r>
            <a:endParaRPr lang="en-US" altLang="ja-JP" sz="1067">
              <a:solidFill>
                <a:schemeClr val="dk1"/>
              </a:solidFill>
              <a:latin typeface="游ゴシック" panose="020B0400000000000000" pitchFamily="50" charset="-128"/>
              <a:ea typeface="游ゴシック" panose="020B0400000000000000" pitchFamily="50" charset="-128"/>
            </a:endParaRPr>
          </a:p>
        </p:txBody>
      </p:sp>
      <p:sp>
        <p:nvSpPr>
          <p:cNvPr id="39" name="Google Shape;511;p32">
            <a:extLst>
              <a:ext uri="{FF2B5EF4-FFF2-40B4-BE49-F238E27FC236}">
                <a16:creationId xmlns:a16="http://schemas.microsoft.com/office/drawing/2014/main" id="{DA907A26-BA45-2443-FF23-FFEF3BFAB971}"/>
              </a:ext>
            </a:extLst>
          </p:cNvPr>
          <p:cNvSpPr/>
          <p:nvPr/>
        </p:nvSpPr>
        <p:spPr>
          <a:xfrm>
            <a:off x="496799" y="2115099"/>
            <a:ext cx="1742636" cy="41910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ビジネス・社会</a:t>
            </a:r>
          </a:p>
        </p:txBody>
      </p:sp>
      <p:sp>
        <p:nvSpPr>
          <p:cNvPr id="40" name="Google Shape;511;p32">
            <a:extLst>
              <a:ext uri="{FF2B5EF4-FFF2-40B4-BE49-F238E27FC236}">
                <a16:creationId xmlns:a16="http://schemas.microsoft.com/office/drawing/2014/main" id="{06742CB2-0045-97E9-4A98-E0C4FAE69E55}"/>
              </a:ext>
            </a:extLst>
          </p:cNvPr>
          <p:cNvSpPr/>
          <p:nvPr/>
        </p:nvSpPr>
        <p:spPr>
          <a:xfrm>
            <a:off x="496799" y="2656967"/>
            <a:ext cx="1742636" cy="41910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ライフスタイル</a:t>
            </a:r>
          </a:p>
        </p:txBody>
      </p:sp>
      <p:sp>
        <p:nvSpPr>
          <p:cNvPr id="41" name="Google Shape;511;p32">
            <a:extLst>
              <a:ext uri="{FF2B5EF4-FFF2-40B4-BE49-F238E27FC236}">
                <a16:creationId xmlns:a16="http://schemas.microsoft.com/office/drawing/2014/main" id="{12B51986-29AC-920B-F28E-4332E54BD7C5}"/>
              </a:ext>
            </a:extLst>
          </p:cNvPr>
          <p:cNvSpPr/>
          <p:nvPr/>
        </p:nvSpPr>
        <p:spPr>
          <a:xfrm>
            <a:off x="496799" y="3203067"/>
            <a:ext cx="1742636" cy="41910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カルチャー・趣味</a:t>
            </a:r>
          </a:p>
        </p:txBody>
      </p:sp>
      <p:sp>
        <p:nvSpPr>
          <p:cNvPr id="43" name="Google Shape;511;p32">
            <a:extLst>
              <a:ext uri="{FF2B5EF4-FFF2-40B4-BE49-F238E27FC236}">
                <a16:creationId xmlns:a16="http://schemas.microsoft.com/office/drawing/2014/main" id="{78423FD3-2B2C-180F-9601-95DBD9AB0523}"/>
              </a:ext>
            </a:extLst>
          </p:cNvPr>
          <p:cNvSpPr/>
          <p:nvPr/>
        </p:nvSpPr>
        <p:spPr>
          <a:xfrm>
            <a:off x="525633" y="4549132"/>
            <a:ext cx="2213811" cy="94082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1333" b="1">
                <a:solidFill>
                  <a:schemeClr val="bg1"/>
                </a:solidFill>
                <a:latin typeface="游ゴシック"/>
                <a:ea typeface="游ゴシック"/>
              </a:rPr>
              <a:t>サイト内記事ジャンル</a:t>
            </a:r>
            <a:endParaRPr lang="ja-JP" altLang="en-US" sz="1867">
              <a:solidFill>
                <a:schemeClr val="bg1"/>
              </a:solidFill>
              <a:ea typeface="游ゴシック"/>
            </a:endParaRPr>
          </a:p>
          <a:p>
            <a:pPr algn="ctr"/>
            <a:r>
              <a:rPr lang="ja-JP" altLang="en-US" sz="1200" b="1">
                <a:solidFill>
                  <a:schemeClr val="bg1"/>
                </a:solidFill>
                <a:latin typeface="游ゴシック"/>
                <a:ea typeface="游ゴシック"/>
              </a:rPr>
              <a:t>（朝デジ／ディスプレイ）</a:t>
            </a:r>
            <a:endParaRPr lang="ja-JP" altLang="en-US" sz="1200">
              <a:solidFill>
                <a:schemeClr val="bg1"/>
              </a:solidFill>
            </a:endParaRPr>
          </a:p>
        </p:txBody>
      </p:sp>
      <p:sp>
        <p:nvSpPr>
          <p:cNvPr id="44" name="Google Shape;510;p32">
            <a:extLst>
              <a:ext uri="{FF2B5EF4-FFF2-40B4-BE49-F238E27FC236}">
                <a16:creationId xmlns:a16="http://schemas.microsoft.com/office/drawing/2014/main" id="{54C8183F-D903-0932-9529-44CB8B3761AC}"/>
              </a:ext>
            </a:extLst>
          </p:cNvPr>
          <p:cNvSpPr txBox="1"/>
          <p:nvPr/>
        </p:nvSpPr>
        <p:spPr>
          <a:xfrm>
            <a:off x="4870550" y="6227076"/>
            <a:ext cx="6399141" cy="574604"/>
          </a:xfrm>
          <a:prstGeom prst="rect">
            <a:avLst/>
          </a:prstGeom>
          <a:noFill/>
          <a:ln>
            <a:noFill/>
          </a:ln>
        </p:spPr>
        <p:txBody>
          <a:bodyPr spcFirstLastPara="1" wrap="square" lIns="121900" tIns="121900" rIns="121900" bIns="121900" anchor="t" anchorCtr="0">
            <a:spAutoFit/>
          </a:bodyPr>
          <a:lstStyle/>
          <a:p>
            <a:r>
              <a:rPr lang="en-US" altLang="ja-JP" sz="1067">
                <a:solidFill>
                  <a:schemeClr val="dk1"/>
                </a:solidFill>
                <a:latin typeface="游ゴシック"/>
                <a:ea typeface="游ゴシック"/>
              </a:rPr>
              <a:t>※</a:t>
            </a:r>
            <a:r>
              <a:rPr lang="ja-JP" altLang="en-US" sz="1067">
                <a:solidFill>
                  <a:schemeClr val="dk1"/>
                </a:solidFill>
                <a:latin typeface="游ゴシック"/>
                <a:ea typeface="游ゴシック"/>
              </a:rPr>
              <a:t>上記以外にも指定可能なジャンルがあります。また、コンテクスチュアルターゲも実施可能です。</a:t>
            </a:r>
            <a:endParaRPr lang="en-US" altLang="ja-JP" sz="1067">
              <a:solidFill>
                <a:schemeClr val="dk1"/>
              </a:solidFill>
              <a:latin typeface="游ゴシック"/>
              <a:ea typeface="游ゴシック"/>
            </a:endParaRPr>
          </a:p>
          <a:p>
            <a:r>
              <a:rPr lang="ja-JP" altLang="en-US" sz="1067">
                <a:solidFill>
                  <a:schemeClr val="dk1"/>
                </a:solidFill>
                <a:latin typeface="游ゴシック"/>
                <a:ea typeface="游ゴシック"/>
              </a:rPr>
              <a:t>※詳細は営業担当者までお問い合わせください。</a:t>
            </a:r>
            <a:endParaRPr lang="ja-JP" altLang="en-US" sz="1067">
              <a:solidFill>
                <a:schemeClr val="dk1"/>
              </a:solidFill>
              <a:latin typeface="游ゴシック" panose="020B0400000000000000" pitchFamily="50" charset="-128"/>
              <a:ea typeface="游ゴシック" panose="020B0400000000000000" pitchFamily="50" charset="-128"/>
            </a:endParaRPr>
          </a:p>
        </p:txBody>
      </p:sp>
      <p:graphicFrame>
        <p:nvGraphicFramePr>
          <p:cNvPr id="45" name="表 44">
            <a:extLst>
              <a:ext uri="{FF2B5EF4-FFF2-40B4-BE49-F238E27FC236}">
                <a16:creationId xmlns:a16="http://schemas.microsoft.com/office/drawing/2014/main" id="{095AB652-2BC9-4507-ABAE-C0D90C835881}"/>
              </a:ext>
            </a:extLst>
          </p:cNvPr>
          <p:cNvGraphicFramePr>
            <a:graphicFrameLocks noGrp="1"/>
          </p:cNvGraphicFramePr>
          <p:nvPr>
            <p:extLst>
              <p:ext uri="{D42A27DB-BD31-4B8C-83A1-F6EECF244321}">
                <p14:modId xmlns:p14="http://schemas.microsoft.com/office/powerpoint/2010/main" val="3312825878"/>
              </p:ext>
            </p:extLst>
          </p:nvPr>
        </p:nvGraphicFramePr>
        <p:xfrm>
          <a:off x="3009932" y="4549132"/>
          <a:ext cx="7965912" cy="1671509"/>
        </p:xfrm>
        <a:graphic>
          <a:graphicData uri="http://schemas.openxmlformats.org/drawingml/2006/table">
            <a:tbl>
              <a:tblPr/>
              <a:tblGrid>
                <a:gridCol w="2043719">
                  <a:extLst>
                    <a:ext uri="{9D8B030D-6E8A-4147-A177-3AD203B41FA5}">
                      <a16:colId xmlns:a16="http://schemas.microsoft.com/office/drawing/2014/main" val="3728621358"/>
                    </a:ext>
                  </a:extLst>
                </a:gridCol>
                <a:gridCol w="5922193">
                  <a:extLst>
                    <a:ext uri="{9D8B030D-6E8A-4147-A177-3AD203B41FA5}">
                      <a16:colId xmlns:a16="http://schemas.microsoft.com/office/drawing/2014/main" val="3774726774"/>
                    </a:ext>
                  </a:extLst>
                </a:gridCol>
              </a:tblGrid>
              <a:tr h="245107">
                <a:tc>
                  <a:txBody>
                    <a:bodyPr/>
                    <a:lstStyle/>
                    <a:p>
                      <a:pPr algn="ctr" rtl="0" fontAlgn="b"/>
                      <a:r>
                        <a:rPr lang="ja-JP" altLang="en-US" sz="1300" b="1">
                          <a:solidFill>
                            <a:schemeClr val="tx1"/>
                          </a:solidFill>
                          <a:effectLst/>
                          <a:latin typeface="游ゴシック"/>
                          <a:ea typeface="游ゴシック"/>
                        </a:rPr>
                        <a:t>  大分類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300" b="1">
                          <a:solidFill>
                            <a:schemeClr val="tx1"/>
                          </a:solidFill>
                          <a:effectLst/>
                          <a:latin typeface="游ゴシック"/>
                          <a:ea typeface="游ゴシック"/>
                        </a:rPr>
                        <a:t>  中分類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5619626"/>
                  </a:ext>
                </a:extLst>
              </a:tr>
              <a:tr h="235777">
                <a:tc>
                  <a:txBody>
                    <a:bodyPr/>
                    <a:lstStyle/>
                    <a:p>
                      <a:pPr algn="ctr" rtl="0" fontAlgn="b"/>
                      <a:r>
                        <a:rPr lang="ja-JP" altLang="en-US" sz="1200" b="0">
                          <a:effectLst/>
                          <a:latin typeface="游ゴシック"/>
                          <a:ea typeface="游ゴシック"/>
                        </a:rPr>
                        <a:t>経済・市場</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金融・市場　／　産業・商品・企業情報　／　テック・</a:t>
                      </a:r>
                      <a:r>
                        <a:rPr lang="en-US" altLang="ja-JP" sz="1200" b="0">
                          <a:effectLst/>
                          <a:latin typeface="游ゴシック"/>
                          <a:ea typeface="游ゴシック"/>
                        </a:rPr>
                        <a:t>IT</a:t>
                      </a:r>
                      <a:endParaRPr lang="ja-JP" altLang="en-US"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0289264"/>
                  </a:ext>
                </a:extLst>
              </a:tr>
              <a:tr h="235777">
                <a:tc>
                  <a:txBody>
                    <a:bodyPr/>
                    <a:lstStyle/>
                    <a:p>
                      <a:pPr algn="ctr" rtl="0" fontAlgn="b"/>
                      <a:r>
                        <a:rPr lang="ja-JP" altLang="en-US" sz="1200" b="0">
                          <a:effectLst/>
                          <a:latin typeface="游ゴシック"/>
                          <a:ea typeface="游ゴシック"/>
                        </a:rPr>
                        <a:t>政治・国際</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ja-JP" altLang="en-US"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322123"/>
                  </a:ext>
                </a:extLst>
              </a:tr>
              <a:tr h="235777">
                <a:tc>
                  <a:txBody>
                    <a:bodyPr/>
                    <a:lstStyle/>
                    <a:p>
                      <a:pPr algn="ctr" rtl="0" fontAlgn="b"/>
                      <a:r>
                        <a:rPr lang="ja-JP" altLang="en-US" sz="1200" b="0">
                          <a:effectLst/>
                          <a:latin typeface="游ゴシック"/>
                          <a:ea typeface="游ゴシック"/>
                        </a:rPr>
                        <a:t>スポーツ</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野球　／　サッカー　／　相撲　／　その他スポーツ</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35397240"/>
                  </a:ext>
                </a:extLst>
              </a:tr>
              <a:tr h="247517">
                <a:tc>
                  <a:txBody>
                    <a:bodyPr/>
                    <a:lstStyle/>
                    <a:p>
                      <a:pPr algn="ctr" rtl="0" fontAlgn="b"/>
                      <a:r>
                        <a:rPr lang="ja-JP" altLang="en-US" sz="1200" b="0">
                          <a:effectLst/>
                          <a:latin typeface="游ゴシック"/>
                          <a:ea typeface="游ゴシック"/>
                        </a:rPr>
                        <a:t>カルチャー・エンタメ・芸能</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エンタメ（テレビ・漫画・芸能・音楽）</a:t>
                      </a:r>
                      <a:endParaRPr lang="en-US" altLang="ja-JP"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9566231"/>
                  </a:ext>
                </a:extLst>
              </a:tr>
              <a:tr h="235777">
                <a:tc>
                  <a:txBody>
                    <a:bodyPr/>
                    <a:lstStyle/>
                    <a:p>
                      <a:pPr algn="ctr" rtl="0" fontAlgn="b"/>
                      <a:r>
                        <a:rPr lang="ja-JP" altLang="en-US" sz="1200" b="0">
                          <a:effectLst/>
                          <a:latin typeface="游ゴシック"/>
                          <a:ea typeface="游ゴシック"/>
                        </a:rPr>
                        <a:t>教育・子育て</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子育て　／　学校（小・中・高）／　教育全般</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05520121"/>
                  </a:ext>
                </a:extLst>
              </a:tr>
              <a:tr h="235777">
                <a:tc>
                  <a:txBody>
                    <a:bodyPr/>
                    <a:lstStyle/>
                    <a:p>
                      <a:pPr algn="ctr" rtl="0" fontAlgn="b"/>
                      <a:r>
                        <a:rPr lang="ja-JP" altLang="en-US" sz="1200" b="0">
                          <a:effectLst/>
                          <a:latin typeface="游ゴシック"/>
                          <a:ea typeface="游ゴシック"/>
                        </a:rPr>
                        <a:t>医療・健康</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ja-JP" altLang="en-US"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52483497"/>
                  </a:ext>
                </a:extLst>
              </a:tr>
            </a:tbl>
          </a:graphicData>
        </a:graphic>
      </p:graphicFrame>
      <p:grpSp>
        <p:nvGrpSpPr>
          <p:cNvPr id="46" name="グループ化 45">
            <a:extLst>
              <a:ext uri="{FF2B5EF4-FFF2-40B4-BE49-F238E27FC236}">
                <a16:creationId xmlns:a16="http://schemas.microsoft.com/office/drawing/2014/main" id="{339C23E2-1521-C2DC-AD78-440E5E0124A7}"/>
              </a:ext>
            </a:extLst>
          </p:cNvPr>
          <p:cNvGrpSpPr/>
          <p:nvPr/>
        </p:nvGrpSpPr>
        <p:grpSpPr>
          <a:xfrm>
            <a:off x="526432" y="4039838"/>
            <a:ext cx="10596693" cy="772557"/>
            <a:chOff x="397764" y="976846"/>
            <a:chExt cx="7947520" cy="579418"/>
          </a:xfrm>
        </p:grpSpPr>
        <p:sp>
          <p:nvSpPr>
            <p:cNvPr id="47" name="Google Shape;516;p32">
              <a:extLst>
                <a:ext uri="{FF2B5EF4-FFF2-40B4-BE49-F238E27FC236}">
                  <a16:creationId xmlns:a16="http://schemas.microsoft.com/office/drawing/2014/main" id="{A0E2354C-3B68-5702-06C7-BCB9DE7D9EBD}"/>
                </a:ext>
              </a:extLst>
            </p:cNvPr>
            <p:cNvSpPr txBox="1"/>
            <p:nvPr/>
          </p:nvSpPr>
          <p:spPr>
            <a:xfrm>
              <a:off x="397764" y="976846"/>
              <a:ext cx="6540407" cy="579418"/>
            </a:xfrm>
            <a:prstGeom prst="rect">
              <a:avLst/>
            </a:prstGeom>
            <a:noFill/>
            <a:ln>
              <a:noFill/>
            </a:ln>
          </p:spPr>
          <p:txBody>
            <a:bodyPr spcFirstLastPara="1" wrap="square" lIns="121900" tIns="121900" rIns="121900" bIns="121900" anchor="t" anchorCtr="0">
              <a:noAutofit/>
            </a:bodyPr>
            <a:lstStyle/>
            <a:p>
              <a:r>
                <a:rPr lang="ja" altLang="en-US" sz="1467" b="1">
                  <a:solidFill>
                    <a:schemeClr val="accent1"/>
                  </a:solidFill>
                  <a:latin typeface="游ゴシック"/>
                  <a:ea typeface="游ゴシック"/>
                </a:rPr>
                <a:t>興味関心</a:t>
              </a:r>
              <a:r>
                <a:rPr lang="ja-JP" altLang="en-US" sz="1467" b="1">
                  <a:solidFill>
                    <a:schemeClr val="accent1"/>
                  </a:solidFill>
                  <a:latin typeface="游ゴシック"/>
                  <a:ea typeface="游ゴシック"/>
                </a:rPr>
                <a:t>（コンテンツターゲティング）</a:t>
              </a:r>
              <a:r>
                <a:rPr lang="ja" altLang="en-US" sz="1467" b="1">
                  <a:solidFill>
                    <a:schemeClr val="accent1"/>
                  </a:solidFill>
                  <a:latin typeface="游ゴシック"/>
                  <a:ea typeface="游ゴシック"/>
                </a:rPr>
                <a:t>　​</a:t>
              </a:r>
              <a:r>
                <a:rPr lang="ja" altLang="en-US" sz="1400" b="1">
                  <a:solidFill>
                    <a:schemeClr val="accent1"/>
                  </a:solidFill>
                  <a:latin typeface="游ゴシック"/>
                  <a:ea typeface="游ゴシック"/>
                </a:rPr>
                <a:t>　</a:t>
              </a:r>
              <a:r>
                <a:rPr lang="ja" altLang="en-US" sz="1200" b="1">
                  <a:solidFill>
                    <a:schemeClr val="accent1"/>
                  </a:solidFill>
                  <a:ea typeface="游ゴシック"/>
                </a:rPr>
                <a:t>「いま読んでいるコンテンツ」にターゲティングして広告を配信</a:t>
              </a:r>
              <a:endParaRPr lang="ja" altLang="en-US" sz="1200" b="1">
                <a:solidFill>
                  <a:schemeClr val="accent1"/>
                </a:solidFill>
                <a:ea typeface="游ゴシック" panose="020B0400000000000000" pitchFamily="50" charset="-128"/>
              </a:endParaRPr>
            </a:p>
          </p:txBody>
        </p:sp>
        <p:cxnSp>
          <p:nvCxnSpPr>
            <p:cNvPr id="48" name="直線コネクタ 47">
              <a:extLst>
                <a:ext uri="{FF2B5EF4-FFF2-40B4-BE49-F238E27FC236}">
                  <a16:creationId xmlns:a16="http://schemas.microsoft.com/office/drawing/2014/main" id="{CAE93715-F193-4C35-8D7B-FA0CFDF6BDA4}"/>
                </a:ext>
              </a:extLst>
            </p:cNvPr>
            <p:cNvCxnSpPr/>
            <p:nvPr/>
          </p:nvCxnSpPr>
          <p:spPr>
            <a:xfrm>
              <a:off x="433447" y="1268590"/>
              <a:ext cx="7911837"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2" name="タイトル 11">
            <a:extLst>
              <a:ext uri="{FF2B5EF4-FFF2-40B4-BE49-F238E27FC236}">
                <a16:creationId xmlns:a16="http://schemas.microsoft.com/office/drawing/2014/main" id="{40353236-3CAD-B2BE-513F-AAF75EED7EA9}"/>
              </a:ext>
            </a:extLst>
          </p:cNvPr>
          <p:cNvSpPr>
            <a:spLocks noGrp="1"/>
          </p:cNvSpPr>
          <p:nvPr>
            <p:ph type="title"/>
          </p:nvPr>
        </p:nvSpPr>
        <p:spPr/>
        <p:txBody>
          <a:bodyPr/>
          <a:lstStyle/>
          <a:p>
            <a:r>
              <a:rPr lang="ja-JP" altLang="en-US"/>
              <a:t>プリセット　ターゲティング可能な項目</a:t>
            </a:r>
          </a:p>
        </p:txBody>
      </p:sp>
      <p:cxnSp>
        <p:nvCxnSpPr>
          <p:cNvPr id="19" name="直線コネクタ 18">
            <a:extLst>
              <a:ext uri="{FF2B5EF4-FFF2-40B4-BE49-F238E27FC236}">
                <a16:creationId xmlns:a16="http://schemas.microsoft.com/office/drawing/2014/main" id="{9AE30EA7-777D-26B5-EBF2-D6D14902D864}"/>
              </a:ext>
            </a:extLst>
          </p:cNvPr>
          <p:cNvCxnSpPr/>
          <p:nvPr/>
        </p:nvCxnSpPr>
        <p:spPr>
          <a:xfrm>
            <a:off x="525633" y="2003493"/>
            <a:ext cx="1054911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14" name="Google Shape;510;p32">
            <a:extLst>
              <a:ext uri="{FF2B5EF4-FFF2-40B4-BE49-F238E27FC236}">
                <a16:creationId xmlns:a16="http://schemas.microsoft.com/office/drawing/2014/main" id="{BF1AC3AB-DC37-C09A-AB27-C8B5B39FAADF}"/>
              </a:ext>
            </a:extLst>
          </p:cNvPr>
          <p:cNvSpPr txBox="1"/>
          <p:nvPr/>
        </p:nvSpPr>
        <p:spPr>
          <a:xfrm>
            <a:off x="6093273" y="3432310"/>
            <a:ext cx="5504233" cy="574604"/>
          </a:xfrm>
          <a:prstGeom prst="rect">
            <a:avLst/>
          </a:prstGeom>
          <a:noFill/>
          <a:ln>
            <a:noFill/>
          </a:ln>
        </p:spPr>
        <p:txBody>
          <a:bodyPr spcFirstLastPara="1" wrap="square" lIns="121900" tIns="121900" rIns="121900" bIns="121900" anchor="t" anchorCtr="0">
            <a:spAutoFit/>
          </a:bodyPr>
          <a:lstStyle/>
          <a:p>
            <a:r>
              <a:rPr lang="en-US" altLang="ja-JP" sz="1067">
                <a:solidFill>
                  <a:schemeClr val="dk1"/>
                </a:solidFill>
                <a:latin typeface="游ゴシック"/>
                <a:ea typeface="游ゴシック"/>
              </a:rPr>
              <a:t>※</a:t>
            </a:r>
            <a:r>
              <a:rPr lang="ja-JP" altLang="en-US" sz="1067">
                <a:solidFill>
                  <a:schemeClr val="dk1"/>
                </a:solidFill>
                <a:latin typeface="游ゴシック"/>
                <a:ea typeface="游ゴシック"/>
              </a:rPr>
              <a:t>すべて除外で指定することも可能です。</a:t>
            </a:r>
            <a:endParaRPr lang="en-US" altLang="ja-JP" sz="1067">
              <a:solidFill>
                <a:schemeClr val="dk1"/>
              </a:solidFill>
              <a:latin typeface="游ゴシック"/>
              <a:ea typeface="游ゴシック"/>
            </a:endParaRPr>
          </a:p>
          <a:p>
            <a:r>
              <a:rPr lang="ja-JP" altLang="en-US" sz="1067">
                <a:solidFill>
                  <a:schemeClr val="dk1"/>
                </a:solidFill>
                <a:latin typeface="游ゴシック"/>
                <a:ea typeface="游ゴシック"/>
              </a:rPr>
              <a:t>※ブランドセーフティターゲティングはインフィード広告には適用不可となります。</a:t>
            </a:r>
            <a:endParaRPr lang="ja-JP" altLang="en-US" sz="1067">
              <a:solidFill>
                <a:schemeClr val="dk1"/>
              </a:solidFill>
              <a:latin typeface="游ゴシック" panose="020B0400000000000000" pitchFamily="50" charset="-128"/>
              <a:ea typeface="游ゴシック" panose="020B0400000000000000" pitchFamily="50" charset="-128"/>
            </a:endParaRPr>
          </a:p>
        </p:txBody>
      </p:sp>
      <p:sp>
        <p:nvSpPr>
          <p:cNvPr id="2" name="スライド番号プレースホルダー 3">
            <a:extLst>
              <a:ext uri="{FF2B5EF4-FFF2-40B4-BE49-F238E27FC236}">
                <a16:creationId xmlns:a16="http://schemas.microsoft.com/office/drawing/2014/main" id="{9423BE82-49CE-47EB-215C-E1CB8A91152A}"/>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12</a:t>
            </a:fld>
            <a:endParaRPr lang="ja-JP" altLang="en-US">
              <a:sym typeface="Arial"/>
            </a:endParaRPr>
          </a:p>
        </p:txBody>
      </p:sp>
      <p:sp>
        <p:nvSpPr>
          <p:cNvPr id="5" name="テキスト プレースホルダー 11">
            <a:extLst>
              <a:ext uri="{FF2B5EF4-FFF2-40B4-BE49-F238E27FC236}">
                <a16:creationId xmlns:a16="http://schemas.microsoft.com/office/drawing/2014/main" id="{5353D102-2DF0-27DE-CD2A-53227A688620}"/>
              </a:ext>
            </a:extLst>
          </p:cNvPr>
          <p:cNvSpPr>
            <a:spLocks noGrp="1"/>
          </p:cNvSpPr>
          <p:nvPr>
            <p:ph type="body" sz="quarter" idx="19"/>
          </p:nvPr>
        </p:nvSpPr>
        <p:spPr>
          <a:xfrm>
            <a:off x="335361" y="944723"/>
            <a:ext cx="11521280" cy="833311"/>
          </a:xfrm>
        </p:spPr>
        <p:txBody>
          <a:bodyPr/>
          <a:lstStyle/>
          <a:p>
            <a:r>
              <a:rPr lang="ja-JP" altLang="en-US"/>
              <a:t>ページ指定やコンテクスチュアルターゲティングも可能です</a:t>
            </a:r>
          </a:p>
          <a:p>
            <a:endParaRPr lang="ja-JP" altLang="en-US"/>
          </a:p>
        </p:txBody>
      </p:sp>
      <p:sp>
        <p:nvSpPr>
          <p:cNvPr id="6" name="Google Shape;516;p32">
            <a:extLst>
              <a:ext uri="{FF2B5EF4-FFF2-40B4-BE49-F238E27FC236}">
                <a16:creationId xmlns:a16="http://schemas.microsoft.com/office/drawing/2014/main" id="{964D1391-D352-46F5-7A6B-B69C2F775AE2}"/>
              </a:ext>
            </a:extLst>
          </p:cNvPr>
          <p:cNvSpPr txBox="1"/>
          <p:nvPr/>
        </p:nvSpPr>
        <p:spPr>
          <a:xfrm>
            <a:off x="368688" y="1686997"/>
            <a:ext cx="8820805" cy="762531"/>
          </a:xfrm>
          <a:prstGeom prst="rect">
            <a:avLst/>
          </a:prstGeom>
          <a:noFill/>
          <a:ln>
            <a:noFill/>
          </a:ln>
        </p:spPr>
        <p:txBody>
          <a:bodyPr spcFirstLastPara="1" wrap="square" lIns="121900" tIns="121900" rIns="121900" bIns="121900" anchor="t" anchorCtr="0">
            <a:noAutofit/>
          </a:bodyPr>
          <a:lstStyle/>
          <a:p>
            <a:r>
              <a:rPr lang="ja" altLang="en-US" sz="1467" b="1">
                <a:solidFill>
                  <a:srgbClr val="EB0083"/>
                </a:solidFill>
                <a:latin typeface="游ゴシック"/>
                <a:ea typeface="游ゴシック"/>
              </a:rPr>
              <a:t>ブランドセーフティー​</a:t>
            </a:r>
            <a:r>
              <a:rPr lang="ja" altLang="en-US" sz="1400" b="1">
                <a:solidFill>
                  <a:srgbClr val="EB0083"/>
                </a:solidFill>
                <a:latin typeface="游ゴシック"/>
                <a:ea typeface="游ゴシック"/>
              </a:rPr>
              <a:t>　</a:t>
            </a:r>
            <a:r>
              <a:rPr lang="ja" altLang="en-US" sz="1200" b="1">
                <a:solidFill>
                  <a:srgbClr val="EB0083"/>
                </a:solidFill>
                <a:ea typeface="游ゴシック"/>
              </a:rPr>
              <a:t>ブランドにとってリスクとなるコンテンツを回避して配信が可能</a:t>
            </a:r>
            <a:endParaRPr lang="ja" altLang="en-US" sz="1200" b="1">
              <a:solidFill>
                <a:srgbClr val="EB0083"/>
              </a:solidFill>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5B7B739C-1907-0F3E-2767-54A92A36BCBA}"/>
              </a:ext>
            </a:extLst>
          </p:cNvPr>
          <p:cNvCxnSpPr>
            <a:cxnSpLocks/>
          </p:cNvCxnSpPr>
          <p:nvPr/>
        </p:nvCxnSpPr>
        <p:spPr>
          <a:xfrm>
            <a:off x="416267" y="2116092"/>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Google Shape;511;p32">
            <a:extLst>
              <a:ext uri="{FF2B5EF4-FFF2-40B4-BE49-F238E27FC236}">
                <a16:creationId xmlns:a16="http://schemas.microsoft.com/office/drawing/2014/main" id="{F2D20E0A-18F1-020C-B084-B8A8614EFA3A}"/>
              </a:ext>
            </a:extLst>
          </p:cNvPr>
          <p:cNvSpPr/>
          <p:nvPr/>
        </p:nvSpPr>
        <p:spPr>
          <a:xfrm>
            <a:off x="411349" y="2347943"/>
            <a:ext cx="2213811" cy="940820"/>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ターゲティング除外項目(</a:t>
            </a:r>
            <a:r>
              <a:rPr lang="ja-JP" altLang="en-US" sz="1200" b="1">
                <a:solidFill>
                  <a:schemeClr val="bg1"/>
                </a:solidFill>
                <a:latin typeface="游ゴシック"/>
                <a:ea typeface="游ゴシック"/>
              </a:rPr>
              <a:t>朝デジ／ディスプレイ※)</a:t>
            </a:r>
            <a:endParaRPr lang="ja-JP" altLang="en-US" sz="1200">
              <a:solidFill>
                <a:schemeClr val="bg1"/>
              </a:solidFill>
            </a:endParaRPr>
          </a:p>
        </p:txBody>
      </p:sp>
      <p:graphicFrame>
        <p:nvGraphicFramePr>
          <p:cNvPr id="4" name="表 3">
            <a:extLst>
              <a:ext uri="{FF2B5EF4-FFF2-40B4-BE49-F238E27FC236}">
                <a16:creationId xmlns:a16="http://schemas.microsoft.com/office/drawing/2014/main" id="{9C510339-BD15-6250-3692-A51ECAF0A57F}"/>
              </a:ext>
            </a:extLst>
          </p:cNvPr>
          <p:cNvGraphicFramePr>
            <a:graphicFrameLocks noGrp="1"/>
          </p:cNvGraphicFramePr>
          <p:nvPr>
            <p:extLst>
              <p:ext uri="{D42A27DB-BD31-4B8C-83A1-F6EECF244321}">
                <p14:modId xmlns:p14="http://schemas.microsoft.com/office/powerpoint/2010/main" val="2709224159"/>
              </p:ext>
            </p:extLst>
          </p:nvPr>
        </p:nvGraphicFramePr>
        <p:xfrm>
          <a:off x="2863764" y="2357267"/>
          <a:ext cx="8304445" cy="938914"/>
        </p:xfrm>
        <a:graphic>
          <a:graphicData uri="http://schemas.openxmlformats.org/drawingml/2006/table">
            <a:tbl>
              <a:tblPr/>
              <a:tblGrid>
                <a:gridCol w="2130572">
                  <a:extLst>
                    <a:ext uri="{9D8B030D-6E8A-4147-A177-3AD203B41FA5}">
                      <a16:colId xmlns:a16="http://schemas.microsoft.com/office/drawing/2014/main" val="3728621358"/>
                    </a:ext>
                  </a:extLst>
                </a:gridCol>
                <a:gridCol w="6173873">
                  <a:extLst>
                    <a:ext uri="{9D8B030D-6E8A-4147-A177-3AD203B41FA5}">
                      <a16:colId xmlns:a16="http://schemas.microsoft.com/office/drawing/2014/main" val="3774726774"/>
                    </a:ext>
                  </a:extLst>
                </a:gridCol>
              </a:tblGrid>
              <a:tr h="415805">
                <a:tc>
                  <a:txBody>
                    <a:bodyPr/>
                    <a:lstStyle/>
                    <a:p>
                      <a:pPr algn="ctr" rtl="0" fontAlgn="b"/>
                      <a:r>
                        <a:rPr lang="ja-JP" altLang="en-US" sz="1300" b="1">
                          <a:solidFill>
                            <a:schemeClr val="tx1"/>
                          </a:solidFill>
                          <a:effectLst/>
                          <a:latin typeface="游ゴシック"/>
                          <a:ea typeface="游ゴシック"/>
                        </a:rPr>
                        <a:t>  大分類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300" b="1">
                          <a:solidFill>
                            <a:schemeClr val="tx1"/>
                          </a:solidFill>
                          <a:effectLst/>
                          <a:latin typeface="游ゴシック"/>
                          <a:ea typeface="游ゴシック"/>
                        </a:rPr>
                        <a:t>  中分類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5619626"/>
                  </a:ext>
                </a:extLst>
              </a:tr>
              <a:tr h="523109">
                <a:tc>
                  <a:txBody>
                    <a:bodyPr/>
                    <a:lstStyle/>
                    <a:p>
                      <a:pPr algn="ctr" rtl="0" fontAlgn="b"/>
                      <a:r>
                        <a:rPr lang="ja-JP" altLang="en-US" sz="1200" b="0">
                          <a:effectLst/>
                          <a:latin typeface="游ゴシック"/>
                          <a:ea typeface="游ゴシック"/>
                        </a:rPr>
                        <a:t>ネガティブ全般</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mn-ea"/>
                        </a:rPr>
                        <a:t>事件・犯罪　／　性的表現　／　酒類・違法薬物　／　災害　／　</a:t>
                      </a:r>
                    </a:p>
                    <a:p>
                      <a:pPr algn="ctr" rtl="0" fontAlgn="b"/>
                      <a:r>
                        <a:rPr lang="ja-JP" altLang="en-US" sz="1200" b="0">
                          <a:effectLst/>
                          <a:latin typeface="游ゴシック"/>
                          <a:ea typeface="+mn-ea"/>
                        </a:rPr>
                        <a:t>ほかブランド棄損リスクがある内容</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0289264"/>
                  </a:ext>
                </a:extLst>
              </a:tr>
            </a:tbl>
          </a:graphicData>
        </a:graphic>
      </p:graphicFrame>
      <p:sp>
        <p:nvSpPr>
          <p:cNvPr id="13" name="タイトル 12">
            <a:extLst>
              <a:ext uri="{FF2B5EF4-FFF2-40B4-BE49-F238E27FC236}">
                <a16:creationId xmlns:a16="http://schemas.microsoft.com/office/drawing/2014/main" id="{20DA91D1-CD5E-569B-0690-6710D5C960ED}"/>
              </a:ext>
            </a:extLst>
          </p:cNvPr>
          <p:cNvSpPr>
            <a:spLocks noGrp="1"/>
          </p:cNvSpPr>
          <p:nvPr>
            <p:ph type="title"/>
          </p:nvPr>
        </p:nvSpPr>
        <p:spPr/>
        <p:txBody>
          <a:bodyPr/>
          <a:lstStyle/>
          <a:p>
            <a:r>
              <a:rPr lang="ja-JP" altLang="en-US"/>
              <a:t>プリセット　ターゲティング可能な項目</a:t>
            </a:r>
          </a:p>
        </p:txBody>
      </p:sp>
    </p:spTree>
    <p:extLst>
      <p:ext uri="{BB962C8B-B14F-4D97-AF65-F5344CB8AC3E}">
        <p14:creationId xmlns:p14="http://schemas.microsoft.com/office/powerpoint/2010/main" val="160138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6FC3C1CB-3168-97C6-40BA-188239E7AA25}"/>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13</a:t>
            </a:fld>
            <a:endParaRPr lang="ja-JP" altLang="en-US">
              <a:sym typeface="Arial"/>
            </a:endParaRPr>
          </a:p>
        </p:txBody>
      </p:sp>
      <p:sp>
        <p:nvSpPr>
          <p:cNvPr id="2" name="テキスト プレースホルダー 1">
            <a:extLst>
              <a:ext uri="{FF2B5EF4-FFF2-40B4-BE49-F238E27FC236}">
                <a16:creationId xmlns:a16="http://schemas.microsoft.com/office/drawing/2014/main" id="{21B190C7-18A2-0569-0924-C2FAD9C05A1D}"/>
              </a:ext>
            </a:extLst>
          </p:cNvPr>
          <p:cNvSpPr>
            <a:spLocks noGrp="1"/>
          </p:cNvSpPr>
          <p:nvPr>
            <p:ph type="body" sz="quarter" idx="19"/>
          </p:nvPr>
        </p:nvSpPr>
        <p:spPr>
          <a:xfrm>
            <a:off x="335361" y="944723"/>
            <a:ext cx="11521280" cy="833311"/>
          </a:xfrm>
        </p:spPr>
        <p:txBody>
          <a:bodyPr/>
          <a:lstStyle/>
          <a:p>
            <a:r>
              <a:rPr lang="ja-JP" altLang="en-US"/>
              <a:t>独自のデータを使いやすくセットしたプリセットセグメントをご用意</a:t>
            </a:r>
          </a:p>
          <a:p>
            <a:endParaRPr lang="ja-JP" altLang="en-US"/>
          </a:p>
        </p:txBody>
      </p:sp>
      <p:sp>
        <p:nvSpPr>
          <p:cNvPr id="31" name="Google Shape;510;p32">
            <a:extLst>
              <a:ext uri="{FF2B5EF4-FFF2-40B4-BE49-F238E27FC236}">
                <a16:creationId xmlns:a16="http://schemas.microsoft.com/office/drawing/2014/main" id="{0B833EA3-F14B-2653-DCE1-347E0A942ABD}"/>
              </a:ext>
            </a:extLst>
          </p:cNvPr>
          <p:cNvSpPr txBox="1"/>
          <p:nvPr/>
        </p:nvSpPr>
        <p:spPr>
          <a:xfrm>
            <a:off x="4513132" y="4807885"/>
            <a:ext cx="6546380" cy="410393"/>
          </a:xfrm>
          <a:prstGeom prst="rect">
            <a:avLst/>
          </a:prstGeom>
          <a:noFill/>
          <a:ln>
            <a:noFill/>
          </a:ln>
        </p:spPr>
        <p:txBody>
          <a:bodyPr spcFirstLastPara="1" wrap="square" lIns="121900" tIns="121900" rIns="121900" bIns="121900" anchor="t" anchorCtr="0">
            <a:spAutoFit/>
          </a:bodyPr>
          <a:lstStyle/>
          <a:p>
            <a:r>
              <a:rPr lang="en-US" altLang="ja-JP" sz="1067">
                <a:solidFill>
                  <a:schemeClr val="dk1"/>
                </a:solidFill>
                <a:latin typeface="游ゴシック" panose="020B0400000000000000" pitchFamily="50" charset="-128"/>
                <a:ea typeface="游ゴシック" panose="020B0400000000000000" pitchFamily="50" charset="-128"/>
              </a:rPr>
              <a:t>※</a:t>
            </a:r>
            <a:r>
              <a:rPr lang="ja-JP" altLang="en-US" sz="1067">
                <a:solidFill>
                  <a:schemeClr val="dk1"/>
                </a:solidFill>
                <a:latin typeface="游ゴシック" panose="020B0400000000000000" pitchFamily="50" charset="-128"/>
                <a:ea typeface="游ゴシック" panose="020B0400000000000000" pitchFamily="50" charset="-128"/>
              </a:rPr>
              <a:t>こちらに記載している項目以外にも利用可能な項目がございます。担当者へお問い合わせください。</a:t>
            </a:r>
            <a:endParaRPr lang="en-US" altLang="ja-JP" sz="1067">
              <a:solidFill>
                <a:schemeClr val="dk1"/>
              </a:solidFill>
              <a:latin typeface="游ゴシック" panose="020B0400000000000000" pitchFamily="50" charset="-128"/>
              <a:ea typeface="游ゴシック" panose="020B0400000000000000" pitchFamily="50" charset="-128"/>
            </a:endParaRPr>
          </a:p>
        </p:txBody>
      </p:sp>
      <p:grpSp>
        <p:nvGrpSpPr>
          <p:cNvPr id="34" name="グループ化 33">
            <a:extLst>
              <a:ext uri="{FF2B5EF4-FFF2-40B4-BE49-F238E27FC236}">
                <a16:creationId xmlns:a16="http://schemas.microsoft.com/office/drawing/2014/main" id="{E92461A8-B547-0BD7-D5C1-D188730BC87E}"/>
              </a:ext>
            </a:extLst>
          </p:cNvPr>
          <p:cNvGrpSpPr/>
          <p:nvPr/>
        </p:nvGrpSpPr>
        <p:grpSpPr>
          <a:xfrm>
            <a:off x="462819" y="1643167"/>
            <a:ext cx="10596693" cy="421637"/>
            <a:chOff x="397764" y="1302460"/>
            <a:chExt cx="7947520" cy="421637"/>
          </a:xfrm>
        </p:grpSpPr>
        <p:sp>
          <p:nvSpPr>
            <p:cNvPr id="29" name="Google Shape;516;p32">
              <a:extLst>
                <a:ext uri="{FF2B5EF4-FFF2-40B4-BE49-F238E27FC236}">
                  <a16:creationId xmlns:a16="http://schemas.microsoft.com/office/drawing/2014/main" id="{5CCE12F2-B1C8-95A8-6340-B0C45462F586}"/>
                </a:ext>
              </a:extLst>
            </p:cNvPr>
            <p:cNvSpPr txBox="1"/>
            <p:nvPr/>
          </p:nvSpPr>
          <p:spPr>
            <a:xfrm>
              <a:off x="397764" y="1302460"/>
              <a:ext cx="6540407" cy="421637"/>
            </a:xfrm>
            <a:prstGeom prst="rect">
              <a:avLst/>
            </a:prstGeom>
            <a:noFill/>
            <a:ln>
              <a:noFill/>
            </a:ln>
          </p:spPr>
          <p:txBody>
            <a:bodyPr spcFirstLastPara="1" wrap="square" lIns="121900" tIns="121900" rIns="121900" bIns="121900" anchor="t" anchorCtr="0">
              <a:noAutofit/>
            </a:bodyPr>
            <a:lstStyle/>
            <a:p>
              <a:r>
                <a:rPr lang="ja" altLang="en-US" sz="1467" b="1">
                  <a:solidFill>
                    <a:srgbClr val="EB0083"/>
                  </a:solidFill>
                  <a:latin typeface="游ゴシック"/>
                  <a:ea typeface="游ゴシック"/>
                </a:rPr>
                <a:t>マーケティングアジェンダ</a:t>
              </a:r>
              <a:r>
                <a:rPr lang="ja-JP" altLang="en-US" sz="1467" b="1">
                  <a:solidFill>
                    <a:srgbClr val="EB0083"/>
                  </a:solidFill>
                  <a:latin typeface="游ゴシック"/>
                  <a:ea typeface="游ゴシック"/>
                </a:rPr>
                <a:t>対応</a:t>
              </a:r>
              <a:r>
                <a:rPr lang="ja" altLang="en-US" sz="1467" b="1">
                  <a:solidFill>
                    <a:srgbClr val="EB0083"/>
                  </a:solidFill>
                  <a:latin typeface="游ゴシック"/>
                  <a:ea typeface="游ゴシック"/>
                </a:rPr>
                <a:t>　</a:t>
              </a:r>
              <a:r>
                <a:rPr lang="ja-JP" altLang="en-US" sz="1200" b="1">
                  <a:solidFill>
                    <a:srgbClr val="EB0083"/>
                  </a:solidFill>
                  <a:latin typeface="游ゴシック"/>
                  <a:ea typeface="游ゴシック"/>
                </a:rPr>
                <a:t>日々、社会の変化とともにアップデートされるマーケティング施策の課題に対応</a:t>
              </a:r>
              <a:endParaRPr lang="ja-JP" altLang="en-US" sz="2489">
                <a:solidFill>
                  <a:srgbClr val="EB0083"/>
                </a:solidFill>
              </a:endParaRPr>
            </a:p>
          </p:txBody>
        </p:sp>
        <p:cxnSp>
          <p:nvCxnSpPr>
            <p:cNvPr id="33" name="直線コネクタ 32">
              <a:extLst>
                <a:ext uri="{FF2B5EF4-FFF2-40B4-BE49-F238E27FC236}">
                  <a16:creationId xmlns:a16="http://schemas.microsoft.com/office/drawing/2014/main" id="{5FF51FF0-AF09-7404-5DCF-17A6AD004F9F}"/>
                </a:ext>
              </a:extLst>
            </p:cNvPr>
            <p:cNvCxnSpPr/>
            <p:nvPr/>
          </p:nvCxnSpPr>
          <p:spPr>
            <a:xfrm>
              <a:off x="433447" y="1724097"/>
              <a:ext cx="7911837"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57" name="Google Shape;273;p24">
            <a:extLst>
              <a:ext uri="{FF2B5EF4-FFF2-40B4-BE49-F238E27FC236}">
                <a16:creationId xmlns:a16="http://schemas.microsoft.com/office/drawing/2014/main" id="{75ABBBF6-7C5B-DEBE-3487-F8359481D105}"/>
              </a:ext>
            </a:extLst>
          </p:cNvPr>
          <p:cNvSpPr/>
          <p:nvPr/>
        </p:nvSpPr>
        <p:spPr>
          <a:xfrm>
            <a:off x="479126" y="2176099"/>
            <a:ext cx="10418393" cy="2387021"/>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333">
                <a:ea typeface="游ゴシック"/>
              </a:rPr>
              <a:t>最新テックに触れていたいビジネスパーソン　／　エシカル消費を心がける生活者　／　健康な身体でありたい現役世代　／</a:t>
            </a:r>
            <a:endParaRPr lang="ja-JP" altLang="en-US" sz="2489"/>
          </a:p>
          <a:p>
            <a:endParaRPr lang="ja-JP" altLang="en-US" sz="1333">
              <a:ea typeface="游ゴシック"/>
            </a:endParaRPr>
          </a:p>
          <a:p>
            <a:r>
              <a:rPr lang="ja-JP" altLang="en-US" sz="1333">
                <a:ea typeface="游ゴシック"/>
              </a:rPr>
              <a:t>老後のお金を考えたい定年世代　／　将来に備えて資産を運用する現役世代　／ローカルの力になりたい地方サポーター　／</a:t>
            </a:r>
            <a:endParaRPr lang="ja-JP" altLang="en-US" sz="2489"/>
          </a:p>
          <a:p>
            <a:endParaRPr lang="ja-JP" altLang="en-US" sz="1333">
              <a:ea typeface="游ゴシック"/>
            </a:endParaRPr>
          </a:p>
          <a:p>
            <a:r>
              <a:rPr lang="ja-JP" altLang="en-US" sz="1333">
                <a:ea typeface="游ゴシック"/>
              </a:rPr>
              <a:t>リスキリングでキャリアアップをねらうミドルエイジ　／自己投資に積極的な現役世代　／　上質を身につけるミドルエイジ　／</a:t>
            </a:r>
            <a:endParaRPr lang="ja-JP" altLang="en-US" sz="2489"/>
          </a:p>
          <a:p>
            <a:endParaRPr lang="ja-JP" altLang="en-US" sz="1333">
              <a:ea typeface="游ゴシック"/>
            </a:endParaRPr>
          </a:p>
          <a:p>
            <a:r>
              <a:rPr lang="ja-JP" altLang="en-US" sz="1333">
                <a:ea typeface="游ゴシック"/>
              </a:rPr>
              <a:t>経営トレンドに関心を持つ中小企業の意思決定層　／　子どもの受験を成功させたい教育ママ・パパ　／</a:t>
            </a:r>
            <a:endParaRPr lang="ja-JP" altLang="en-US" sz="2489">
              <a:ea typeface="游ゴシック"/>
            </a:endParaRPr>
          </a:p>
          <a:p>
            <a:endParaRPr lang="ja-JP" altLang="en-US" sz="1333">
              <a:ea typeface="游ゴシック"/>
            </a:endParaRPr>
          </a:p>
          <a:p>
            <a:r>
              <a:rPr lang="ja-JP" altLang="en-US" sz="1333">
                <a:ea typeface="游ゴシック"/>
              </a:rPr>
              <a:t>資産を活かして折り返した人生を楽しみたいシニア　／　情報感度が高いアーリーアダプター　／</a:t>
            </a:r>
            <a:endParaRPr lang="ja-JP" altLang="en-US" sz="2489">
              <a:ea typeface="游ゴシック"/>
            </a:endParaRPr>
          </a:p>
          <a:p>
            <a:endParaRPr lang="ja-JP" altLang="en-US" sz="1333">
              <a:ea typeface="游ゴシック"/>
            </a:endParaRPr>
          </a:p>
          <a:p>
            <a:r>
              <a:rPr lang="ja-JP" altLang="en-US" sz="1333">
                <a:ea typeface="游ゴシック"/>
              </a:rPr>
              <a:t>政治や行政に関心があるアクティブな層</a:t>
            </a:r>
            <a:endParaRPr lang="ja-JP" altLang="en-US" sz="2489"/>
          </a:p>
        </p:txBody>
      </p:sp>
      <p:sp>
        <p:nvSpPr>
          <p:cNvPr id="13" name="タイトル 12">
            <a:extLst>
              <a:ext uri="{FF2B5EF4-FFF2-40B4-BE49-F238E27FC236}">
                <a16:creationId xmlns:a16="http://schemas.microsoft.com/office/drawing/2014/main" id="{7B679DB5-5C71-4F4C-6F2A-74B34127CD57}"/>
              </a:ext>
            </a:extLst>
          </p:cNvPr>
          <p:cNvSpPr>
            <a:spLocks noGrp="1"/>
          </p:cNvSpPr>
          <p:nvPr>
            <p:ph type="title"/>
          </p:nvPr>
        </p:nvSpPr>
        <p:spPr/>
        <p:txBody>
          <a:bodyPr/>
          <a:lstStyle/>
          <a:p>
            <a:r>
              <a:rPr lang="ja-JP" altLang="en-US"/>
              <a:t>プリセット　ターゲティング可能な項目</a:t>
            </a:r>
          </a:p>
        </p:txBody>
      </p:sp>
    </p:spTree>
    <p:extLst>
      <p:ext uri="{BB962C8B-B14F-4D97-AF65-F5344CB8AC3E}">
        <p14:creationId xmlns:p14="http://schemas.microsoft.com/office/powerpoint/2010/main" val="181343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24" name="図 23">
            <a:extLst>
              <a:ext uri="{FF2B5EF4-FFF2-40B4-BE49-F238E27FC236}">
                <a16:creationId xmlns:a16="http://schemas.microsoft.com/office/drawing/2014/main" id="{A80C07C0-3B23-7E4B-C016-28E25381AFD0}"/>
              </a:ext>
            </a:extLst>
          </p:cNvPr>
          <p:cNvPicPr>
            <a:picLocks noChangeAspect="1"/>
          </p:cNvPicPr>
          <p:nvPr/>
        </p:nvPicPr>
        <p:blipFill>
          <a:blip r:embed="rId3"/>
          <a:stretch>
            <a:fillRect/>
          </a:stretch>
        </p:blipFill>
        <p:spPr>
          <a:xfrm>
            <a:off x="6854116" y="2824286"/>
            <a:ext cx="1573461" cy="2795889"/>
          </a:xfrm>
          <a:prstGeom prst="rect">
            <a:avLst/>
          </a:prstGeom>
          <a:ln>
            <a:solidFill>
              <a:schemeClr val="bg1">
                <a:lumMod val="85000"/>
              </a:schemeClr>
            </a:solidFill>
          </a:ln>
        </p:spPr>
      </p:pic>
      <p:pic>
        <p:nvPicPr>
          <p:cNvPr id="27" name="図 26">
            <a:extLst>
              <a:ext uri="{FF2B5EF4-FFF2-40B4-BE49-F238E27FC236}">
                <a16:creationId xmlns:a16="http://schemas.microsoft.com/office/drawing/2014/main" id="{96F13CE7-26A2-2DEB-EC2A-22349D6D0CB2}"/>
              </a:ext>
            </a:extLst>
          </p:cNvPr>
          <p:cNvPicPr>
            <a:picLocks noChangeAspect="1"/>
          </p:cNvPicPr>
          <p:nvPr/>
        </p:nvPicPr>
        <p:blipFill>
          <a:blip r:embed="rId4"/>
          <a:stretch>
            <a:fillRect/>
          </a:stretch>
        </p:blipFill>
        <p:spPr>
          <a:xfrm>
            <a:off x="8571467" y="2805343"/>
            <a:ext cx="1577591" cy="2775240"/>
          </a:xfrm>
          <a:prstGeom prst="rect">
            <a:avLst/>
          </a:prstGeom>
          <a:ln>
            <a:solidFill>
              <a:schemeClr val="bg1">
                <a:lumMod val="85000"/>
              </a:schemeClr>
            </a:solidFill>
          </a:ln>
        </p:spPr>
      </p:pic>
      <p:pic>
        <p:nvPicPr>
          <p:cNvPr id="37" name="図 36">
            <a:extLst>
              <a:ext uri="{FF2B5EF4-FFF2-40B4-BE49-F238E27FC236}">
                <a16:creationId xmlns:a16="http://schemas.microsoft.com/office/drawing/2014/main" id="{452DA054-7C7D-2CC3-3D21-DC8E96B4DECB}"/>
              </a:ext>
            </a:extLst>
          </p:cNvPr>
          <p:cNvPicPr>
            <a:picLocks noChangeAspect="1"/>
          </p:cNvPicPr>
          <p:nvPr/>
        </p:nvPicPr>
        <p:blipFill>
          <a:blip r:embed="rId5"/>
          <a:stretch>
            <a:fillRect/>
          </a:stretch>
        </p:blipFill>
        <p:spPr>
          <a:xfrm>
            <a:off x="10292944" y="2832542"/>
            <a:ext cx="1573461" cy="2787629"/>
          </a:xfrm>
          <a:prstGeom prst="rect">
            <a:avLst/>
          </a:prstGeom>
          <a:ln>
            <a:solidFill>
              <a:schemeClr val="bg1">
                <a:lumMod val="85000"/>
              </a:schemeClr>
            </a:solidFill>
          </a:ln>
        </p:spPr>
      </p:pic>
      <p:sp>
        <p:nvSpPr>
          <p:cNvPr id="5" name="タイトル 3">
            <a:extLst>
              <a:ext uri="{FF2B5EF4-FFF2-40B4-BE49-F238E27FC236}">
                <a16:creationId xmlns:a16="http://schemas.microsoft.com/office/drawing/2014/main" id="{F843E737-CC54-2337-1FE2-59656539687C}"/>
              </a:ext>
            </a:extLst>
          </p:cNvPr>
          <p:cNvSpPr>
            <a:spLocks noGrp="1"/>
          </p:cNvSpPr>
          <p:nvPr>
            <p:ph type="title"/>
          </p:nvPr>
        </p:nvSpPr>
        <p:spPr>
          <a:xfrm>
            <a:off x="533402" y="255645"/>
            <a:ext cx="9759541" cy="425395"/>
          </a:xfrm>
        </p:spPr>
        <p:txBody>
          <a:bodyPr/>
          <a:lstStyle/>
          <a:p>
            <a:r>
              <a:rPr lang="ja-JP" altLang="en-US"/>
              <a:t>（補足資料）コンテンツターゲティング「サイト内記事ジャンル」</a:t>
            </a:r>
          </a:p>
        </p:txBody>
      </p:sp>
      <p:sp>
        <p:nvSpPr>
          <p:cNvPr id="6" name="テキスト プレースホルダー 11">
            <a:extLst>
              <a:ext uri="{FF2B5EF4-FFF2-40B4-BE49-F238E27FC236}">
                <a16:creationId xmlns:a16="http://schemas.microsoft.com/office/drawing/2014/main" id="{68E80401-6036-9783-B11A-8AE758DDF51D}"/>
              </a:ext>
            </a:extLst>
          </p:cNvPr>
          <p:cNvSpPr>
            <a:spLocks noGrp="1"/>
          </p:cNvSpPr>
          <p:nvPr>
            <p:ph type="body" sz="quarter" idx="19"/>
          </p:nvPr>
        </p:nvSpPr>
        <p:spPr>
          <a:xfrm>
            <a:off x="335361" y="944723"/>
            <a:ext cx="11521280" cy="833311"/>
          </a:xfrm>
        </p:spPr>
        <p:txBody>
          <a:bodyPr>
            <a:normAutofit/>
          </a:bodyPr>
          <a:lstStyle/>
          <a:p>
            <a:r>
              <a:rPr lang="ja-JP" altLang="en-US"/>
              <a:t>「いま読んでいる記事ジャンル」にターゲティングした広告を配信可能です</a:t>
            </a:r>
            <a:endParaRPr lang="en-US" altLang="ja-JP"/>
          </a:p>
        </p:txBody>
      </p:sp>
      <p:graphicFrame>
        <p:nvGraphicFramePr>
          <p:cNvPr id="22" name="表 21">
            <a:extLst>
              <a:ext uri="{FF2B5EF4-FFF2-40B4-BE49-F238E27FC236}">
                <a16:creationId xmlns:a16="http://schemas.microsoft.com/office/drawing/2014/main" id="{562D24E7-E9B7-19C5-34C8-D9FF5CC9976F}"/>
              </a:ext>
            </a:extLst>
          </p:cNvPr>
          <p:cNvGraphicFramePr>
            <a:graphicFrameLocks noGrp="1"/>
          </p:cNvGraphicFramePr>
          <p:nvPr/>
        </p:nvGraphicFramePr>
        <p:xfrm>
          <a:off x="432308" y="3431954"/>
          <a:ext cx="6166791" cy="1994356"/>
        </p:xfrm>
        <a:graphic>
          <a:graphicData uri="http://schemas.openxmlformats.org/drawingml/2006/table">
            <a:tbl>
              <a:tblPr/>
              <a:tblGrid>
                <a:gridCol w="1695840">
                  <a:extLst>
                    <a:ext uri="{9D8B030D-6E8A-4147-A177-3AD203B41FA5}">
                      <a16:colId xmlns:a16="http://schemas.microsoft.com/office/drawing/2014/main" val="3728621358"/>
                    </a:ext>
                  </a:extLst>
                </a:gridCol>
                <a:gridCol w="4470951">
                  <a:extLst>
                    <a:ext uri="{9D8B030D-6E8A-4147-A177-3AD203B41FA5}">
                      <a16:colId xmlns:a16="http://schemas.microsoft.com/office/drawing/2014/main" val="3774726774"/>
                    </a:ext>
                  </a:extLst>
                </a:gridCol>
              </a:tblGrid>
              <a:tr h="275084">
                <a:tc>
                  <a:txBody>
                    <a:bodyPr/>
                    <a:lstStyle/>
                    <a:p>
                      <a:pPr algn="ctr" rtl="0" fontAlgn="b"/>
                      <a:r>
                        <a:rPr lang="ja-JP" altLang="en-US" sz="1300" b="1">
                          <a:solidFill>
                            <a:schemeClr val="tx1"/>
                          </a:solidFill>
                          <a:effectLst/>
                          <a:latin typeface="游ゴシック"/>
                          <a:ea typeface="游ゴシック"/>
                        </a:rPr>
                        <a:t>  大分類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300" b="1">
                          <a:solidFill>
                            <a:schemeClr val="tx1"/>
                          </a:solidFill>
                          <a:effectLst/>
                          <a:latin typeface="游ゴシック"/>
                          <a:ea typeface="游ゴシック"/>
                        </a:rPr>
                        <a:t>  中分類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5619626"/>
                  </a:ext>
                </a:extLst>
              </a:tr>
              <a:tr h="261329">
                <a:tc>
                  <a:txBody>
                    <a:bodyPr/>
                    <a:lstStyle/>
                    <a:p>
                      <a:pPr algn="ctr" rtl="0" fontAlgn="b"/>
                      <a:r>
                        <a:rPr lang="ja-JP" altLang="en-US" sz="1200" b="0">
                          <a:effectLst/>
                          <a:latin typeface="游ゴシック"/>
                          <a:ea typeface="游ゴシック"/>
                        </a:rPr>
                        <a:t>経済・市場系</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金融・市場　／　産業・商品・企業情報　／　テック・</a:t>
                      </a:r>
                      <a:r>
                        <a:rPr lang="en-US" altLang="ja-JP" sz="1200" b="0">
                          <a:effectLst/>
                          <a:latin typeface="游ゴシック"/>
                          <a:ea typeface="游ゴシック"/>
                        </a:rPr>
                        <a:t>IT</a:t>
                      </a:r>
                      <a:endParaRPr lang="ja-JP" altLang="en-US"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0289264"/>
                  </a:ext>
                </a:extLst>
              </a:tr>
              <a:tr h="261329">
                <a:tc>
                  <a:txBody>
                    <a:bodyPr/>
                    <a:lstStyle/>
                    <a:p>
                      <a:pPr algn="ctr" rtl="0" fontAlgn="b"/>
                      <a:r>
                        <a:rPr lang="ja-JP" altLang="en-US" sz="1200" b="0">
                          <a:effectLst/>
                          <a:latin typeface="游ゴシック"/>
                          <a:ea typeface="游ゴシック"/>
                        </a:rPr>
                        <a:t>政治・国際系</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ja-JP" altLang="en-US"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322123"/>
                  </a:ext>
                </a:extLst>
              </a:tr>
              <a:tr h="261329">
                <a:tc>
                  <a:txBody>
                    <a:bodyPr/>
                    <a:lstStyle/>
                    <a:p>
                      <a:pPr algn="ctr" rtl="0" fontAlgn="b"/>
                      <a:r>
                        <a:rPr lang="ja-JP" altLang="en-US" sz="1200" b="0">
                          <a:effectLst/>
                          <a:latin typeface="游ゴシック"/>
                          <a:ea typeface="游ゴシック"/>
                        </a:rPr>
                        <a:t>スポーツ系</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野球　／　サッカー　／　相撲　／　その他スポーツ</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35397240"/>
                  </a:ext>
                </a:extLst>
              </a:tr>
              <a:tr h="412627">
                <a:tc>
                  <a:txBody>
                    <a:bodyPr/>
                    <a:lstStyle/>
                    <a:p>
                      <a:pPr algn="ctr" rtl="0" fontAlgn="b"/>
                      <a:r>
                        <a:rPr lang="ja-JP" altLang="en-US" sz="1200" b="0">
                          <a:effectLst/>
                          <a:latin typeface="游ゴシック"/>
                          <a:ea typeface="游ゴシック"/>
                        </a:rPr>
                        <a:t>カルチャー・エンタメ・芸能系</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エンタメ（テレビ・漫画・芸能・音楽）</a:t>
                      </a:r>
                      <a:endParaRPr lang="en-US" altLang="ja-JP"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9566231"/>
                  </a:ext>
                </a:extLst>
              </a:tr>
              <a:tr h="261329">
                <a:tc>
                  <a:txBody>
                    <a:bodyPr/>
                    <a:lstStyle/>
                    <a:p>
                      <a:pPr algn="ctr" rtl="0" fontAlgn="b"/>
                      <a:r>
                        <a:rPr lang="ja-JP" altLang="en-US" sz="1200" b="0">
                          <a:effectLst/>
                          <a:latin typeface="游ゴシック"/>
                          <a:ea typeface="游ゴシック"/>
                        </a:rPr>
                        <a:t>教育・子育て系</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游ゴシック"/>
                        </a:rPr>
                        <a:t>子育て　／　学校（小・中・高）／　教育全般</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05520121"/>
                  </a:ext>
                </a:extLst>
              </a:tr>
              <a:tr h="261329">
                <a:tc>
                  <a:txBody>
                    <a:bodyPr/>
                    <a:lstStyle/>
                    <a:p>
                      <a:pPr algn="ctr" rtl="0" fontAlgn="b"/>
                      <a:r>
                        <a:rPr lang="ja-JP" altLang="en-US" sz="1200" b="0">
                          <a:effectLst/>
                          <a:latin typeface="游ゴシック"/>
                          <a:ea typeface="游ゴシック"/>
                        </a:rPr>
                        <a:t>医療・健康系</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endParaRPr lang="ja-JP" altLang="en-US" sz="1200" b="0">
                        <a:effectLst/>
                        <a:latin typeface="游ゴシック"/>
                        <a:ea typeface="游ゴシック"/>
                      </a:endParaRP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52483497"/>
                  </a:ext>
                </a:extLst>
              </a:tr>
            </a:tbl>
          </a:graphicData>
        </a:graphic>
      </p:graphicFrame>
      <p:sp>
        <p:nvSpPr>
          <p:cNvPr id="2" name="スライド番号プレースホルダー 3">
            <a:extLst>
              <a:ext uri="{FF2B5EF4-FFF2-40B4-BE49-F238E27FC236}">
                <a16:creationId xmlns:a16="http://schemas.microsoft.com/office/drawing/2014/main" id="{EB05D095-4441-053B-DC2D-9FC725083B4D}"/>
              </a:ext>
            </a:extLst>
          </p:cNvPr>
          <p:cNvSpPr>
            <a:spLocks noGrp="1"/>
          </p:cNvSpPr>
          <p:nvPr>
            <p:ph type="sldNum" sz="quarter" idx="4"/>
          </p:nvPr>
        </p:nvSpPr>
        <p:spPr>
          <a:xfrm>
            <a:off x="11476038" y="6554788"/>
            <a:ext cx="715962" cy="303212"/>
          </a:xfrm>
        </p:spPr>
        <p:txBody>
          <a:bodyPr/>
          <a:lstStyle/>
          <a:p>
            <a:fld id="{3200D908-C2D6-084A-9C6A-44EB3DC58219}" type="slidenum">
              <a:rPr lang="ja-JP" altLang="en-US">
                <a:sym typeface="Arial"/>
              </a:rPr>
              <a:pPr/>
              <a:t>14</a:t>
            </a:fld>
            <a:endParaRPr lang="ja-JP" altLang="en-US">
              <a:sym typeface="Arial"/>
            </a:endParaRPr>
          </a:p>
        </p:txBody>
      </p:sp>
      <p:sp>
        <p:nvSpPr>
          <p:cNvPr id="3" name="Google Shape;342;p26">
            <a:extLst>
              <a:ext uri="{FF2B5EF4-FFF2-40B4-BE49-F238E27FC236}">
                <a16:creationId xmlns:a16="http://schemas.microsoft.com/office/drawing/2014/main" id="{0C324C45-CD55-1F73-46C3-CA6B41509522}"/>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a:lnSpc>
                <a:spcPct val="110000"/>
              </a:lnSpc>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a:t>
            </a:r>
            <a:r>
              <a:rPr lang="ja-JP" altLang="en-US" sz="1467" b="1">
                <a:solidFill>
                  <a:schemeClr val="dk1"/>
                </a:solidFill>
                <a:latin typeface="游ゴシック" panose="020B0400000000000000" pitchFamily="50" charset="-128"/>
                <a:ea typeface="游ゴシック" panose="020B0400000000000000" pitchFamily="50" charset="-128"/>
              </a:rPr>
              <a:t>サイトとして定義されたジャンルを広告配信用に使いやすくグルーピング</a:t>
            </a:r>
            <a:endParaRPr lang="en-US" altLang="ja-JP" sz="1467" b="1">
              <a:solidFill>
                <a:schemeClr val="dk1"/>
              </a:solidFill>
              <a:latin typeface="游ゴシック" panose="020B0400000000000000" pitchFamily="50" charset="-128"/>
              <a:ea typeface="游ゴシック" panose="020B0400000000000000" pitchFamily="50" charset="-128"/>
            </a:endParaRPr>
          </a:p>
          <a:p>
            <a:pPr>
              <a:lnSpc>
                <a:spcPct val="110000"/>
              </a:lnSpc>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a:t>
            </a:r>
            <a:r>
              <a:rPr lang="ja-JP" altLang="en-US" sz="1467" b="1">
                <a:solidFill>
                  <a:schemeClr val="dk1"/>
                </a:solidFill>
                <a:latin typeface="游ゴシック" panose="020B0400000000000000" pitchFamily="50" charset="-128"/>
                <a:ea typeface="游ゴシック" panose="020B0400000000000000" pitchFamily="50" charset="-128"/>
              </a:rPr>
              <a:t>その他のジャンルやさらに細かく指定することも可能</a:t>
            </a:r>
          </a:p>
        </p:txBody>
      </p:sp>
      <p:sp>
        <p:nvSpPr>
          <p:cNvPr id="4" name="Google Shape;1116;p56">
            <a:extLst>
              <a:ext uri="{FF2B5EF4-FFF2-40B4-BE49-F238E27FC236}">
                <a16:creationId xmlns:a16="http://schemas.microsoft.com/office/drawing/2014/main" id="{5319305A-F96C-6BA8-18F5-862561AEB603}"/>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a:r>
              <a:rPr lang="ja-JP" altLang="en-US" sz="1467" b="1">
                <a:solidFill>
                  <a:srgbClr val="FFFFFF"/>
                </a:solidFill>
                <a:latin typeface="游ゴシック" panose="020B0400000000000000" pitchFamily="50" charset="-128"/>
                <a:ea typeface="游ゴシック" panose="020B0400000000000000" pitchFamily="50" charset="-128"/>
              </a:rPr>
              <a:t>　</a:t>
            </a:r>
            <a:r>
              <a:rPr lang="en-US" altLang="ja-JP" sz="1467" b="1">
                <a:solidFill>
                  <a:srgbClr val="FFFFFF"/>
                </a:solidFill>
                <a:latin typeface="游ゴシック" panose="020B0400000000000000" pitchFamily="50" charset="-128"/>
                <a:ea typeface="游ゴシック" panose="020B0400000000000000" pitchFamily="50" charset="-128"/>
              </a:rPr>
              <a:t>N</a:t>
            </a:r>
            <a:r>
              <a:rPr lang="en-US" altLang="ja-JP" sz="2133" b="1">
                <a:solidFill>
                  <a:srgbClr val="FFFFFF"/>
                </a:solidFill>
                <a:latin typeface="游ゴシック" panose="020B0400000000000000" pitchFamily="50" charset="-128"/>
                <a:ea typeface="游ゴシック" panose="020B0400000000000000" pitchFamily="50" charset="-128"/>
              </a:rPr>
              <a:t>5</a:t>
            </a:r>
            <a:r>
              <a:rPr lang="ja-JP" altLang="en-US" sz="1467" b="1">
                <a:solidFill>
                  <a:srgbClr val="FFFFFF"/>
                </a:solidFill>
                <a:latin typeface="游ゴシック" panose="020B0400000000000000" pitchFamily="50" charset="-128"/>
                <a:ea typeface="游ゴシック" panose="020B0400000000000000" pitchFamily="50" charset="-128"/>
              </a:rPr>
              <a:t>万円 ／設定</a:t>
            </a:r>
            <a:endParaRPr lang="en-US" altLang="ja-JP" sz="1467" b="1">
              <a:solidFill>
                <a:srgbClr val="FFFFFF"/>
              </a:solidFill>
              <a:latin typeface="游ゴシック" panose="020B0400000000000000" pitchFamily="50" charset="-128"/>
              <a:ea typeface="游ゴシック" panose="020B0400000000000000" pitchFamily="50" charset="-128"/>
            </a:endParaRPr>
          </a:p>
          <a:p>
            <a:pPr algn="ctr"/>
            <a:r>
              <a:rPr lang="en-US" altLang="ja-JP" sz="1467" b="1">
                <a:solidFill>
                  <a:srgbClr val="FFFFFF"/>
                </a:solidFill>
                <a:latin typeface="游ゴシック" panose="020B0400000000000000" pitchFamily="50" charset="-128"/>
                <a:ea typeface="游ゴシック" panose="020B0400000000000000" pitchFamily="50" charset="-128"/>
              </a:rPr>
              <a:t>※</a:t>
            </a:r>
            <a:r>
              <a:rPr lang="ja-JP" altLang="en-US" sz="1467" b="1">
                <a:solidFill>
                  <a:srgbClr val="FFFFFF"/>
                </a:solidFill>
                <a:latin typeface="游ゴシック" panose="020B0400000000000000" pitchFamily="50" charset="-128"/>
                <a:ea typeface="游ゴシック" panose="020B0400000000000000" pitchFamily="50" charset="-128"/>
              </a:rPr>
              <a:t>プリセット料金適用</a:t>
            </a:r>
            <a:endParaRPr lang="en-US" altLang="ja-JP" sz="1467" b="1">
              <a:solidFill>
                <a:srgbClr val="FFFFFF"/>
              </a:solidFill>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3769DCD3-EE8E-122D-1DEB-29B4E030F12A}"/>
              </a:ext>
            </a:extLst>
          </p:cNvPr>
          <p:cNvGrpSpPr/>
          <p:nvPr/>
        </p:nvGrpSpPr>
        <p:grpSpPr>
          <a:xfrm>
            <a:off x="433243" y="2795393"/>
            <a:ext cx="2918027" cy="451841"/>
            <a:chOff x="716518" y="1363382"/>
            <a:chExt cx="10758964" cy="451841"/>
          </a:xfrm>
        </p:grpSpPr>
        <p:pic>
          <p:nvPicPr>
            <p:cNvPr id="8" name="Google Shape;748;p44">
              <a:extLst>
                <a:ext uri="{FF2B5EF4-FFF2-40B4-BE49-F238E27FC236}">
                  <a16:creationId xmlns:a16="http://schemas.microsoft.com/office/drawing/2014/main" id="{B65F65A2-ED31-41F9-61F2-571E1F729F64}"/>
                </a:ext>
              </a:extLst>
            </p:cNvPr>
            <p:cNvPicPr preferRelativeResize="0"/>
            <p:nvPr/>
          </p:nvPicPr>
          <p:blipFill rotWithShape="1">
            <a:blip r:embed="rId6">
              <a:alphaModFix/>
            </a:blip>
            <a:srcRect/>
            <a:stretch/>
          </p:blipFill>
          <p:spPr>
            <a:xfrm rot="10800000" flipH="1">
              <a:off x="716518" y="1363382"/>
              <a:ext cx="10758964" cy="451841"/>
            </a:xfrm>
            <a:prstGeom prst="roundRect">
              <a:avLst>
                <a:gd name="adj" fmla="val 10902"/>
              </a:avLst>
            </a:prstGeom>
            <a:noFill/>
            <a:ln>
              <a:noFill/>
            </a:ln>
          </p:spPr>
        </p:pic>
        <p:sp>
          <p:nvSpPr>
            <p:cNvPr id="9" name="四角形: 角を丸くする 8">
              <a:extLst>
                <a:ext uri="{FF2B5EF4-FFF2-40B4-BE49-F238E27FC236}">
                  <a16:creationId xmlns:a16="http://schemas.microsoft.com/office/drawing/2014/main" id="{AFD3AC20-E124-0BE4-63B2-E10A09501D2F}"/>
                </a:ext>
              </a:extLst>
            </p:cNvPr>
            <p:cNvSpPr/>
            <p:nvPr/>
          </p:nvSpPr>
          <p:spPr>
            <a:xfrm>
              <a:off x="1717239" y="1465954"/>
              <a:ext cx="8757523" cy="262897"/>
            </a:xfrm>
            <a:prstGeom prst="roundRect">
              <a:avLst>
                <a:gd name="adj" fmla="val 0"/>
              </a:avLst>
            </a:prstGeom>
            <a:noFill/>
            <a:ln w="12700" cap="flat" cmpd="sng" algn="ctr">
              <a:noFill/>
              <a:prstDash val="solid"/>
              <a:miter lim="800000"/>
            </a:ln>
            <a:effectLst/>
          </p:spPr>
          <p:txBody>
            <a:bodyPr bIns="35995" rtlCol="0" anchor="ctr"/>
            <a:lstStyle>
              <a:defPPr>
                <a:defRPr lang="ja-JP"/>
              </a:defPPr>
              <a:lvl1pPr marL="0" algn="l" defTabSz="1507846" rtl="0" eaLnBrk="1" latinLnBrk="0" hangingPunct="1">
                <a:defRPr kumimoji="1" sz="2968" kern="1200">
                  <a:solidFill>
                    <a:schemeClr val="tx1"/>
                  </a:solidFill>
                  <a:latin typeface="+mn-lt"/>
                  <a:ea typeface="+mn-ea"/>
                  <a:cs typeface="+mn-cs"/>
                </a:defRPr>
              </a:lvl1pPr>
              <a:lvl2pPr marL="753923" algn="l" defTabSz="1507846" rtl="0" eaLnBrk="1" latinLnBrk="0" hangingPunct="1">
                <a:defRPr kumimoji="1" sz="2968" kern="1200">
                  <a:solidFill>
                    <a:schemeClr val="tx1"/>
                  </a:solidFill>
                  <a:latin typeface="+mn-lt"/>
                  <a:ea typeface="+mn-ea"/>
                  <a:cs typeface="+mn-cs"/>
                </a:defRPr>
              </a:lvl2pPr>
              <a:lvl3pPr marL="1507846" algn="l" defTabSz="1507846" rtl="0" eaLnBrk="1" latinLnBrk="0" hangingPunct="1">
                <a:defRPr kumimoji="1" sz="2968" kern="1200">
                  <a:solidFill>
                    <a:schemeClr val="tx1"/>
                  </a:solidFill>
                  <a:latin typeface="+mn-lt"/>
                  <a:ea typeface="+mn-ea"/>
                  <a:cs typeface="+mn-cs"/>
                </a:defRPr>
              </a:lvl3pPr>
              <a:lvl4pPr marL="2261768" algn="l" defTabSz="1507846" rtl="0" eaLnBrk="1" latinLnBrk="0" hangingPunct="1">
                <a:defRPr kumimoji="1" sz="2968" kern="1200">
                  <a:solidFill>
                    <a:schemeClr val="tx1"/>
                  </a:solidFill>
                  <a:latin typeface="+mn-lt"/>
                  <a:ea typeface="+mn-ea"/>
                  <a:cs typeface="+mn-cs"/>
                </a:defRPr>
              </a:lvl4pPr>
              <a:lvl5pPr marL="3015691" algn="l" defTabSz="1507846" rtl="0" eaLnBrk="1" latinLnBrk="0" hangingPunct="1">
                <a:defRPr kumimoji="1" sz="2968" kern="1200">
                  <a:solidFill>
                    <a:schemeClr val="tx1"/>
                  </a:solidFill>
                  <a:latin typeface="+mn-lt"/>
                  <a:ea typeface="+mn-ea"/>
                  <a:cs typeface="+mn-cs"/>
                </a:defRPr>
              </a:lvl5pPr>
              <a:lvl6pPr marL="3769614" algn="l" defTabSz="1507846" rtl="0" eaLnBrk="1" latinLnBrk="0" hangingPunct="1">
                <a:defRPr kumimoji="1" sz="2968" kern="1200">
                  <a:solidFill>
                    <a:schemeClr val="tx1"/>
                  </a:solidFill>
                  <a:latin typeface="+mn-lt"/>
                  <a:ea typeface="+mn-ea"/>
                  <a:cs typeface="+mn-cs"/>
                </a:defRPr>
              </a:lvl6pPr>
              <a:lvl7pPr marL="4523537" algn="l" defTabSz="1507846" rtl="0" eaLnBrk="1" latinLnBrk="0" hangingPunct="1">
                <a:defRPr kumimoji="1" sz="2968" kern="1200">
                  <a:solidFill>
                    <a:schemeClr val="tx1"/>
                  </a:solidFill>
                  <a:latin typeface="+mn-lt"/>
                  <a:ea typeface="+mn-ea"/>
                  <a:cs typeface="+mn-cs"/>
                </a:defRPr>
              </a:lvl7pPr>
              <a:lvl8pPr marL="5277460" algn="l" defTabSz="1507846" rtl="0" eaLnBrk="1" latinLnBrk="0" hangingPunct="1">
                <a:defRPr kumimoji="1" sz="2968" kern="1200">
                  <a:solidFill>
                    <a:schemeClr val="tx1"/>
                  </a:solidFill>
                  <a:latin typeface="+mn-lt"/>
                  <a:ea typeface="+mn-ea"/>
                  <a:cs typeface="+mn-cs"/>
                </a:defRPr>
              </a:lvl8pPr>
              <a:lvl9pPr marL="6031382" algn="l" defTabSz="1507846" rtl="0" eaLnBrk="1" latinLnBrk="0" hangingPunct="1">
                <a:defRPr kumimoji="1" sz="2968" kern="1200">
                  <a:solidFill>
                    <a:schemeClr val="tx1"/>
                  </a:solidFill>
                  <a:latin typeface="+mn-lt"/>
                  <a:ea typeface="+mn-ea"/>
                  <a:cs typeface="+mn-cs"/>
                </a:defRPr>
              </a:lvl9pPr>
            </a:lstStyle>
            <a:p>
              <a:pPr algn="ctr" defTabSz="914246">
                <a:defRPr/>
              </a:pPr>
              <a:r>
                <a:rPr kumimoji="0" lang="ja-JP" altLang="en-US" sz="1400" b="1" kern="0">
                  <a:solidFill>
                    <a:prstClr val="white"/>
                  </a:solidFill>
                  <a:latin typeface="+mn-ea"/>
                </a:rPr>
                <a:t>指定可能なプリセット項目</a:t>
              </a:r>
            </a:p>
          </p:txBody>
        </p:sp>
      </p:grpSp>
      <p:sp>
        <p:nvSpPr>
          <p:cNvPr id="10" name="テキスト ボックス 9">
            <a:extLst>
              <a:ext uri="{FF2B5EF4-FFF2-40B4-BE49-F238E27FC236}">
                <a16:creationId xmlns:a16="http://schemas.microsoft.com/office/drawing/2014/main" id="{AEE19A8F-956D-7967-A766-6DF5837C38EF}"/>
              </a:ext>
            </a:extLst>
          </p:cNvPr>
          <p:cNvSpPr txBox="1"/>
          <p:nvPr/>
        </p:nvSpPr>
        <p:spPr>
          <a:xfrm>
            <a:off x="3525949" y="2916230"/>
            <a:ext cx="2816251" cy="369332"/>
          </a:xfrm>
          <a:prstGeom prst="rect">
            <a:avLst/>
          </a:prstGeom>
          <a:noFill/>
        </p:spPr>
        <p:txBody>
          <a:bodyPr wrap="square" lIns="0" tIns="0" rIns="0" bIns="0" rtlCol="0">
            <a:spAutoFit/>
          </a:bodyPr>
          <a:lstStyle>
            <a:defPPr>
              <a:defRPr lang="ja-JP"/>
            </a:defPPr>
            <a:lvl1pPr marL="0" algn="l" defTabSz="1507846" rtl="0" eaLnBrk="1" latinLnBrk="0" hangingPunct="1">
              <a:defRPr kumimoji="1" sz="2968" kern="1200">
                <a:solidFill>
                  <a:schemeClr val="tx1"/>
                </a:solidFill>
                <a:latin typeface="+mn-lt"/>
                <a:ea typeface="+mn-ea"/>
                <a:cs typeface="+mn-cs"/>
              </a:defRPr>
            </a:lvl1pPr>
            <a:lvl2pPr marL="753923" algn="l" defTabSz="1507846" rtl="0" eaLnBrk="1" latinLnBrk="0" hangingPunct="1">
              <a:defRPr kumimoji="1" sz="2968" kern="1200">
                <a:solidFill>
                  <a:schemeClr val="tx1"/>
                </a:solidFill>
                <a:latin typeface="+mn-lt"/>
                <a:ea typeface="+mn-ea"/>
                <a:cs typeface="+mn-cs"/>
              </a:defRPr>
            </a:lvl2pPr>
            <a:lvl3pPr marL="1507846" algn="l" defTabSz="1507846" rtl="0" eaLnBrk="1" latinLnBrk="0" hangingPunct="1">
              <a:defRPr kumimoji="1" sz="2968" kern="1200">
                <a:solidFill>
                  <a:schemeClr val="tx1"/>
                </a:solidFill>
                <a:latin typeface="+mn-lt"/>
                <a:ea typeface="+mn-ea"/>
                <a:cs typeface="+mn-cs"/>
              </a:defRPr>
            </a:lvl3pPr>
            <a:lvl4pPr marL="2261768" algn="l" defTabSz="1507846" rtl="0" eaLnBrk="1" latinLnBrk="0" hangingPunct="1">
              <a:defRPr kumimoji="1" sz="2968" kern="1200">
                <a:solidFill>
                  <a:schemeClr val="tx1"/>
                </a:solidFill>
                <a:latin typeface="+mn-lt"/>
                <a:ea typeface="+mn-ea"/>
                <a:cs typeface="+mn-cs"/>
              </a:defRPr>
            </a:lvl4pPr>
            <a:lvl5pPr marL="3015691" algn="l" defTabSz="1507846" rtl="0" eaLnBrk="1" latinLnBrk="0" hangingPunct="1">
              <a:defRPr kumimoji="1" sz="2968" kern="1200">
                <a:solidFill>
                  <a:schemeClr val="tx1"/>
                </a:solidFill>
                <a:latin typeface="+mn-lt"/>
                <a:ea typeface="+mn-ea"/>
                <a:cs typeface="+mn-cs"/>
              </a:defRPr>
            </a:lvl5pPr>
            <a:lvl6pPr marL="3769614" algn="l" defTabSz="1507846" rtl="0" eaLnBrk="1" latinLnBrk="0" hangingPunct="1">
              <a:defRPr kumimoji="1" sz="2968" kern="1200">
                <a:solidFill>
                  <a:schemeClr val="tx1"/>
                </a:solidFill>
                <a:latin typeface="+mn-lt"/>
                <a:ea typeface="+mn-ea"/>
                <a:cs typeface="+mn-cs"/>
              </a:defRPr>
            </a:lvl6pPr>
            <a:lvl7pPr marL="4523537" algn="l" defTabSz="1507846" rtl="0" eaLnBrk="1" latinLnBrk="0" hangingPunct="1">
              <a:defRPr kumimoji="1" sz="2968" kern="1200">
                <a:solidFill>
                  <a:schemeClr val="tx1"/>
                </a:solidFill>
                <a:latin typeface="+mn-lt"/>
                <a:ea typeface="+mn-ea"/>
                <a:cs typeface="+mn-cs"/>
              </a:defRPr>
            </a:lvl7pPr>
            <a:lvl8pPr marL="5277460" algn="l" defTabSz="1507846" rtl="0" eaLnBrk="1" latinLnBrk="0" hangingPunct="1">
              <a:defRPr kumimoji="1" sz="2968" kern="1200">
                <a:solidFill>
                  <a:schemeClr val="tx1"/>
                </a:solidFill>
                <a:latin typeface="+mn-lt"/>
                <a:ea typeface="+mn-ea"/>
                <a:cs typeface="+mn-cs"/>
              </a:defRPr>
            </a:lvl8pPr>
            <a:lvl9pPr marL="6031382" algn="l" defTabSz="1507846" rtl="0" eaLnBrk="1" latinLnBrk="0" hangingPunct="1">
              <a:defRPr kumimoji="1" sz="2968" kern="1200">
                <a:solidFill>
                  <a:schemeClr val="tx1"/>
                </a:solidFill>
                <a:latin typeface="+mn-lt"/>
                <a:ea typeface="+mn-ea"/>
                <a:cs typeface="+mn-cs"/>
              </a:defRPr>
            </a:lvl9pPr>
          </a:lstStyle>
          <a:p>
            <a:pPr defTabSz="914246">
              <a:defRPr/>
            </a:pPr>
            <a:r>
              <a:rPr lang="en-US" altLang="ja-JP" sz="1200" b="1">
                <a:solidFill>
                  <a:prstClr val="black"/>
                </a:solidFill>
                <a:latin typeface="+mn-ea"/>
              </a:rPr>
              <a:t>※</a:t>
            </a:r>
            <a:r>
              <a:rPr lang="ja-JP" altLang="en-US" sz="1200" b="1">
                <a:solidFill>
                  <a:prstClr val="black"/>
                </a:solidFill>
                <a:latin typeface="+mn-ea"/>
              </a:rPr>
              <a:t>朝日新聞デジタルのディスプレイ広告のみ実施可能</a:t>
            </a:r>
            <a:endParaRPr lang="en-US" altLang="ja-JP" sz="1200" b="1">
              <a:solidFill>
                <a:prstClr val="black"/>
              </a:solidFill>
              <a:latin typeface="+mn-ea"/>
            </a:endParaRPr>
          </a:p>
        </p:txBody>
      </p:sp>
      <p:sp>
        <p:nvSpPr>
          <p:cNvPr id="11" name="テキスト ボックス 10">
            <a:extLst>
              <a:ext uri="{FF2B5EF4-FFF2-40B4-BE49-F238E27FC236}">
                <a16:creationId xmlns:a16="http://schemas.microsoft.com/office/drawing/2014/main" id="{496DDEC5-4AC2-2438-3971-F6956229578B}"/>
              </a:ext>
            </a:extLst>
          </p:cNvPr>
          <p:cNvSpPr txBox="1"/>
          <p:nvPr/>
        </p:nvSpPr>
        <p:spPr>
          <a:xfrm>
            <a:off x="433242" y="5572702"/>
            <a:ext cx="6292097" cy="998415"/>
          </a:xfrm>
          <a:prstGeom prst="rect">
            <a:avLst/>
          </a:prstGeom>
          <a:noFill/>
          <a:ln>
            <a:noFill/>
          </a:ln>
        </p:spPr>
        <p:txBody>
          <a:bodyPr wrap="square">
            <a:spAutoFit/>
          </a:bodyPr>
          <a:lstStyle/>
          <a:p>
            <a:pPr defTabSz="685718">
              <a:lnSpc>
                <a:spcPct val="150000"/>
              </a:lnSpc>
              <a:buClrTx/>
              <a:defRPr/>
            </a:pPr>
            <a:r>
              <a:rPr kumimoji="1" lang="en-US" altLang="ja-JP" sz="800" kern="1200">
                <a:latin typeface="游ゴシック"/>
                <a:ea typeface="游ゴシック"/>
                <a:cs typeface="+mn-cs"/>
              </a:rPr>
              <a:t>※</a:t>
            </a:r>
            <a:r>
              <a:rPr kumimoji="1" lang="ja-JP" altLang="en-US" sz="800" kern="1200">
                <a:latin typeface="游ゴシック"/>
                <a:ea typeface="游ゴシック"/>
                <a:cs typeface="+mn-cs"/>
              </a:rPr>
              <a:t>希望のジャンルを大分類もしくは中分類で選択いただき担当営業まで在庫数についてお問い合わせください。記事ページのみでターゲティング可能です。</a:t>
            </a:r>
          </a:p>
          <a:p>
            <a:pPr defTabSz="685718">
              <a:lnSpc>
                <a:spcPct val="150000"/>
              </a:lnSpc>
              <a:buClrTx/>
              <a:defRPr/>
            </a:pPr>
            <a:r>
              <a:rPr kumimoji="1" lang="en-US" altLang="ja-JP" sz="800" kern="1200">
                <a:latin typeface="游ゴシック"/>
                <a:ea typeface="游ゴシック"/>
                <a:cs typeface="+mn-cs"/>
              </a:rPr>
              <a:t>※</a:t>
            </a:r>
            <a:r>
              <a:rPr kumimoji="1" lang="ja-JP" altLang="en-US" sz="800" kern="1200">
                <a:latin typeface="游ゴシック"/>
                <a:ea typeface="游ゴシック"/>
                <a:cs typeface="+mn-cs"/>
              </a:rPr>
              <a:t>トップページを指定する場合、コンテンツターゲティングオプションが適用されます。</a:t>
            </a:r>
            <a:endParaRPr kumimoji="1" lang="en-US" altLang="ja-JP" sz="800" kern="1200">
              <a:latin typeface="游ゴシック"/>
              <a:ea typeface="游ゴシック"/>
              <a:cs typeface="+mn-cs"/>
            </a:endParaRPr>
          </a:p>
          <a:p>
            <a:pPr defTabSz="685718">
              <a:lnSpc>
                <a:spcPct val="150000"/>
              </a:lnSpc>
              <a:buClrTx/>
              <a:defRPr/>
            </a:pPr>
            <a:r>
              <a:rPr lang="en-US" altLang="ja-JP" sz="800">
                <a:latin typeface="游ゴシック"/>
                <a:ea typeface="游ゴシック"/>
              </a:rPr>
              <a:t>※</a:t>
            </a:r>
            <a:r>
              <a:rPr lang="ja-JP" altLang="en-US" sz="800">
                <a:latin typeface="游ゴシック"/>
                <a:ea typeface="游ゴシック"/>
              </a:rPr>
              <a:t>特定のキーワードを抽出したり、独自の条件で</a:t>
            </a:r>
            <a:r>
              <a:rPr lang="ja-JP" altLang="en-US" sz="800" kern="1200">
                <a:latin typeface="游ゴシック"/>
                <a:ea typeface="游ゴシック"/>
                <a:cs typeface="+mn-cs"/>
              </a:rPr>
              <a:t>指定する場合は「カスタム」（</a:t>
            </a:r>
            <a:r>
              <a:rPr lang="en-US" altLang="ja-JP" sz="800" kern="1200">
                <a:latin typeface="游ゴシック"/>
                <a:ea typeface="游ゴシック"/>
                <a:cs typeface="+mn-cs"/>
              </a:rPr>
              <a:t>N15</a:t>
            </a:r>
            <a:r>
              <a:rPr lang="ja-JP" altLang="en-US" sz="800">
                <a:latin typeface="游ゴシック"/>
                <a:ea typeface="游ゴシック"/>
              </a:rPr>
              <a:t>万～</a:t>
            </a:r>
            <a:r>
              <a:rPr lang="ja-JP" altLang="en-US" sz="800" kern="1200">
                <a:latin typeface="游ゴシック"/>
                <a:ea typeface="游ゴシック"/>
                <a:cs typeface="+mn-cs"/>
              </a:rPr>
              <a:t>）の料金を適用いたします。</a:t>
            </a:r>
            <a:endParaRPr lang="en-US" altLang="ja-JP" sz="800" kern="1200">
              <a:latin typeface="游ゴシック"/>
              <a:ea typeface="游ゴシック"/>
              <a:cs typeface="+mn-cs"/>
            </a:endParaRPr>
          </a:p>
          <a:p>
            <a:pPr defTabSz="685718">
              <a:lnSpc>
                <a:spcPct val="150000"/>
              </a:lnSpc>
              <a:defRPr/>
            </a:pPr>
            <a:r>
              <a:rPr lang="ja-JP" altLang="ja-JP" sz="800" kern="1200">
                <a:latin typeface="游ゴシック"/>
                <a:ea typeface="游ゴシック"/>
                <a:cs typeface="+mn-cs"/>
              </a:rPr>
              <a:t>詳細は担当営業までお問い合わせください。</a:t>
            </a:r>
            <a:endParaRPr lang="ja-JP" altLang="en-US" sz="800" kern="1200">
              <a:latin typeface="游ゴシック"/>
              <a:ea typeface="游ゴシック"/>
              <a:cs typeface="+mn-cs"/>
            </a:endParaRPr>
          </a:p>
        </p:txBody>
      </p:sp>
      <p:sp>
        <p:nvSpPr>
          <p:cNvPr id="13" name="テキスト ボックス 12">
            <a:extLst>
              <a:ext uri="{FF2B5EF4-FFF2-40B4-BE49-F238E27FC236}">
                <a16:creationId xmlns:a16="http://schemas.microsoft.com/office/drawing/2014/main" id="{7163B05F-4625-C692-CA01-DE143CB4E619}"/>
              </a:ext>
            </a:extLst>
          </p:cNvPr>
          <p:cNvSpPr txBox="1"/>
          <p:nvPr/>
        </p:nvSpPr>
        <p:spPr>
          <a:xfrm>
            <a:off x="10608998" y="6481057"/>
            <a:ext cx="2014401" cy="230832"/>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256082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291BE3D-F7A6-981B-CFAC-DD5557F6B057}"/>
              </a:ext>
            </a:extLst>
          </p:cNvPr>
          <p:cNvSpPr>
            <a:spLocks noGrp="1"/>
          </p:cNvSpPr>
          <p:nvPr>
            <p:ph type="title"/>
          </p:nvPr>
        </p:nvSpPr>
        <p:spPr>
          <a:xfrm>
            <a:off x="533402" y="255645"/>
            <a:ext cx="9877923" cy="425395"/>
          </a:xfrm>
        </p:spPr>
        <p:txBody>
          <a:bodyPr/>
          <a:lstStyle/>
          <a:p>
            <a:r>
              <a:rPr lang="ja-JP" altLang="en-US"/>
              <a:t>（補足資料）コンテンツターゲティング「ブランドセーフティ」</a:t>
            </a:r>
          </a:p>
        </p:txBody>
      </p:sp>
      <p:sp>
        <p:nvSpPr>
          <p:cNvPr id="12" name="テキスト プレースホルダー 11">
            <a:extLst>
              <a:ext uri="{FF2B5EF4-FFF2-40B4-BE49-F238E27FC236}">
                <a16:creationId xmlns:a16="http://schemas.microsoft.com/office/drawing/2014/main" id="{915287DB-1D61-CEC2-AE13-7E0DABB88AB8}"/>
              </a:ext>
            </a:extLst>
          </p:cNvPr>
          <p:cNvSpPr>
            <a:spLocks noGrp="1"/>
          </p:cNvSpPr>
          <p:nvPr>
            <p:ph type="body" sz="quarter" idx="19"/>
          </p:nvPr>
        </p:nvSpPr>
        <p:spPr>
          <a:xfrm>
            <a:off x="335361" y="944723"/>
            <a:ext cx="11521280" cy="833311"/>
          </a:xfrm>
        </p:spPr>
        <p:txBody>
          <a:bodyPr>
            <a:normAutofit/>
          </a:bodyPr>
          <a:lstStyle/>
          <a:p>
            <a:r>
              <a:rPr lang="ja-JP" altLang="en-US"/>
              <a:t>ブランドリスクの高</a:t>
            </a:r>
            <a:r>
              <a:rPr lang="ja-JP" altLang="ja-JP"/>
              <a:t>い</a:t>
            </a:r>
            <a:r>
              <a:rPr lang="ja-JP" altLang="en-US"/>
              <a:t>記事面を機械学習</a:t>
            </a:r>
            <a:r>
              <a:rPr lang="ja-JP" altLang="ja-JP"/>
              <a:t>に</a:t>
            </a:r>
            <a:r>
              <a:rPr lang="ja-JP" altLang="en-US"/>
              <a:t>より判定、除外</a:t>
            </a:r>
            <a:r>
              <a:rPr lang="ja-JP" altLang="ja-JP"/>
              <a:t>し</a:t>
            </a:r>
            <a:r>
              <a:rPr lang="ja-JP" altLang="en-US"/>
              <a:t>て安全な</a:t>
            </a:r>
            <a:r>
              <a:rPr lang="ja-JP" altLang="ja-JP"/>
              <a:t>広告配信</a:t>
            </a:r>
            <a:r>
              <a:rPr lang="ja-JP" altLang="en-US"/>
              <a:t>を実現します</a:t>
            </a:r>
            <a:endParaRPr lang="en-US" altLang="ja-JP"/>
          </a:p>
        </p:txBody>
      </p:sp>
      <p:grpSp>
        <p:nvGrpSpPr>
          <p:cNvPr id="18" name="グループ化 17">
            <a:extLst>
              <a:ext uri="{FF2B5EF4-FFF2-40B4-BE49-F238E27FC236}">
                <a16:creationId xmlns:a16="http://schemas.microsoft.com/office/drawing/2014/main" id="{6F47C868-6C8C-6784-3154-77B0B0F92ED1}"/>
              </a:ext>
            </a:extLst>
          </p:cNvPr>
          <p:cNvGrpSpPr/>
          <p:nvPr/>
        </p:nvGrpSpPr>
        <p:grpSpPr>
          <a:xfrm>
            <a:off x="6889563" y="2958014"/>
            <a:ext cx="2501524" cy="3052905"/>
            <a:chOff x="8038830" y="2755355"/>
            <a:chExt cx="2752686" cy="3359428"/>
          </a:xfrm>
        </p:grpSpPr>
        <p:pic>
          <p:nvPicPr>
            <p:cNvPr id="47" name="Picture 2">
              <a:extLst>
                <a:ext uri="{FF2B5EF4-FFF2-40B4-BE49-F238E27FC236}">
                  <a16:creationId xmlns:a16="http://schemas.microsoft.com/office/drawing/2014/main" id="{BE545372-D030-FAC3-C695-3B89E6BC8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330" y="2755355"/>
              <a:ext cx="1690660" cy="2977262"/>
            </a:xfrm>
            <a:prstGeom prst="rect">
              <a:avLst/>
            </a:prstGeom>
            <a:noFill/>
            <a:ln>
              <a:solidFill>
                <a:sysClr val="window" lastClr="FFFFFF">
                  <a:lumMod val="75000"/>
                </a:sysClr>
              </a:solid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5DC9758D-3E91-177E-DF50-E15D159C4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046" y="3107917"/>
              <a:ext cx="1707470" cy="3006866"/>
            </a:xfrm>
            <a:prstGeom prst="rect">
              <a:avLst/>
            </a:prstGeom>
            <a:noFill/>
            <a:ln>
              <a:solidFill>
                <a:sysClr val="window" lastClr="FFFFFF">
                  <a:lumMod val="75000"/>
                </a:sysClr>
              </a:solid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2B25C35D-6114-D513-DB04-0B3E0AF8CEBB}"/>
                </a:ext>
              </a:extLst>
            </p:cNvPr>
            <p:cNvSpPr txBox="1"/>
            <p:nvPr/>
          </p:nvSpPr>
          <p:spPr>
            <a:xfrm>
              <a:off x="8038830" y="4114304"/>
              <a:ext cx="2752686" cy="512392"/>
            </a:xfrm>
            <a:prstGeom prst="rect">
              <a:avLst/>
            </a:prstGeom>
            <a:solidFill>
              <a:sysClr val="window" lastClr="FFFFFF"/>
            </a:solidFill>
            <a:ln w="60325">
              <a:solidFill>
                <a:srgbClr val="F5296C"/>
              </a:solidFill>
            </a:ln>
          </p:spPr>
          <p:txBody>
            <a:bodyPr wrap="square">
              <a:spAutoFit/>
            </a:bodyPr>
            <a:lstStyle>
              <a:defPPr>
                <a:defRPr lang="ja-JP"/>
              </a:defPPr>
              <a:lvl1pPr marL="0" algn="l" defTabSz="1507846" rtl="0" eaLnBrk="1" latinLnBrk="0" hangingPunct="1">
                <a:defRPr kumimoji="1" sz="2968" kern="1200">
                  <a:solidFill>
                    <a:schemeClr val="tx1"/>
                  </a:solidFill>
                  <a:latin typeface="+mn-lt"/>
                  <a:ea typeface="+mn-ea"/>
                  <a:cs typeface="+mn-cs"/>
                </a:defRPr>
              </a:lvl1pPr>
              <a:lvl2pPr marL="753923" algn="l" defTabSz="1507846" rtl="0" eaLnBrk="1" latinLnBrk="0" hangingPunct="1">
                <a:defRPr kumimoji="1" sz="2968" kern="1200">
                  <a:solidFill>
                    <a:schemeClr val="tx1"/>
                  </a:solidFill>
                  <a:latin typeface="+mn-lt"/>
                  <a:ea typeface="+mn-ea"/>
                  <a:cs typeface="+mn-cs"/>
                </a:defRPr>
              </a:lvl2pPr>
              <a:lvl3pPr marL="1507846" algn="l" defTabSz="1507846" rtl="0" eaLnBrk="1" latinLnBrk="0" hangingPunct="1">
                <a:defRPr kumimoji="1" sz="2968" kern="1200">
                  <a:solidFill>
                    <a:schemeClr val="tx1"/>
                  </a:solidFill>
                  <a:latin typeface="+mn-lt"/>
                  <a:ea typeface="+mn-ea"/>
                  <a:cs typeface="+mn-cs"/>
                </a:defRPr>
              </a:lvl3pPr>
              <a:lvl4pPr marL="2261768" algn="l" defTabSz="1507846" rtl="0" eaLnBrk="1" latinLnBrk="0" hangingPunct="1">
                <a:defRPr kumimoji="1" sz="2968" kern="1200">
                  <a:solidFill>
                    <a:schemeClr val="tx1"/>
                  </a:solidFill>
                  <a:latin typeface="+mn-lt"/>
                  <a:ea typeface="+mn-ea"/>
                  <a:cs typeface="+mn-cs"/>
                </a:defRPr>
              </a:lvl4pPr>
              <a:lvl5pPr marL="3015691" algn="l" defTabSz="1507846" rtl="0" eaLnBrk="1" latinLnBrk="0" hangingPunct="1">
                <a:defRPr kumimoji="1" sz="2968" kern="1200">
                  <a:solidFill>
                    <a:schemeClr val="tx1"/>
                  </a:solidFill>
                  <a:latin typeface="+mn-lt"/>
                  <a:ea typeface="+mn-ea"/>
                  <a:cs typeface="+mn-cs"/>
                </a:defRPr>
              </a:lvl5pPr>
              <a:lvl6pPr marL="3769614" algn="l" defTabSz="1507846" rtl="0" eaLnBrk="1" latinLnBrk="0" hangingPunct="1">
                <a:defRPr kumimoji="1" sz="2968" kern="1200">
                  <a:solidFill>
                    <a:schemeClr val="tx1"/>
                  </a:solidFill>
                  <a:latin typeface="+mn-lt"/>
                  <a:ea typeface="+mn-ea"/>
                  <a:cs typeface="+mn-cs"/>
                </a:defRPr>
              </a:lvl6pPr>
              <a:lvl7pPr marL="4523537" algn="l" defTabSz="1507846" rtl="0" eaLnBrk="1" latinLnBrk="0" hangingPunct="1">
                <a:defRPr kumimoji="1" sz="2968" kern="1200">
                  <a:solidFill>
                    <a:schemeClr val="tx1"/>
                  </a:solidFill>
                  <a:latin typeface="+mn-lt"/>
                  <a:ea typeface="+mn-ea"/>
                  <a:cs typeface="+mn-cs"/>
                </a:defRPr>
              </a:lvl7pPr>
              <a:lvl8pPr marL="5277460" algn="l" defTabSz="1507846" rtl="0" eaLnBrk="1" latinLnBrk="0" hangingPunct="1">
                <a:defRPr kumimoji="1" sz="2968" kern="1200">
                  <a:solidFill>
                    <a:schemeClr val="tx1"/>
                  </a:solidFill>
                  <a:latin typeface="+mn-lt"/>
                  <a:ea typeface="+mn-ea"/>
                  <a:cs typeface="+mn-cs"/>
                </a:defRPr>
              </a:lvl8pPr>
              <a:lvl9pPr marL="6031382" algn="l" defTabSz="1507846" rtl="0" eaLnBrk="1" latinLnBrk="0" hangingPunct="1">
                <a:defRPr kumimoji="1" sz="2968" kern="1200">
                  <a:solidFill>
                    <a:schemeClr val="tx1"/>
                  </a:solidFill>
                  <a:latin typeface="+mn-lt"/>
                  <a:ea typeface="+mn-ea"/>
                  <a:cs typeface="+mn-cs"/>
                </a:defRPr>
              </a:lvl9pPr>
            </a:lstStyle>
            <a:p>
              <a:pPr algn="ctr" defTabSz="914246">
                <a:defRPr/>
              </a:pPr>
              <a:r>
                <a:rPr kumimoji="0" lang="ja-JP" altLang="en-US" sz="1213" b="1" kern="0">
                  <a:solidFill>
                    <a:prstClr val="black">
                      <a:lumMod val="75000"/>
                      <a:lumOff val="25000"/>
                    </a:prstClr>
                  </a:solidFill>
                  <a:latin typeface="+mn-ea"/>
                </a:rPr>
                <a:t>記事を解析しブランドリスクの</a:t>
              </a:r>
              <a:endParaRPr kumimoji="0" lang="en-US" altLang="ja-JP" sz="1213" b="1" kern="0">
                <a:solidFill>
                  <a:prstClr val="black">
                    <a:lumMod val="75000"/>
                    <a:lumOff val="25000"/>
                  </a:prstClr>
                </a:solidFill>
                <a:latin typeface="+mn-ea"/>
              </a:endParaRPr>
            </a:p>
            <a:p>
              <a:pPr algn="ctr" defTabSz="914246">
                <a:defRPr/>
              </a:pPr>
              <a:r>
                <a:rPr kumimoji="0" lang="ja-JP" altLang="en-US" sz="1213" b="1" kern="0">
                  <a:solidFill>
                    <a:prstClr val="black">
                      <a:lumMod val="75000"/>
                      <a:lumOff val="25000"/>
                    </a:prstClr>
                  </a:solidFill>
                  <a:latin typeface="+mn-ea"/>
                </a:rPr>
                <a:t>あるコンテンツを自動で判定</a:t>
              </a:r>
            </a:p>
          </p:txBody>
        </p:sp>
      </p:grpSp>
      <p:sp>
        <p:nvSpPr>
          <p:cNvPr id="91" name="テキスト ボックス 90">
            <a:extLst>
              <a:ext uri="{FF2B5EF4-FFF2-40B4-BE49-F238E27FC236}">
                <a16:creationId xmlns:a16="http://schemas.microsoft.com/office/drawing/2014/main" id="{19A7DA6B-4427-0023-06EC-12F40C5ABFE4}"/>
              </a:ext>
            </a:extLst>
          </p:cNvPr>
          <p:cNvSpPr txBox="1"/>
          <p:nvPr/>
        </p:nvSpPr>
        <p:spPr>
          <a:xfrm>
            <a:off x="7381944" y="6208851"/>
            <a:ext cx="4086225" cy="369332"/>
          </a:xfrm>
          <a:prstGeom prst="rect">
            <a:avLst/>
          </a:prstGeom>
          <a:noFill/>
        </p:spPr>
        <p:txBody>
          <a:bodyPr wrap="square" lIns="0" tIns="0" rIns="0" bIns="0" rtlCol="0">
            <a:spAutoFit/>
          </a:bodyPr>
          <a:lstStyle>
            <a:defPPr>
              <a:defRPr lang="ja-JP"/>
            </a:defPPr>
            <a:lvl1pPr marL="0" algn="l" defTabSz="1507846" rtl="0" eaLnBrk="1" latinLnBrk="0" hangingPunct="1">
              <a:defRPr kumimoji="1" sz="2968" kern="1200">
                <a:solidFill>
                  <a:schemeClr val="tx1"/>
                </a:solidFill>
                <a:latin typeface="+mn-lt"/>
                <a:ea typeface="+mn-ea"/>
                <a:cs typeface="+mn-cs"/>
              </a:defRPr>
            </a:lvl1pPr>
            <a:lvl2pPr marL="753923" algn="l" defTabSz="1507846" rtl="0" eaLnBrk="1" latinLnBrk="0" hangingPunct="1">
              <a:defRPr kumimoji="1" sz="2968" kern="1200">
                <a:solidFill>
                  <a:schemeClr val="tx1"/>
                </a:solidFill>
                <a:latin typeface="+mn-lt"/>
                <a:ea typeface="+mn-ea"/>
                <a:cs typeface="+mn-cs"/>
              </a:defRPr>
            </a:lvl2pPr>
            <a:lvl3pPr marL="1507846" algn="l" defTabSz="1507846" rtl="0" eaLnBrk="1" latinLnBrk="0" hangingPunct="1">
              <a:defRPr kumimoji="1" sz="2968" kern="1200">
                <a:solidFill>
                  <a:schemeClr val="tx1"/>
                </a:solidFill>
                <a:latin typeface="+mn-lt"/>
                <a:ea typeface="+mn-ea"/>
                <a:cs typeface="+mn-cs"/>
              </a:defRPr>
            </a:lvl3pPr>
            <a:lvl4pPr marL="2261768" algn="l" defTabSz="1507846" rtl="0" eaLnBrk="1" latinLnBrk="0" hangingPunct="1">
              <a:defRPr kumimoji="1" sz="2968" kern="1200">
                <a:solidFill>
                  <a:schemeClr val="tx1"/>
                </a:solidFill>
                <a:latin typeface="+mn-lt"/>
                <a:ea typeface="+mn-ea"/>
                <a:cs typeface="+mn-cs"/>
              </a:defRPr>
            </a:lvl4pPr>
            <a:lvl5pPr marL="3015691" algn="l" defTabSz="1507846" rtl="0" eaLnBrk="1" latinLnBrk="0" hangingPunct="1">
              <a:defRPr kumimoji="1" sz="2968" kern="1200">
                <a:solidFill>
                  <a:schemeClr val="tx1"/>
                </a:solidFill>
                <a:latin typeface="+mn-lt"/>
                <a:ea typeface="+mn-ea"/>
                <a:cs typeface="+mn-cs"/>
              </a:defRPr>
            </a:lvl5pPr>
            <a:lvl6pPr marL="3769614" algn="l" defTabSz="1507846" rtl="0" eaLnBrk="1" latinLnBrk="0" hangingPunct="1">
              <a:defRPr kumimoji="1" sz="2968" kern="1200">
                <a:solidFill>
                  <a:schemeClr val="tx1"/>
                </a:solidFill>
                <a:latin typeface="+mn-lt"/>
                <a:ea typeface="+mn-ea"/>
                <a:cs typeface="+mn-cs"/>
              </a:defRPr>
            </a:lvl6pPr>
            <a:lvl7pPr marL="4523537" algn="l" defTabSz="1507846" rtl="0" eaLnBrk="1" latinLnBrk="0" hangingPunct="1">
              <a:defRPr kumimoji="1" sz="2968" kern="1200">
                <a:solidFill>
                  <a:schemeClr val="tx1"/>
                </a:solidFill>
                <a:latin typeface="+mn-lt"/>
                <a:ea typeface="+mn-ea"/>
                <a:cs typeface="+mn-cs"/>
              </a:defRPr>
            </a:lvl7pPr>
            <a:lvl8pPr marL="5277460" algn="l" defTabSz="1507846" rtl="0" eaLnBrk="1" latinLnBrk="0" hangingPunct="1">
              <a:defRPr kumimoji="1" sz="2968" kern="1200">
                <a:solidFill>
                  <a:schemeClr val="tx1"/>
                </a:solidFill>
                <a:latin typeface="+mn-lt"/>
                <a:ea typeface="+mn-ea"/>
                <a:cs typeface="+mn-cs"/>
              </a:defRPr>
            </a:lvl8pPr>
            <a:lvl9pPr marL="6031382" algn="l" defTabSz="1507846" rtl="0" eaLnBrk="1" latinLnBrk="0" hangingPunct="1">
              <a:defRPr kumimoji="1" sz="2968" kern="1200">
                <a:solidFill>
                  <a:schemeClr val="tx1"/>
                </a:solidFill>
                <a:latin typeface="+mn-lt"/>
                <a:ea typeface="+mn-ea"/>
                <a:cs typeface="+mn-cs"/>
              </a:defRPr>
            </a:lvl9pPr>
          </a:lstStyle>
          <a:p>
            <a:pPr algn="ctr" defTabSz="914246">
              <a:defRPr/>
            </a:pPr>
            <a:r>
              <a:rPr lang="ja-JP" altLang="en-US" sz="1200" b="1">
                <a:solidFill>
                  <a:prstClr val="black"/>
                </a:solidFill>
                <a:latin typeface="+mn-ea"/>
              </a:rPr>
              <a:t>ブランドリスクが高いと判定された記事を</a:t>
            </a:r>
            <a:endParaRPr lang="en-US" altLang="ja-JP" sz="1200" b="1">
              <a:solidFill>
                <a:prstClr val="black"/>
              </a:solidFill>
              <a:latin typeface="+mn-ea"/>
            </a:endParaRPr>
          </a:p>
          <a:p>
            <a:pPr algn="ctr" defTabSz="914246">
              <a:defRPr/>
            </a:pPr>
            <a:r>
              <a:rPr lang="ja-JP" altLang="en-US" sz="1200" b="1">
                <a:solidFill>
                  <a:prstClr val="black"/>
                </a:solidFill>
                <a:latin typeface="+mn-ea"/>
              </a:rPr>
              <a:t>回避して広告配信を行います。</a:t>
            </a:r>
            <a:endParaRPr lang="en-US" altLang="ja-JP" sz="1200" b="1">
              <a:solidFill>
                <a:prstClr val="black"/>
              </a:solidFill>
              <a:latin typeface="+mn-ea"/>
            </a:endParaRPr>
          </a:p>
        </p:txBody>
      </p:sp>
      <p:graphicFrame>
        <p:nvGraphicFramePr>
          <p:cNvPr id="20" name="表 19">
            <a:extLst>
              <a:ext uri="{FF2B5EF4-FFF2-40B4-BE49-F238E27FC236}">
                <a16:creationId xmlns:a16="http://schemas.microsoft.com/office/drawing/2014/main" id="{6C222F57-DED5-F71B-90C7-8C3F3FEB71DB}"/>
              </a:ext>
            </a:extLst>
          </p:cNvPr>
          <p:cNvGraphicFramePr>
            <a:graphicFrameLocks noGrp="1"/>
          </p:cNvGraphicFramePr>
          <p:nvPr/>
        </p:nvGraphicFramePr>
        <p:xfrm>
          <a:off x="412796" y="3382891"/>
          <a:ext cx="6189704" cy="952276"/>
        </p:xfrm>
        <a:graphic>
          <a:graphicData uri="http://schemas.openxmlformats.org/drawingml/2006/table">
            <a:tbl>
              <a:tblPr/>
              <a:tblGrid>
                <a:gridCol w="1702141">
                  <a:extLst>
                    <a:ext uri="{9D8B030D-6E8A-4147-A177-3AD203B41FA5}">
                      <a16:colId xmlns:a16="http://schemas.microsoft.com/office/drawing/2014/main" val="3728621358"/>
                    </a:ext>
                  </a:extLst>
                </a:gridCol>
                <a:gridCol w="4487563">
                  <a:extLst>
                    <a:ext uri="{9D8B030D-6E8A-4147-A177-3AD203B41FA5}">
                      <a16:colId xmlns:a16="http://schemas.microsoft.com/office/drawing/2014/main" val="3774726774"/>
                    </a:ext>
                  </a:extLst>
                </a:gridCol>
              </a:tblGrid>
              <a:tr h="359055">
                <a:tc>
                  <a:txBody>
                    <a:bodyPr/>
                    <a:lstStyle/>
                    <a:p>
                      <a:pPr algn="ctr" rtl="0" fontAlgn="b"/>
                      <a:r>
                        <a:rPr lang="ja-JP" altLang="en-US" sz="1300" b="1">
                          <a:solidFill>
                            <a:schemeClr val="tx1"/>
                          </a:solidFill>
                          <a:effectLst/>
                          <a:latin typeface="游ゴシック"/>
                          <a:ea typeface="游ゴシック"/>
                        </a:rPr>
                        <a:t>  大分類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rtl="0" fontAlgn="b"/>
                      <a:r>
                        <a:rPr lang="ja-JP" altLang="en-US" sz="1300" b="1">
                          <a:solidFill>
                            <a:schemeClr val="tx1"/>
                          </a:solidFill>
                          <a:effectLst/>
                          <a:latin typeface="游ゴシック"/>
                          <a:ea typeface="游ゴシック"/>
                        </a:rPr>
                        <a:t>  中分類</a:t>
                      </a:r>
                    </a:p>
                  </a:txBody>
                  <a:tcPr marL="28107" marR="28107" marT="3599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5619626"/>
                  </a:ext>
                </a:extLst>
              </a:tr>
              <a:tr h="593221">
                <a:tc>
                  <a:txBody>
                    <a:bodyPr/>
                    <a:lstStyle/>
                    <a:p>
                      <a:pPr algn="ctr" rtl="0" fontAlgn="b"/>
                      <a:r>
                        <a:rPr lang="ja-JP" altLang="en-US" sz="1200" b="0">
                          <a:effectLst/>
                          <a:latin typeface="游ゴシック"/>
                          <a:ea typeface="游ゴシック"/>
                        </a:rPr>
                        <a:t>ネガティブ全般</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ja-JP" altLang="en-US" sz="1200" b="0">
                          <a:effectLst/>
                          <a:latin typeface="游ゴシック"/>
                          <a:ea typeface="+mn-ea"/>
                        </a:rPr>
                        <a:t>事件・犯罪　／　性的表現　／　酒類・違法薬物　／　災害　／　</a:t>
                      </a:r>
                    </a:p>
                    <a:p>
                      <a:pPr algn="ctr" rtl="0" fontAlgn="b"/>
                      <a:r>
                        <a:rPr lang="ja-JP" altLang="en-US" sz="1200" b="0">
                          <a:effectLst/>
                          <a:latin typeface="游ゴシック"/>
                          <a:ea typeface="+mn-ea"/>
                        </a:rPr>
                        <a:t>ほかブランド棄損リスクがある内容</a:t>
                      </a:r>
                    </a:p>
                  </a:txBody>
                  <a:tcPr marL="28107" marR="2810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90289264"/>
                  </a:ext>
                </a:extLst>
              </a:tr>
            </a:tbl>
          </a:graphicData>
        </a:graphic>
      </p:graphicFrame>
      <p:grpSp>
        <p:nvGrpSpPr>
          <p:cNvPr id="23" name="グループ化 22">
            <a:extLst>
              <a:ext uri="{FF2B5EF4-FFF2-40B4-BE49-F238E27FC236}">
                <a16:creationId xmlns:a16="http://schemas.microsoft.com/office/drawing/2014/main" id="{AEF3946F-4B48-EF90-1901-0580AB2D72D1}"/>
              </a:ext>
            </a:extLst>
          </p:cNvPr>
          <p:cNvGrpSpPr/>
          <p:nvPr/>
        </p:nvGrpSpPr>
        <p:grpSpPr>
          <a:xfrm>
            <a:off x="409110" y="2795393"/>
            <a:ext cx="2918027" cy="451841"/>
            <a:chOff x="716518" y="1363382"/>
            <a:chExt cx="10758964" cy="451841"/>
          </a:xfrm>
        </p:grpSpPr>
        <p:pic>
          <p:nvPicPr>
            <p:cNvPr id="24" name="Google Shape;748;p44">
              <a:extLst>
                <a:ext uri="{FF2B5EF4-FFF2-40B4-BE49-F238E27FC236}">
                  <a16:creationId xmlns:a16="http://schemas.microsoft.com/office/drawing/2014/main" id="{867469DA-6703-21D2-70D7-751E4EBDF60A}"/>
                </a:ext>
              </a:extLst>
            </p:cNvPr>
            <p:cNvPicPr preferRelativeResize="0"/>
            <p:nvPr/>
          </p:nvPicPr>
          <p:blipFill rotWithShape="1">
            <a:blip r:embed="rId4">
              <a:alphaModFix/>
            </a:blip>
            <a:srcRect/>
            <a:stretch/>
          </p:blipFill>
          <p:spPr>
            <a:xfrm rot="10800000" flipH="1">
              <a:off x="716518" y="1363382"/>
              <a:ext cx="10758964" cy="451841"/>
            </a:xfrm>
            <a:prstGeom prst="roundRect">
              <a:avLst>
                <a:gd name="adj" fmla="val 10902"/>
              </a:avLst>
            </a:prstGeom>
            <a:noFill/>
            <a:ln>
              <a:noFill/>
            </a:ln>
          </p:spPr>
        </p:pic>
        <p:sp>
          <p:nvSpPr>
            <p:cNvPr id="25" name="四角形: 角を丸くする 24">
              <a:extLst>
                <a:ext uri="{FF2B5EF4-FFF2-40B4-BE49-F238E27FC236}">
                  <a16:creationId xmlns:a16="http://schemas.microsoft.com/office/drawing/2014/main" id="{E1D6428F-9869-6581-DC3D-99D3F164BF51}"/>
                </a:ext>
              </a:extLst>
            </p:cNvPr>
            <p:cNvSpPr/>
            <p:nvPr/>
          </p:nvSpPr>
          <p:spPr>
            <a:xfrm>
              <a:off x="1717239" y="1465954"/>
              <a:ext cx="8757523" cy="262897"/>
            </a:xfrm>
            <a:prstGeom prst="roundRect">
              <a:avLst>
                <a:gd name="adj" fmla="val 0"/>
              </a:avLst>
            </a:prstGeom>
            <a:noFill/>
            <a:ln w="12700" cap="flat" cmpd="sng" algn="ctr">
              <a:noFill/>
              <a:prstDash val="solid"/>
              <a:miter lim="800000"/>
            </a:ln>
            <a:effectLst/>
          </p:spPr>
          <p:txBody>
            <a:bodyPr bIns="35995" rtlCol="0" anchor="ctr"/>
            <a:lstStyle>
              <a:defPPr>
                <a:defRPr lang="ja-JP"/>
              </a:defPPr>
              <a:lvl1pPr marL="0" algn="l" defTabSz="1507846" rtl="0" eaLnBrk="1" latinLnBrk="0" hangingPunct="1">
                <a:defRPr kumimoji="1" sz="2968" kern="1200">
                  <a:solidFill>
                    <a:schemeClr val="tx1"/>
                  </a:solidFill>
                  <a:latin typeface="+mn-lt"/>
                  <a:ea typeface="+mn-ea"/>
                  <a:cs typeface="+mn-cs"/>
                </a:defRPr>
              </a:lvl1pPr>
              <a:lvl2pPr marL="753923" algn="l" defTabSz="1507846" rtl="0" eaLnBrk="1" latinLnBrk="0" hangingPunct="1">
                <a:defRPr kumimoji="1" sz="2968" kern="1200">
                  <a:solidFill>
                    <a:schemeClr val="tx1"/>
                  </a:solidFill>
                  <a:latin typeface="+mn-lt"/>
                  <a:ea typeface="+mn-ea"/>
                  <a:cs typeface="+mn-cs"/>
                </a:defRPr>
              </a:lvl2pPr>
              <a:lvl3pPr marL="1507846" algn="l" defTabSz="1507846" rtl="0" eaLnBrk="1" latinLnBrk="0" hangingPunct="1">
                <a:defRPr kumimoji="1" sz="2968" kern="1200">
                  <a:solidFill>
                    <a:schemeClr val="tx1"/>
                  </a:solidFill>
                  <a:latin typeface="+mn-lt"/>
                  <a:ea typeface="+mn-ea"/>
                  <a:cs typeface="+mn-cs"/>
                </a:defRPr>
              </a:lvl3pPr>
              <a:lvl4pPr marL="2261768" algn="l" defTabSz="1507846" rtl="0" eaLnBrk="1" latinLnBrk="0" hangingPunct="1">
                <a:defRPr kumimoji="1" sz="2968" kern="1200">
                  <a:solidFill>
                    <a:schemeClr val="tx1"/>
                  </a:solidFill>
                  <a:latin typeface="+mn-lt"/>
                  <a:ea typeface="+mn-ea"/>
                  <a:cs typeface="+mn-cs"/>
                </a:defRPr>
              </a:lvl4pPr>
              <a:lvl5pPr marL="3015691" algn="l" defTabSz="1507846" rtl="0" eaLnBrk="1" latinLnBrk="0" hangingPunct="1">
                <a:defRPr kumimoji="1" sz="2968" kern="1200">
                  <a:solidFill>
                    <a:schemeClr val="tx1"/>
                  </a:solidFill>
                  <a:latin typeface="+mn-lt"/>
                  <a:ea typeface="+mn-ea"/>
                  <a:cs typeface="+mn-cs"/>
                </a:defRPr>
              </a:lvl5pPr>
              <a:lvl6pPr marL="3769614" algn="l" defTabSz="1507846" rtl="0" eaLnBrk="1" latinLnBrk="0" hangingPunct="1">
                <a:defRPr kumimoji="1" sz="2968" kern="1200">
                  <a:solidFill>
                    <a:schemeClr val="tx1"/>
                  </a:solidFill>
                  <a:latin typeface="+mn-lt"/>
                  <a:ea typeface="+mn-ea"/>
                  <a:cs typeface="+mn-cs"/>
                </a:defRPr>
              </a:lvl6pPr>
              <a:lvl7pPr marL="4523537" algn="l" defTabSz="1507846" rtl="0" eaLnBrk="1" latinLnBrk="0" hangingPunct="1">
                <a:defRPr kumimoji="1" sz="2968" kern="1200">
                  <a:solidFill>
                    <a:schemeClr val="tx1"/>
                  </a:solidFill>
                  <a:latin typeface="+mn-lt"/>
                  <a:ea typeface="+mn-ea"/>
                  <a:cs typeface="+mn-cs"/>
                </a:defRPr>
              </a:lvl7pPr>
              <a:lvl8pPr marL="5277460" algn="l" defTabSz="1507846" rtl="0" eaLnBrk="1" latinLnBrk="0" hangingPunct="1">
                <a:defRPr kumimoji="1" sz="2968" kern="1200">
                  <a:solidFill>
                    <a:schemeClr val="tx1"/>
                  </a:solidFill>
                  <a:latin typeface="+mn-lt"/>
                  <a:ea typeface="+mn-ea"/>
                  <a:cs typeface="+mn-cs"/>
                </a:defRPr>
              </a:lvl8pPr>
              <a:lvl9pPr marL="6031382" algn="l" defTabSz="1507846" rtl="0" eaLnBrk="1" latinLnBrk="0" hangingPunct="1">
                <a:defRPr kumimoji="1" sz="2968" kern="1200">
                  <a:solidFill>
                    <a:schemeClr val="tx1"/>
                  </a:solidFill>
                  <a:latin typeface="+mn-lt"/>
                  <a:ea typeface="+mn-ea"/>
                  <a:cs typeface="+mn-cs"/>
                </a:defRPr>
              </a:lvl9pPr>
            </a:lstStyle>
            <a:p>
              <a:pPr algn="ctr" defTabSz="914246">
                <a:defRPr/>
              </a:pPr>
              <a:r>
                <a:rPr kumimoji="0" lang="ja-JP" altLang="en-US" sz="1400" b="1" kern="0">
                  <a:solidFill>
                    <a:prstClr val="white"/>
                  </a:solidFill>
                  <a:latin typeface="+mn-ea"/>
                </a:rPr>
                <a:t>除外可能なプリセット項目</a:t>
              </a:r>
            </a:p>
          </p:txBody>
        </p:sp>
      </p:grpSp>
      <p:sp>
        <p:nvSpPr>
          <p:cNvPr id="27" name="二等辺三角形 26">
            <a:extLst>
              <a:ext uri="{FF2B5EF4-FFF2-40B4-BE49-F238E27FC236}">
                <a16:creationId xmlns:a16="http://schemas.microsoft.com/office/drawing/2014/main" id="{4E6542FC-0622-392D-E9D6-509D2AAB51FE}"/>
              </a:ext>
            </a:extLst>
          </p:cNvPr>
          <p:cNvSpPr/>
          <p:nvPr/>
        </p:nvSpPr>
        <p:spPr>
          <a:xfrm rot="5400000">
            <a:off x="9439191" y="4141611"/>
            <a:ext cx="419100" cy="19033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34" name="グループ化 33">
            <a:extLst>
              <a:ext uri="{FF2B5EF4-FFF2-40B4-BE49-F238E27FC236}">
                <a16:creationId xmlns:a16="http://schemas.microsoft.com/office/drawing/2014/main" id="{5A9D3B0D-5358-E709-67D3-3944E3C1F005}"/>
              </a:ext>
            </a:extLst>
          </p:cNvPr>
          <p:cNvGrpSpPr/>
          <p:nvPr/>
        </p:nvGrpSpPr>
        <p:grpSpPr>
          <a:xfrm>
            <a:off x="9704656" y="3205197"/>
            <a:ext cx="2267909" cy="2734392"/>
            <a:chOff x="483702" y="3051806"/>
            <a:chExt cx="2267909" cy="2734392"/>
          </a:xfrm>
        </p:grpSpPr>
        <p:pic>
          <p:nvPicPr>
            <p:cNvPr id="32" name="図 31">
              <a:extLst>
                <a:ext uri="{FF2B5EF4-FFF2-40B4-BE49-F238E27FC236}">
                  <a16:creationId xmlns:a16="http://schemas.microsoft.com/office/drawing/2014/main" id="{111424EC-A1C6-5FF6-61ED-F399BE0EAD10}"/>
                </a:ext>
              </a:extLst>
            </p:cNvPr>
            <p:cNvPicPr>
              <a:picLocks noChangeAspect="1"/>
            </p:cNvPicPr>
            <p:nvPr/>
          </p:nvPicPr>
          <p:blipFill rotWithShape="1">
            <a:blip r:embed="rId5"/>
            <a:srcRect b="53878"/>
            <a:stretch/>
          </p:blipFill>
          <p:spPr>
            <a:xfrm>
              <a:off x="483702" y="4540547"/>
              <a:ext cx="2267909" cy="1245651"/>
            </a:xfrm>
            <a:prstGeom prst="rect">
              <a:avLst/>
            </a:prstGeom>
          </p:spPr>
        </p:pic>
        <p:pic>
          <p:nvPicPr>
            <p:cNvPr id="33" name="図 32">
              <a:extLst>
                <a:ext uri="{FF2B5EF4-FFF2-40B4-BE49-F238E27FC236}">
                  <a16:creationId xmlns:a16="http://schemas.microsoft.com/office/drawing/2014/main" id="{DD569C11-9D6A-F88C-9B2A-66D28EACA5E9}"/>
                </a:ext>
              </a:extLst>
            </p:cNvPr>
            <p:cNvPicPr>
              <a:picLocks noChangeAspect="1"/>
            </p:cNvPicPr>
            <p:nvPr/>
          </p:nvPicPr>
          <p:blipFill>
            <a:blip r:embed="rId6"/>
            <a:stretch>
              <a:fillRect/>
            </a:stretch>
          </p:blipFill>
          <p:spPr>
            <a:xfrm>
              <a:off x="1050062" y="3051806"/>
              <a:ext cx="1197150" cy="1445061"/>
            </a:xfrm>
            <a:prstGeom prst="rect">
              <a:avLst/>
            </a:prstGeom>
          </p:spPr>
        </p:pic>
      </p:grpSp>
      <p:sp>
        <p:nvSpPr>
          <p:cNvPr id="36" name="テキスト ボックス 35">
            <a:extLst>
              <a:ext uri="{FF2B5EF4-FFF2-40B4-BE49-F238E27FC236}">
                <a16:creationId xmlns:a16="http://schemas.microsoft.com/office/drawing/2014/main" id="{996681BE-0570-65E9-EDEF-B3C7234733DC}"/>
              </a:ext>
            </a:extLst>
          </p:cNvPr>
          <p:cNvSpPr txBox="1"/>
          <p:nvPr/>
        </p:nvSpPr>
        <p:spPr>
          <a:xfrm>
            <a:off x="409110" y="4632889"/>
            <a:ext cx="6096000" cy="1183081"/>
          </a:xfrm>
          <a:prstGeom prst="rect">
            <a:avLst/>
          </a:prstGeom>
          <a:noFill/>
          <a:ln>
            <a:noFill/>
          </a:ln>
        </p:spPr>
        <p:txBody>
          <a:bodyPr wrap="square">
            <a:spAutoFit/>
          </a:bodyPr>
          <a:lstStyle/>
          <a:p>
            <a:pPr defTabSz="685718">
              <a:lnSpc>
                <a:spcPct val="150000"/>
              </a:lnSpc>
              <a:buClrTx/>
              <a:defRPr/>
            </a:pPr>
            <a:r>
              <a:rPr kumimoji="1" lang="en-US" altLang="ja-JP" sz="800" kern="1200">
                <a:latin typeface="游ゴシック"/>
                <a:ea typeface="游ゴシック"/>
                <a:cs typeface="+mn-cs"/>
              </a:rPr>
              <a:t>※100</a:t>
            </a:r>
            <a:r>
              <a:rPr kumimoji="1" lang="ja-JP" altLang="en-US" sz="800" kern="1200">
                <a:latin typeface="游ゴシック"/>
                <a:ea typeface="游ゴシック"/>
                <a:cs typeface="+mn-cs"/>
              </a:rPr>
              <a:t>％の精度を担保するものではございません。</a:t>
            </a:r>
            <a:endParaRPr lang="en-US" altLang="ja-JP" sz="800" kern="1200">
              <a:latin typeface="游ゴシック"/>
              <a:ea typeface="游ゴシック"/>
              <a:cs typeface="+mn-cs"/>
            </a:endParaRPr>
          </a:p>
          <a:p>
            <a:pPr defTabSz="685718">
              <a:lnSpc>
                <a:spcPct val="150000"/>
              </a:lnSpc>
              <a:buClrTx/>
              <a:defRPr/>
            </a:pPr>
            <a:r>
              <a:rPr kumimoji="1" lang="en-US" altLang="ja-JP" sz="800" kern="1200">
                <a:latin typeface="游ゴシック"/>
                <a:ea typeface="游ゴシック"/>
                <a:cs typeface="+mn-cs"/>
              </a:rPr>
              <a:t>※</a:t>
            </a:r>
            <a:r>
              <a:rPr kumimoji="1" lang="ja-JP" altLang="en-US" sz="800" kern="1200">
                <a:latin typeface="游ゴシック"/>
                <a:ea typeface="游ゴシック"/>
                <a:cs typeface="+mn-cs"/>
              </a:rPr>
              <a:t>「サイト内の記事ジャンル</a:t>
            </a:r>
            <a:r>
              <a:rPr kumimoji="1" lang="ja-JP" altLang="en-US" sz="800">
                <a:latin typeface="游ゴシック"/>
                <a:ea typeface="游ゴシック"/>
              </a:rPr>
              <a:t>」を</a:t>
            </a:r>
            <a:r>
              <a:rPr kumimoji="1" lang="ja-JP" altLang="en-US" sz="800" kern="1200">
                <a:latin typeface="游ゴシック"/>
                <a:ea typeface="游ゴシック"/>
                <a:cs typeface="+mn-cs"/>
              </a:rPr>
              <a:t>除外に利用することも可能です。（プリセット料金適用）</a:t>
            </a:r>
            <a:endParaRPr lang="en-US" altLang="ja-JP" sz="800" kern="1200">
              <a:latin typeface="游ゴシック"/>
              <a:ea typeface="游ゴシック"/>
              <a:cs typeface="+mn-cs"/>
            </a:endParaRPr>
          </a:p>
          <a:p>
            <a:pPr defTabSz="685718">
              <a:lnSpc>
                <a:spcPct val="150000"/>
              </a:lnSpc>
              <a:buClrTx/>
              <a:defRPr/>
            </a:pPr>
            <a:r>
              <a:rPr lang="en-US" altLang="ja-JP" sz="800" kern="1200">
                <a:latin typeface="游ゴシック"/>
                <a:ea typeface="游ゴシック"/>
                <a:cs typeface="+mn-cs"/>
              </a:rPr>
              <a:t>※</a:t>
            </a:r>
            <a:r>
              <a:rPr lang="ja-JP" altLang="en-US" sz="800" kern="1200">
                <a:latin typeface="游ゴシック"/>
                <a:ea typeface="游ゴシック"/>
                <a:cs typeface="+mn-cs"/>
              </a:rPr>
              <a:t>朝日新聞デジタルの特定枠にのみ適用が可能なターゲティングメニューとなります。</a:t>
            </a:r>
          </a:p>
          <a:p>
            <a:pPr defTabSz="685718">
              <a:lnSpc>
                <a:spcPct val="150000"/>
              </a:lnSpc>
              <a:defRPr/>
            </a:pPr>
            <a:endParaRPr lang="en-US" altLang="ja-JP" sz="800" kern="1200">
              <a:latin typeface="游ゴシック"/>
              <a:ea typeface="游ゴシック"/>
              <a:cs typeface="+mn-cs"/>
            </a:endParaRPr>
          </a:p>
          <a:p>
            <a:pPr defTabSz="685718">
              <a:lnSpc>
                <a:spcPct val="150000"/>
              </a:lnSpc>
              <a:defRPr/>
            </a:pPr>
            <a:r>
              <a:rPr lang="ja-JP" altLang="ja-JP" sz="800" kern="1200">
                <a:latin typeface="游ゴシック"/>
                <a:ea typeface="游ゴシック"/>
                <a:cs typeface="+mn-cs"/>
              </a:rPr>
              <a:t>詳細は担当営業までお問い合わせください。</a:t>
            </a:r>
            <a:endParaRPr lang="ja-JP" altLang="ja-JP" sz="800"/>
          </a:p>
          <a:p>
            <a:pPr defTabSz="685718">
              <a:lnSpc>
                <a:spcPct val="150000"/>
              </a:lnSpc>
              <a:buClrTx/>
              <a:defRPr/>
            </a:pPr>
            <a:endParaRPr lang="ja-JP" altLang="en-US" sz="800" kern="1200">
              <a:latin typeface="游ゴシック"/>
              <a:ea typeface="游ゴシック"/>
              <a:cs typeface="+mn-cs"/>
            </a:endParaRPr>
          </a:p>
        </p:txBody>
      </p:sp>
      <p:sp>
        <p:nvSpPr>
          <p:cNvPr id="2" name="スライド番号プレースホルダー 3">
            <a:extLst>
              <a:ext uri="{FF2B5EF4-FFF2-40B4-BE49-F238E27FC236}">
                <a16:creationId xmlns:a16="http://schemas.microsoft.com/office/drawing/2014/main" id="{10170F93-9842-C7D3-AAA3-08375E25C2F2}"/>
              </a:ext>
            </a:extLst>
          </p:cNvPr>
          <p:cNvSpPr>
            <a:spLocks noGrp="1"/>
          </p:cNvSpPr>
          <p:nvPr>
            <p:ph type="sldNum" sz="quarter" idx="4"/>
          </p:nvPr>
        </p:nvSpPr>
        <p:spPr>
          <a:xfrm>
            <a:off x="11476038" y="6554788"/>
            <a:ext cx="715962" cy="303212"/>
          </a:xfrm>
        </p:spPr>
        <p:txBody>
          <a:bodyPr/>
          <a:lstStyle/>
          <a:p>
            <a:fld id="{3200D908-C2D6-084A-9C6A-44EB3DC58219}" type="slidenum">
              <a:rPr lang="ja-JP" altLang="en-US">
                <a:sym typeface="Arial"/>
              </a:rPr>
              <a:pPr/>
              <a:t>15</a:t>
            </a:fld>
            <a:endParaRPr lang="ja-JP" altLang="en-US">
              <a:sym typeface="Arial"/>
            </a:endParaRPr>
          </a:p>
        </p:txBody>
      </p:sp>
      <p:sp>
        <p:nvSpPr>
          <p:cNvPr id="3" name="Google Shape;342;p26">
            <a:extLst>
              <a:ext uri="{FF2B5EF4-FFF2-40B4-BE49-F238E27FC236}">
                <a16:creationId xmlns:a16="http://schemas.microsoft.com/office/drawing/2014/main" id="{39182D85-0741-A9E7-72B5-490899909736}"/>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a:lnSpc>
                <a:spcPct val="110000"/>
              </a:lnSpc>
              <a:buSzPts val="1100"/>
            </a:pPr>
            <a:r>
              <a:rPr lang="ja-JP" altLang="en-US" sz="1467" b="1">
                <a:solidFill>
                  <a:schemeClr val="dk1"/>
                </a:solidFill>
                <a:latin typeface="游ゴシック" panose="020B0400000000000000" pitchFamily="50" charset="-128"/>
                <a:ea typeface="游ゴシック" panose="020B0400000000000000" pitchFamily="50" charset="-128"/>
              </a:rPr>
              <a:t>✓機械学習でブランドリスクが高いと判定された記事を回避して広告配信を行います</a:t>
            </a:r>
          </a:p>
          <a:p>
            <a:pPr>
              <a:lnSpc>
                <a:spcPct val="110000"/>
              </a:lnSpc>
              <a:buSzPts val="1100"/>
            </a:pPr>
            <a:r>
              <a:rPr lang="ja-JP" altLang="en-US" sz="1467" b="1">
                <a:solidFill>
                  <a:schemeClr val="dk1"/>
                </a:solidFill>
                <a:latin typeface="游ゴシック" panose="020B0400000000000000" pitchFamily="50" charset="-128"/>
                <a:ea typeface="游ゴシック" panose="020B0400000000000000" pitchFamily="50" charset="-128"/>
              </a:rPr>
              <a:t>✓全般的な除外のほか、さらに細かい分類も可能です</a:t>
            </a:r>
          </a:p>
        </p:txBody>
      </p:sp>
      <p:sp>
        <p:nvSpPr>
          <p:cNvPr id="5" name="Google Shape;1116;p56">
            <a:extLst>
              <a:ext uri="{FF2B5EF4-FFF2-40B4-BE49-F238E27FC236}">
                <a16:creationId xmlns:a16="http://schemas.microsoft.com/office/drawing/2014/main" id="{53BA21D4-3CAD-58CD-C511-F98B16809DD7}"/>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a:r>
              <a:rPr lang="ja-JP" altLang="en-US" sz="1467" b="1">
                <a:solidFill>
                  <a:srgbClr val="FFFFFF"/>
                </a:solidFill>
                <a:latin typeface="游ゴシック" panose="020B0400000000000000" pitchFamily="50" charset="-128"/>
                <a:ea typeface="游ゴシック" panose="020B0400000000000000" pitchFamily="50" charset="-128"/>
              </a:rPr>
              <a:t>　</a:t>
            </a:r>
            <a:r>
              <a:rPr lang="en-US" altLang="ja-JP" sz="1467" b="1">
                <a:solidFill>
                  <a:srgbClr val="FFFFFF"/>
                </a:solidFill>
                <a:latin typeface="游ゴシック" panose="020B0400000000000000" pitchFamily="50" charset="-128"/>
                <a:ea typeface="游ゴシック" panose="020B0400000000000000" pitchFamily="50" charset="-128"/>
              </a:rPr>
              <a:t>N</a:t>
            </a:r>
            <a:r>
              <a:rPr lang="en-US" altLang="ja-JP" sz="2133" b="1">
                <a:solidFill>
                  <a:srgbClr val="FFFFFF"/>
                </a:solidFill>
                <a:latin typeface="游ゴシック" panose="020B0400000000000000" pitchFamily="50" charset="-128"/>
                <a:ea typeface="游ゴシック" panose="020B0400000000000000" pitchFamily="50" charset="-128"/>
              </a:rPr>
              <a:t>5</a:t>
            </a:r>
            <a:r>
              <a:rPr lang="ja-JP" altLang="en-US" sz="1467" b="1">
                <a:solidFill>
                  <a:srgbClr val="FFFFFF"/>
                </a:solidFill>
                <a:latin typeface="游ゴシック" panose="020B0400000000000000" pitchFamily="50" charset="-128"/>
                <a:ea typeface="游ゴシック" panose="020B0400000000000000" pitchFamily="50" charset="-128"/>
              </a:rPr>
              <a:t>万円 ／設定</a:t>
            </a:r>
            <a:endParaRPr lang="en-US" altLang="ja-JP" sz="1467" b="1">
              <a:solidFill>
                <a:srgbClr val="FFFFFF"/>
              </a:solidFill>
              <a:latin typeface="游ゴシック" panose="020B0400000000000000" pitchFamily="50" charset="-128"/>
              <a:ea typeface="游ゴシック" panose="020B0400000000000000" pitchFamily="50" charset="-128"/>
            </a:endParaRPr>
          </a:p>
          <a:p>
            <a:pPr algn="ctr"/>
            <a:r>
              <a:rPr lang="en-US" altLang="ja-JP" sz="1467" b="1">
                <a:solidFill>
                  <a:srgbClr val="FFFFFF"/>
                </a:solidFill>
                <a:latin typeface="游ゴシック" panose="020B0400000000000000" pitchFamily="50" charset="-128"/>
                <a:ea typeface="游ゴシック" panose="020B0400000000000000" pitchFamily="50" charset="-128"/>
              </a:rPr>
              <a:t>※</a:t>
            </a:r>
            <a:r>
              <a:rPr lang="ja-JP" altLang="en-US" sz="1467" b="1">
                <a:solidFill>
                  <a:srgbClr val="FFFFFF"/>
                </a:solidFill>
                <a:latin typeface="游ゴシック" panose="020B0400000000000000" pitchFamily="50" charset="-128"/>
                <a:ea typeface="游ゴシック" panose="020B0400000000000000" pitchFamily="50" charset="-128"/>
              </a:rPr>
              <a:t>プリセット料金適用</a:t>
            </a:r>
            <a:endParaRPr lang="en-US" altLang="ja-JP" sz="1467" b="1">
              <a:solidFill>
                <a:srgbClr val="FFFFFF"/>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2D1A967E-A521-1471-048B-862DE49C2BC2}"/>
              </a:ext>
            </a:extLst>
          </p:cNvPr>
          <p:cNvSpPr txBox="1"/>
          <p:nvPr/>
        </p:nvSpPr>
        <p:spPr>
          <a:xfrm>
            <a:off x="3501816" y="2916230"/>
            <a:ext cx="2816251" cy="369332"/>
          </a:xfrm>
          <a:prstGeom prst="rect">
            <a:avLst/>
          </a:prstGeom>
          <a:noFill/>
        </p:spPr>
        <p:txBody>
          <a:bodyPr wrap="square" lIns="0" tIns="0" rIns="0" bIns="0" rtlCol="0">
            <a:spAutoFit/>
          </a:bodyPr>
          <a:lstStyle>
            <a:defPPr>
              <a:defRPr lang="ja-JP"/>
            </a:defPPr>
            <a:lvl1pPr marL="0" algn="l" defTabSz="1507846" rtl="0" eaLnBrk="1" latinLnBrk="0" hangingPunct="1">
              <a:defRPr kumimoji="1" sz="2968" kern="1200">
                <a:solidFill>
                  <a:schemeClr val="tx1"/>
                </a:solidFill>
                <a:latin typeface="+mn-lt"/>
                <a:ea typeface="+mn-ea"/>
                <a:cs typeface="+mn-cs"/>
              </a:defRPr>
            </a:lvl1pPr>
            <a:lvl2pPr marL="753923" algn="l" defTabSz="1507846" rtl="0" eaLnBrk="1" latinLnBrk="0" hangingPunct="1">
              <a:defRPr kumimoji="1" sz="2968" kern="1200">
                <a:solidFill>
                  <a:schemeClr val="tx1"/>
                </a:solidFill>
                <a:latin typeface="+mn-lt"/>
                <a:ea typeface="+mn-ea"/>
                <a:cs typeface="+mn-cs"/>
              </a:defRPr>
            </a:lvl2pPr>
            <a:lvl3pPr marL="1507846" algn="l" defTabSz="1507846" rtl="0" eaLnBrk="1" latinLnBrk="0" hangingPunct="1">
              <a:defRPr kumimoji="1" sz="2968" kern="1200">
                <a:solidFill>
                  <a:schemeClr val="tx1"/>
                </a:solidFill>
                <a:latin typeface="+mn-lt"/>
                <a:ea typeface="+mn-ea"/>
                <a:cs typeface="+mn-cs"/>
              </a:defRPr>
            </a:lvl3pPr>
            <a:lvl4pPr marL="2261768" algn="l" defTabSz="1507846" rtl="0" eaLnBrk="1" latinLnBrk="0" hangingPunct="1">
              <a:defRPr kumimoji="1" sz="2968" kern="1200">
                <a:solidFill>
                  <a:schemeClr val="tx1"/>
                </a:solidFill>
                <a:latin typeface="+mn-lt"/>
                <a:ea typeface="+mn-ea"/>
                <a:cs typeface="+mn-cs"/>
              </a:defRPr>
            </a:lvl4pPr>
            <a:lvl5pPr marL="3015691" algn="l" defTabSz="1507846" rtl="0" eaLnBrk="1" latinLnBrk="0" hangingPunct="1">
              <a:defRPr kumimoji="1" sz="2968" kern="1200">
                <a:solidFill>
                  <a:schemeClr val="tx1"/>
                </a:solidFill>
                <a:latin typeface="+mn-lt"/>
                <a:ea typeface="+mn-ea"/>
                <a:cs typeface="+mn-cs"/>
              </a:defRPr>
            </a:lvl5pPr>
            <a:lvl6pPr marL="3769614" algn="l" defTabSz="1507846" rtl="0" eaLnBrk="1" latinLnBrk="0" hangingPunct="1">
              <a:defRPr kumimoji="1" sz="2968" kern="1200">
                <a:solidFill>
                  <a:schemeClr val="tx1"/>
                </a:solidFill>
                <a:latin typeface="+mn-lt"/>
                <a:ea typeface="+mn-ea"/>
                <a:cs typeface="+mn-cs"/>
              </a:defRPr>
            </a:lvl6pPr>
            <a:lvl7pPr marL="4523537" algn="l" defTabSz="1507846" rtl="0" eaLnBrk="1" latinLnBrk="0" hangingPunct="1">
              <a:defRPr kumimoji="1" sz="2968" kern="1200">
                <a:solidFill>
                  <a:schemeClr val="tx1"/>
                </a:solidFill>
                <a:latin typeface="+mn-lt"/>
                <a:ea typeface="+mn-ea"/>
                <a:cs typeface="+mn-cs"/>
              </a:defRPr>
            </a:lvl7pPr>
            <a:lvl8pPr marL="5277460" algn="l" defTabSz="1507846" rtl="0" eaLnBrk="1" latinLnBrk="0" hangingPunct="1">
              <a:defRPr kumimoji="1" sz="2968" kern="1200">
                <a:solidFill>
                  <a:schemeClr val="tx1"/>
                </a:solidFill>
                <a:latin typeface="+mn-lt"/>
                <a:ea typeface="+mn-ea"/>
                <a:cs typeface="+mn-cs"/>
              </a:defRPr>
            </a:lvl8pPr>
            <a:lvl9pPr marL="6031382" algn="l" defTabSz="1507846" rtl="0" eaLnBrk="1" latinLnBrk="0" hangingPunct="1">
              <a:defRPr kumimoji="1" sz="2968" kern="1200">
                <a:solidFill>
                  <a:schemeClr val="tx1"/>
                </a:solidFill>
                <a:latin typeface="+mn-lt"/>
                <a:ea typeface="+mn-ea"/>
                <a:cs typeface="+mn-cs"/>
              </a:defRPr>
            </a:lvl9pPr>
          </a:lstStyle>
          <a:p>
            <a:pPr defTabSz="914246">
              <a:defRPr/>
            </a:pPr>
            <a:r>
              <a:rPr lang="en-US" altLang="ja-JP" sz="1200" b="1">
                <a:solidFill>
                  <a:prstClr val="black"/>
                </a:solidFill>
                <a:latin typeface="+mn-ea"/>
              </a:rPr>
              <a:t>※</a:t>
            </a:r>
            <a:r>
              <a:rPr lang="ja-JP" altLang="en-US" sz="1200" b="1">
                <a:solidFill>
                  <a:prstClr val="black"/>
                </a:solidFill>
                <a:latin typeface="+mn-ea"/>
              </a:rPr>
              <a:t>朝日新聞デジタルのディスプレイ広告のみ実施可能</a:t>
            </a:r>
            <a:endParaRPr lang="en-US" altLang="ja-JP" sz="1200" b="1">
              <a:solidFill>
                <a:prstClr val="black"/>
              </a:solidFill>
              <a:latin typeface="+mn-ea"/>
            </a:endParaRPr>
          </a:p>
        </p:txBody>
      </p:sp>
      <p:sp>
        <p:nvSpPr>
          <p:cNvPr id="7" name="テキスト ボックス 6">
            <a:extLst>
              <a:ext uri="{FF2B5EF4-FFF2-40B4-BE49-F238E27FC236}">
                <a16:creationId xmlns:a16="http://schemas.microsoft.com/office/drawing/2014/main" id="{EF873280-C3AF-2E75-A463-01720394C790}"/>
              </a:ext>
            </a:extLst>
          </p:cNvPr>
          <p:cNvSpPr txBox="1"/>
          <p:nvPr/>
        </p:nvSpPr>
        <p:spPr>
          <a:xfrm>
            <a:off x="371320" y="2323916"/>
            <a:ext cx="7225234" cy="246221"/>
          </a:xfrm>
          <a:prstGeom prst="rect">
            <a:avLst/>
          </a:prstGeom>
          <a:noFill/>
        </p:spPr>
        <p:txBody>
          <a:bodyPr wrap="square">
            <a:spAutoFit/>
          </a:bodyPr>
          <a:lstStyle/>
          <a:p>
            <a:r>
              <a:rPr lang="en-US" altLang="ja-JP" sz="1000"/>
              <a:t>※</a:t>
            </a:r>
            <a:r>
              <a:rPr lang="ja-JP" altLang="en-US" sz="1000"/>
              <a:t>特定のキーワードを抽出したり、独自の条件で除外する場合は「カスタム」（</a:t>
            </a:r>
            <a:r>
              <a:rPr lang="en-US" altLang="ja-JP" sz="1000"/>
              <a:t>N15</a:t>
            </a:r>
            <a:r>
              <a:rPr lang="ja-JP" altLang="en-US" sz="1000"/>
              <a:t>万～）の料金を適用いたします。</a:t>
            </a:r>
          </a:p>
        </p:txBody>
      </p:sp>
      <p:sp>
        <p:nvSpPr>
          <p:cNvPr id="8" name="テキスト ボックス 7">
            <a:extLst>
              <a:ext uri="{FF2B5EF4-FFF2-40B4-BE49-F238E27FC236}">
                <a16:creationId xmlns:a16="http://schemas.microsoft.com/office/drawing/2014/main" id="{5D843115-2B79-E85B-1356-0815A39E6B25}"/>
              </a:ext>
            </a:extLst>
          </p:cNvPr>
          <p:cNvSpPr txBox="1"/>
          <p:nvPr/>
        </p:nvSpPr>
        <p:spPr>
          <a:xfrm>
            <a:off x="10608998" y="6481057"/>
            <a:ext cx="2014401" cy="230832"/>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411408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lIns="121920" tIns="60960" rIns="121920" bIns="60960" anchor="t">
            <a:normAutofit fontScale="90000"/>
          </a:bodyPr>
          <a:lstStyle/>
          <a:p>
            <a:r>
              <a:rPr lang="ja-JP" altLang="en-US" sz="5333">
                <a:latin typeface="Yu Gothic"/>
                <a:ea typeface="Yu Gothic"/>
              </a:rPr>
              <a:t>カスタム</a:t>
            </a:r>
            <a:br>
              <a:rPr lang="en-US" altLang="ja-JP" sz="5333">
                <a:latin typeface="Yu Gothic"/>
                <a:ea typeface="Yu Gothic"/>
              </a:rPr>
            </a:br>
            <a:r>
              <a:rPr lang="ja-JP" altLang="en-US" sz="5333">
                <a:latin typeface="Yu Gothic"/>
                <a:ea typeface="Yu Gothic"/>
              </a:rPr>
              <a:t>セグメント作成詳細</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en-US" altLang="ja-JP"/>
              <a:t>A-TANK</a:t>
            </a:r>
            <a:r>
              <a:rPr lang="ja-JP" altLang="en-US"/>
              <a:t> ターゲティングメニュー</a:t>
            </a:r>
          </a:p>
        </p:txBody>
      </p:sp>
    </p:spTree>
    <p:extLst>
      <p:ext uri="{BB962C8B-B14F-4D97-AF65-F5344CB8AC3E}">
        <p14:creationId xmlns:p14="http://schemas.microsoft.com/office/powerpoint/2010/main" val="206711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58" name="Google Shape;1186;p114">
            <a:extLst>
              <a:ext uri="{FF2B5EF4-FFF2-40B4-BE49-F238E27FC236}">
                <a16:creationId xmlns:a16="http://schemas.microsoft.com/office/drawing/2014/main" id="{531BAFD3-788B-1CB9-251C-1B41F4A17648}"/>
              </a:ext>
            </a:extLst>
          </p:cNvPr>
          <p:cNvSpPr/>
          <p:nvPr/>
        </p:nvSpPr>
        <p:spPr>
          <a:xfrm rot="16200000">
            <a:off x="8589485" y="3021822"/>
            <a:ext cx="1213348" cy="3342254"/>
          </a:xfrm>
          <a:prstGeom prst="triangle">
            <a:avLst>
              <a:gd name="adj" fmla="val 50000"/>
            </a:avLst>
          </a:prstGeom>
          <a:solidFill>
            <a:srgbClr val="D0E0E3"/>
          </a:solidFill>
          <a:ln>
            <a:noFill/>
          </a:ln>
        </p:spPr>
        <p:txBody>
          <a:bodyPr spcFirstLastPara="1" wrap="square" lIns="121900" tIns="121900" rIns="121900" bIns="121900" anchor="ctr" anchorCtr="0">
            <a:noAutofit/>
          </a:bodyPr>
          <a:lstStyle/>
          <a:p>
            <a:endParaRPr sz="1067" b="1">
              <a:latin typeface="游ゴシック" panose="020B0400000000000000" pitchFamily="50" charset="-128"/>
              <a:ea typeface="游ゴシック" panose="020B0400000000000000" pitchFamily="50" charset="-128"/>
            </a:endParaRPr>
          </a:p>
        </p:txBody>
      </p:sp>
      <p:sp>
        <p:nvSpPr>
          <p:cNvPr id="338" name="Google Shape;338;p26"/>
          <p:cNvSpPr txBox="1">
            <a:spLocks noGrp="1"/>
          </p:cNvSpPr>
          <p:nvPr>
            <p:ph type="title"/>
          </p:nvPr>
        </p:nvSpPr>
        <p:spPr>
          <a:xfrm>
            <a:off x="533402" y="302142"/>
            <a:ext cx="9105900" cy="332399"/>
          </a:xfrm>
          <a:prstGeom prst="rect">
            <a:avLst/>
          </a:prstGeom>
          <a:noFill/>
          <a:ln>
            <a:noFill/>
          </a:ln>
        </p:spPr>
        <p:txBody>
          <a:bodyPr spcFirstLastPara="1" wrap="square" lIns="0" tIns="0" rIns="0" bIns="0" anchor="ctr" anchorCtr="0">
            <a:spAutoFit/>
          </a:bodyPr>
          <a:lstStyle/>
          <a:p>
            <a:pPr>
              <a:buSzPts val="1100"/>
            </a:pPr>
            <a:r>
              <a:rPr lang="ja-JP" altLang="en-US"/>
              <a:t>カスタムセグメント　</a:t>
            </a:r>
            <a:r>
              <a:rPr lang="en-US" altLang="ja-JP"/>
              <a:t>KW</a:t>
            </a:r>
            <a:r>
              <a:rPr lang="ja-JP" altLang="en-US"/>
              <a:t>・記事など接触ユーザー</a:t>
            </a:r>
          </a:p>
        </p:txBody>
      </p:sp>
      <p:sp>
        <p:nvSpPr>
          <p:cNvPr id="341" name="Google Shape;341;p26"/>
          <p:cNvSpPr txBox="1"/>
          <p:nvPr/>
        </p:nvSpPr>
        <p:spPr>
          <a:xfrm>
            <a:off x="542533" y="856904"/>
            <a:ext cx="11072800" cy="550880"/>
          </a:xfrm>
          <a:prstGeom prst="rect">
            <a:avLst/>
          </a:prstGeom>
          <a:noFill/>
          <a:ln>
            <a:noFill/>
          </a:ln>
        </p:spPr>
        <p:txBody>
          <a:bodyPr spcFirstLastPara="1" wrap="square" lIns="121900" tIns="121900" rIns="121900" bIns="121900" anchor="t" anchorCtr="0">
            <a:spAutoFit/>
          </a:bodyPr>
          <a:lstStyle/>
          <a:p>
            <a:pPr algn="ctr">
              <a:lnSpc>
                <a:spcPct val="110000"/>
              </a:lnSpc>
              <a:buSzPts val="1400"/>
            </a:pPr>
            <a:r>
              <a:rPr lang="ja-JP" altLang="en-US" b="1">
                <a:solidFill>
                  <a:schemeClr val="dk1"/>
                </a:solidFill>
                <a:latin typeface="游ゴシック" panose="020B0400000000000000" pitchFamily="50" charset="-128"/>
                <a:ea typeface="游ゴシック" panose="020B0400000000000000" pitchFamily="50" charset="-128"/>
              </a:rPr>
              <a:t>ご指定の</a:t>
            </a:r>
            <a:r>
              <a:rPr lang="en-US" altLang="ja-JP" b="1">
                <a:solidFill>
                  <a:schemeClr val="dk1"/>
                </a:solidFill>
                <a:latin typeface="游ゴシック" panose="020B0400000000000000" pitchFamily="50" charset="-128"/>
                <a:ea typeface="游ゴシック" panose="020B0400000000000000" pitchFamily="50" charset="-128"/>
              </a:rPr>
              <a:t>KW</a:t>
            </a:r>
            <a:r>
              <a:rPr lang="ja-JP" altLang="en-US" b="1">
                <a:solidFill>
                  <a:schemeClr val="dk1"/>
                </a:solidFill>
                <a:latin typeface="游ゴシック" panose="020B0400000000000000" pitchFamily="50" charset="-128"/>
                <a:ea typeface="游ゴシック" panose="020B0400000000000000" pitchFamily="50" charset="-128"/>
              </a:rPr>
              <a:t>や記事、ジャンルの接触などの条件で対象ユーザーをオーダーメイドで抽出</a:t>
            </a:r>
            <a:endParaRPr lang="en-US" altLang="ja-JP" b="1">
              <a:solidFill>
                <a:schemeClr val="dk1"/>
              </a:solidFill>
              <a:latin typeface="游ゴシック" panose="020B0400000000000000" pitchFamily="50" charset="-128"/>
              <a:ea typeface="游ゴシック" panose="020B0400000000000000" pitchFamily="50" charset="-128"/>
            </a:endParaRP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a:lnSpc>
                <a:spcPct val="110000"/>
              </a:lnSpc>
              <a:buSzPts val="1100"/>
            </a:pPr>
            <a:r>
              <a:rPr lang="ja-JP" altLang="en-US" sz="1467" b="1">
                <a:solidFill>
                  <a:schemeClr val="dk1"/>
                </a:solidFill>
                <a:latin typeface="游ゴシック" panose="020B0400000000000000" pitchFamily="50" charset="-128"/>
                <a:ea typeface="游ゴシック" panose="020B0400000000000000" pitchFamily="50" charset="-128"/>
              </a:rPr>
              <a:t>✓商材やキャンペーンで設定したターゲットに忠実な配信セグメントを作成したい</a:t>
            </a:r>
            <a:endParaRPr lang="en-US" altLang="ja-JP" sz="1467" b="1">
              <a:solidFill>
                <a:schemeClr val="dk1"/>
              </a:solidFill>
              <a:latin typeface="游ゴシック" panose="020B0400000000000000" pitchFamily="50" charset="-128"/>
              <a:ea typeface="游ゴシック" panose="020B0400000000000000" pitchFamily="50" charset="-128"/>
            </a:endParaRPr>
          </a:p>
          <a:p>
            <a:pPr>
              <a:lnSpc>
                <a:spcPct val="110000"/>
              </a:lnSpc>
              <a:buSzPts val="1100"/>
            </a:pPr>
            <a:r>
              <a:rPr lang="ja-JP" altLang="en-US" sz="1467" b="1">
                <a:solidFill>
                  <a:schemeClr val="dk1"/>
                </a:solidFill>
                <a:latin typeface="游ゴシック" panose="020B0400000000000000" pitchFamily="50" charset="-128"/>
                <a:ea typeface="游ゴシック" panose="020B0400000000000000" pitchFamily="50" charset="-128"/>
              </a:rPr>
              <a:t>✓通常の広告プラットフォームでは選べないような特色あるセグメントを作成したい</a:t>
            </a:r>
            <a:endParaRPr lang="en-US" altLang="ja-JP" sz="1467" b="1">
              <a:solidFill>
                <a:schemeClr val="dk1"/>
              </a:solidFill>
              <a:latin typeface="游ゴシック" panose="020B0400000000000000" pitchFamily="50" charset="-128"/>
              <a:ea typeface="游ゴシック" panose="020B0400000000000000" pitchFamily="50" charset="-128"/>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a:r>
              <a:rPr lang="en-US" altLang="ja-JP" sz="1467" b="1">
                <a:solidFill>
                  <a:srgbClr val="FFFFFF"/>
                </a:solidFill>
                <a:latin typeface="游ゴシック" panose="020B0400000000000000" pitchFamily="50" charset="-128"/>
                <a:ea typeface="游ゴシック" panose="020B0400000000000000" pitchFamily="50" charset="-128"/>
              </a:rPr>
              <a:t>1</a:t>
            </a:r>
            <a:r>
              <a:rPr lang="ja-JP" altLang="en-US" sz="1467" b="1">
                <a:solidFill>
                  <a:srgbClr val="FFFFFF"/>
                </a:solidFill>
                <a:latin typeface="游ゴシック" panose="020B0400000000000000" pitchFamily="50" charset="-128"/>
                <a:ea typeface="游ゴシック" panose="020B0400000000000000" pitchFamily="50" charset="-128"/>
              </a:rPr>
              <a:t>セグメント　</a:t>
            </a:r>
            <a:r>
              <a:rPr lang="en-US" altLang="ja-JP" sz="1467" b="1">
                <a:solidFill>
                  <a:srgbClr val="FFFFFF"/>
                </a:solidFill>
                <a:latin typeface="游ゴシック" panose="020B0400000000000000" pitchFamily="50" charset="-128"/>
                <a:ea typeface="游ゴシック" panose="020B0400000000000000" pitchFamily="50" charset="-128"/>
              </a:rPr>
              <a:t>N</a:t>
            </a:r>
            <a:r>
              <a:rPr lang="en-US" altLang="ja-JP" sz="2133" b="1">
                <a:solidFill>
                  <a:srgbClr val="FFFFFF"/>
                </a:solidFill>
                <a:latin typeface="游ゴシック" panose="020B0400000000000000" pitchFamily="50" charset="-128"/>
                <a:ea typeface="游ゴシック" panose="020B0400000000000000" pitchFamily="50" charset="-128"/>
              </a:rPr>
              <a:t>15</a:t>
            </a:r>
            <a:r>
              <a:rPr lang="ja-JP" altLang="en-US" sz="1467" b="1">
                <a:solidFill>
                  <a:srgbClr val="FFFFFF"/>
                </a:solidFill>
                <a:latin typeface="游ゴシック" panose="020B0400000000000000" pitchFamily="50" charset="-128"/>
                <a:ea typeface="游ゴシック" panose="020B0400000000000000" pitchFamily="50" charset="-128"/>
              </a:rPr>
              <a:t>万円</a:t>
            </a:r>
            <a:endParaRPr lang="en-US" altLang="ja-JP" sz="1467" b="1">
              <a:solidFill>
                <a:srgbClr val="FFFFFF"/>
              </a:solidFill>
              <a:latin typeface="游ゴシック" panose="020B0400000000000000" pitchFamily="50" charset="-128"/>
              <a:ea typeface="游ゴシック" panose="020B0400000000000000" pitchFamily="50" charset="-128"/>
            </a:endParaRPr>
          </a:p>
          <a:p>
            <a:pPr algn="ctr"/>
            <a:r>
              <a:rPr lang="en-US" altLang="ja-JP" sz="1467" b="1">
                <a:solidFill>
                  <a:srgbClr val="FFFFFF"/>
                </a:solidFill>
                <a:latin typeface="游ゴシック" panose="020B0400000000000000" pitchFamily="50" charset="-128"/>
                <a:ea typeface="游ゴシック" panose="020B0400000000000000" pitchFamily="50" charset="-128"/>
              </a:rPr>
              <a:t>2</a:t>
            </a:r>
            <a:r>
              <a:rPr lang="ja-JP" altLang="en-US" sz="1467" b="1">
                <a:solidFill>
                  <a:srgbClr val="FFFFFF"/>
                </a:solidFill>
                <a:latin typeface="游ゴシック" panose="020B0400000000000000" pitchFamily="50" charset="-128"/>
                <a:ea typeface="游ゴシック" panose="020B0400000000000000" pitchFamily="50" charset="-128"/>
              </a:rPr>
              <a:t>セグメント　</a:t>
            </a:r>
            <a:r>
              <a:rPr lang="en-US" altLang="ja-JP" sz="1467" b="1">
                <a:solidFill>
                  <a:srgbClr val="FFFFFF"/>
                </a:solidFill>
                <a:latin typeface="游ゴシック" panose="020B0400000000000000" pitchFamily="50" charset="-128"/>
                <a:ea typeface="游ゴシック" panose="020B0400000000000000" pitchFamily="50" charset="-128"/>
              </a:rPr>
              <a:t>N</a:t>
            </a:r>
            <a:r>
              <a:rPr lang="en-US" altLang="ja-JP" sz="2133" b="1">
                <a:solidFill>
                  <a:srgbClr val="FFFFFF"/>
                </a:solidFill>
                <a:latin typeface="游ゴシック" panose="020B0400000000000000" pitchFamily="50" charset="-128"/>
                <a:ea typeface="游ゴシック" panose="020B0400000000000000" pitchFamily="50" charset="-128"/>
              </a:rPr>
              <a:t>25</a:t>
            </a:r>
            <a:r>
              <a:rPr lang="ja-JP" altLang="en-US" sz="1467" b="1">
                <a:solidFill>
                  <a:srgbClr val="FFFFFF"/>
                </a:solidFill>
                <a:latin typeface="游ゴシック" panose="020B0400000000000000" pitchFamily="50" charset="-128"/>
                <a:ea typeface="游ゴシック" panose="020B0400000000000000" pitchFamily="50" charset="-128"/>
              </a:rPr>
              <a:t>万円</a:t>
            </a:r>
            <a:endParaRPr lang="en-US" altLang="ja-JP" sz="1467" b="1">
              <a:solidFill>
                <a:srgbClr val="FFFFFF"/>
              </a:solidFill>
              <a:latin typeface="游ゴシック" panose="020B0400000000000000" pitchFamily="50" charset="-128"/>
              <a:ea typeface="游ゴシック" panose="020B0400000000000000" pitchFamily="50" charset="-128"/>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430367" y="2613032"/>
            <a:ext cx="4893700" cy="261947"/>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lang="ja-JP" altLang="en-US" sz="1600" b="1">
                <a:solidFill>
                  <a:srgbClr val="FFFFFF"/>
                </a:solidFill>
                <a:latin typeface="游ゴシック" panose="020B0400000000000000" pitchFamily="50" charset="-128"/>
                <a:ea typeface="游ゴシック" panose="020B0400000000000000" pitchFamily="50" charset="-128"/>
                <a:cs typeface="Meiryo"/>
                <a:sym typeface="Meiryo"/>
              </a:rPr>
              <a:t>データ抽出</a:t>
            </a:r>
            <a:endParaRPr lang="en-US" altLang="ja-JP" sz="1600" b="1">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30" name="Google Shape;442;p31">
            <a:extLst>
              <a:ext uri="{FF2B5EF4-FFF2-40B4-BE49-F238E27FC236}">
                <a16:creationId xmlns:a16="http://schemas.microsoft.com/office/drawing/2014/main" id="{93447CA9-FCEF-A763-9B96-526584DAAEEA}"/>
              </a:ext>
            </a:extLst>
          </p:cNvPr>
          <p:cNvSpPr/>
          <p:nvPr/>
        </p:nvSpPr>
        <p:spPr>
          <a:xfrm>
            <a:off x="5530917" y="2611105"/>
            <a:ext cx="6205896"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lvl="0" algn="ctr">
              <a:buClr>
                <a:srgbClr val="FFFFFF"/>
              </a:buClr>
              <a:buSzPts val="700"/>
            </a:pPr>
            <a:r>
              <a:rPr lang="ja-JP" altLang="en-US" sz="1600" b="1">
                <a:solidFill>
                  <a:schemeClr val="bg1"/>
                </a:solidFill>
                <a:latin typeface="+mn-ea"/>
                <a:cs typeface="Meiryo"/>
                <a:sym typeface="Meiryo"/>
              </a:rPr>
              <a:t>配信オーディエンス作成</a:t>
            </a:r>
          </a:p>
        </p:txBody>
      </p:sp>
      <p:sp>
        <p:nvSpPr>
          <p:cNvPr id="331" name="Google Shape;1190;p114">
            <a:extLst>
              <a:ext uri="{FF2B5EF4-FFF2-40B4-BE49-F238E27FC236}">
                <a16:creationId xmlns:a16="http://schemas.microsoft.com/office/drawing/2014/main" id="{11DC0835-BFB5-01F2-0ECA-97F3DBA077A0}"/>
              </a:ext>
            </a:extLst>
          </p:cNvPr>
          <p:cNvSpPr/>
          <p:nvPr/>
        </p:nvSpPr>
        <p:spPr>
          <a:xfrm>
            <a:off x="7570621" y="4211193"/>
            <a:ext cx="804748" cy="804748"/>
          </a:xfrm>
          <a:prstGeom prst="ellipse">
            <a:avLst/>
          </a:prstGeom>
          <a:solidFill>
            <a:schemeClr val="accent1">
              <a:lumMod val="20000"/>
              <a:lumOff val="80000"/>
            </a:schemeClr>
          </a:solidFill>
          <a:ln>
            <a:noFill/>
          </a:ln>
        </p:spPr>
        <p:txBody>
          <a:bodyPr spcFirstLastPara="1" wrap="square" lIns="91425" tIns="91425" rIns="91425" bIns="91425" anchor="ctr" anchorCtr="0">
            <a:noAutofit/>
          </a:bodyPr>
          <a:lstStyle/>
          <a:p>
            <a:endParaRPr sz="800" b="1">
              <a:latin typeface="游ゴシック" panose="020B0400000000000000" pitchFamily="50" charset="-128"/>
              <a:ea typeface="游ゴシック" panose="020B0400000000000000" pitchFamily="50" charset="-128"/>
            </a:endParaRPr>
          </a:p>
        </p:txBody>
      </p:sp>
      <p:pic>
        <p:nvPicPr>
          <p:cNvPr id="332" name="Google Shape;1191;p114" descr="アイコン&#10;&#10;自動的に生成された説明">
            <a:extLst>
              <a:ext uri="{FF2B5EF4-FFF2-40B4-BE49-F238E27FC236}">
                <a16:creationId xmlns:a16="http://schemas.microsoft.com/office/drawing/2014/main" id="{7520BC87-74AD-429A-70EF-9E9D5108D0C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7728033" y="4318470"/>
            <a:ext cx="207014" cy="216619"/>
          </a:xfrm>
          <a:prstGeom prst="rect">
            <a:avLst/>
          </a:prstGeom>
          <a:noFill/>
          <a:ln>
            <a:noFill/>
          </a:ln>
        </p:spPr>
      </p:pic>
      <p:pic>
        <p:nvPicPr>
          <p:cNvPr id="333" name="Google Shape;1192;p114" descr="アイコン&#10;&#10;自動的に生成された説明">
            <a:extLst>
              <a:ext uri="{FF2B5EF4-FFF2-40B4-BE49-F238E27FC236}">
                <a16:creationId xmlns:a16="http://schemas.microsoft.com/office/drawing/2014/main" id="{C3208012-EA2A-CF80-C715-2B82C34B143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8001602" y="4318805"/>
            <a:ext cx="207014" cy="216619"/>
          </a:xfrm>
          <a:prstGeom prst="rect">
            <a:avLst/>
          </a:prstGeom>
          <a:noFill/>
          <a:ln>
            <a:noFill/>
          </a:ln>
        </p:spPr>
      </p:pic>
      <p:pic>
        <p:nvPicPr>
          <p:cNvPr id="334" name="Google Shape;1193;p114" descr="アイコン&#10;&#10;自動的に生成された説明">
            <a:extLst>
              <a:ext uri="{FF2B5EF4-FFF2-40B4-BE49-F238E27FC236}">
                <a16:creationId xmlns:a16="http://schemas.microsoft.com/office/drawing/2014/main" id="{2B0F5F41-43E6-C22D-C966-B72A55DC5674}"/>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7611190" y="4587735"/>
            <a:ext cx="207014" cy="216619"/>
          </a:xfrm>
          <a:prstGeom prst="rect">
            <a:avLst/>
          </a:prstGeom>
          <a:noFill/>
          <a:ln>
            <a:noFill/>
          </a:ln>
        </p:spPr>
      </p:pic>
      <p:pic>
        <p:nvPicPr>
          <p:cNvPr id="335" name="Google Shape;1194;p114" descr="アイコン&#10;&#10;自動的に生成された説明">
            <a:extLst>
              <a:ext uri="{FF2B5EF4-FFF2-40B4-BE49-F238E27FC236}">
                <a16:creationId xmlns:a16="http://schemas.microsoft.com/office/drawing/2014/main" id="{5236A3D1-C3B5-518D-235A-0B37126046C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7869487" y="4588070"/>
            <a:ext cx="207014" cy="216619"/>
          </a:xfrm>
          <a:prstGeom prst="rect">
            <a:avLst/>
          </a:prstGeom>
          <a:noFill/>
          <a:ln>
            <a:noFill/>
          </a:ln>
        </p:spPr>
      </p:pic>
      <p:pic>
        <p:nvPicPr>
          <p:cNvPr id="336" name="Google Shape;1195;p114" descr="アイコン&#10;&#10;自動的に生成された説明">
            <a:extLst>
              <a:ext uri="{FF2B5EF4-FFF2-40B4-BE49-F238E27FC236}">
                <a16:creationId xmlns:a16="http://schemas.microsoft.com/office/drawing/2014/main" id="{5052B5EE-058B-1DAE-1079-9F538BAE88E1}"/>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8127785" y="4587399"/>
            <a:ext cx="207014" cy="216619"/>
          </a:xfrm>
          <a:prstGeom prst="rect">
            <a:avLst/>
          </a:prstGeom>
          <a:noFill/>
          <a:ln>
            <a:noFill/>
          </a:ln>
        </p:spPr>
      </p:pic>
      <p:sp>
        <p:nvSpPr>
          <p:cNvPr id="360" name="Google Shape;1190;p114">
            <a:extLst>
              <a:ext uri="{FF2B5EF4-FFF2-40B4-BE49-F238E27FC236}">
                <a16:creationId xmlns:a16="http://schemas.microsoft.com/office/drawing/2014/main" id="{B1893250-57B4-5240-8CE8-DB32F525BD4B}"/>
              </a:ext>
            </a:extLst>
          </p:cNvPr>
          <p:cNvSpPr/>
          <p:nvPr/>
        </p:nvSpPr>
        <p:spPr>
          <a:xfrm>
            <a:off x="9589659" y="3824720"/>
            <a:ext cx="905508" cy="905508"/>
          </a:xfrm>
          <a:prstGeom prst="ellipse">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1067" b="1">
              <a:latin typeface="游ゴシック" panose="020B0400000000000000" pitchFamily="50" charset="-128"/>
              <a:ea typeface="游ゴシック" panose="020B0400000000000000" pitchFamily="50" charset="-128"/>
            </a:endParaRPr>
          </a:p>
        </p:txBody>
      </p:sp>
      <p:pic>
        <p:nvPicPr>
          <p:cNvPr id="361" name="Google Shape;1191;p114" descr="アイコン&#10;&#10;自動的に生成された説明">
            <a:extLst>
              <a:ext uri="{FF2B5EF4-FFF2-40B4-BE49-F238E27FC236}">
                <a16:creationId xmlns:a16="http://schemas.microsoft.com/office/drawing/2014/main" id="{BB9EAE13-C5F8-AA11-F18F-29F7B451530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9766780" y="3945429"/>
            <a:ext cx="232933" cy="243741"/>
          </a:xfrm>
          <a:prstGeom prst="rect">
            <a:avLst/>
          </a:prstGeom>
          <a:noFill/>
          <a:ln>
            <a:noFill/>
          </a:ln>
        </p:spPr>
      </p:pic>
      <p:pic>
        <p:nvPicPr>
          <p:cNvPr id="362" name="Google Shape;1192;p114" descr="アイコン&#10;&#10;自動的に生成された説明">
            <a:extLst>
              <a:ext uri="{FF2B5EF4-FFF2-40B4-BE49-F238E27FC236}">
                <a16:creationId xmlns:a16="http://schemas.microsoft.com/office/drawing/2014/main" id="{1A3B919F-DAE6-7CA0-C00B-D467F108E1D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074602" y="3945806"/>
            <a:ext cx="232933" cy="243741"/>
          </a:xfrm>
          <a:prstGeom prst="rect">
            <a:avLst/>
          </a:prstGeom>
          <a:noFill/>
          <a:ln>
            <a:noFill/>
          </a:ln>
        </p:spPr>
      </p:pic>
      <p:pic>
        <p:nvPicPr>
          <p:cNvPr id="363" name="Google Shape;1193;p114" descr="アイコン&#10;&#10;自動的に生成された説明">
            <a:extLst>
              <a:ext uri="{FF2B5EF4-FFF2-40B4-BE49-F238E27FC236}">
                <a16:creationId xmlns:a16="http://schemas.microsoft.com/office/drawing/2014/main" id="{19519869-718E-0959-967F-35657CB31D1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9635307" y="4248407"/>
            <a:ext cx="232933" cy="243741"/>
          </a:xfrm>
          <a:prstGeom prst="rect">
            <a:avLst/>
          </a:prstGeom>
          <a:noFill/>
          <a:ln>
            <a:noFill/>
          </a:ln>
        </p:spPr>
      </p:pic>
      <p:pic>
        <p:nvPicPr>
          <p:cNvPr id="364" name="Google Shape;1194;p114" descr="アイコン&#10;&#10;自動的に生成された説明">
            <a:extLst>
              <a:ext uri="{FF2B5EF4-FFF2-40B4-BE49-F238E27FC236}">
                <a16:creationId xmlns:a16="http://schemas.microsoft.com/office/drawing/2014/main" id="{2DDECD4B-D66B-BBE3-DC68-F2EDAFF74C17}"/>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9925946" y="4248785"/>
            <a:ext cx="232933" cy="243741"/>
          </a:xfrm>
          <a:prstGeom prst="rect">
            <a:avLst/>
          </a:prstGeom>
          <a:noFill/>
          <a:ln>
            <a:noFill/>
          </a:ln>
        </p:spPr>
      </p:pic>
      <p:pic>
        <p:nvPicPr>
          <p:cNvPr id="367" name="Google Shape;1195;p114" descr="アイコン&#10;&#10;自動的に生成された説明">
            <a:extLst>
              <a:ext uri="{FF2B5EF4-FFF2-40B4-BE49-F238E27FC236}">
                <a16:creationId xmlns:a16="http://schemas.microsoft.com/office/drawing/2014/main" id="{C30FF6E5-D7C5-F508-D586-0B2261DC47B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216584" y="4248030"/>
            <a:ext cx="232933" cy="243741"/>
          </a:xfrm>
          <a:prstGeom prst="rect">
            <a:avLst/>
          </a:prstGeom>
          <a:noFill/>
          <a:ln>
            <a:noFill/>
          </a:ln>
        </p:spPr>
      </p:pic>
      <p:sp>
        <p:nvSpPr>
          <p:cNvPr id="370" name="Google Shape;1198;p114">
            <a:extLst>
              <a:ext uri="{FF2B5EF4-FFF2-40B4-BE49-F238E27FC236}">
                <a16:creationId xmlns:a16="http://schemas.microsoft.com/office/drawing/2014/main" id="{3B180EF5-7F7B-FE2A-8778-5FBC1C719B5D}"/>
              </a:ext>
            </a:extLst>
          </p:cNvPr>
          <p:cNvSpPr/>
          <p:nvPr/>
        </p:nvSpPr>
        <p:spPr>
          <a:xfrm>
            <a:off x="10747871" y="3824720"/>
            <a:ext cx="905508" cy="905508"/>
          </a:xfrm>
          <a:prstGeom prst="ellipse">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1067" b="1">
              <a:latin typeface="游ゴシック" panose="020B0400000000000000" pitchFamily="50" charset="-128"/>
              <a:ea typeface="游ゴシック" panose="020B0400000000000000" pitchFamily="50" charset="-128"/>
            </a:endParaRPr>
          </a:p>
        </p:txBody>
      </p:sp>
      <p:pic>
        <p:nvPicPr>
          <p:cNvPr id="371" name="Google Shape;1199;p114" descr="アイコン&#10;&#10;自動的に生成された説明">
            <a:extLst>
              <a:ext uri="{FF2B5EF4-FFF2-40B4-BE49-F238E27FC236}">
                <a16:creationId xmlns:a16="http://schemas.microsoft.com/office/drawing/2014/main" id="{7125703A-9C43-6030-815F-98F6A8E0E31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924992" y="3945429"/>
            <a:ext cx="232933" cy="243741"/>
          </a:xfrm>
          <a:prstGeom prst="rect">
            <a:avLst/>
          </a:prstGeom>
          <a:noFill/>
          <a:ln>
            <a:noFill/>
          </a:ln>
        </p:spPr>
      </p:pic>
      <p:pic>
        <p:nvPicPr>
          <p:cNvPr id="372" name="Google Shape;1200;p114" descr="アイコン&#10;&#10;自動的に生成された説明">
            <a:extLst>
              <a:ext uri="{FF2B5EF4-FFF2-40B4-BE49-F238E27FC236}">
                <a16:creationId xmlns:a16="http://schemas.microsoft.com/office/drawing/2014/main" id="{24B4260A-B04B-C903-4E9B-CED0E0992504}"/>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1232814" y="3945806"/>
            <a:ext cx="232933" cy="243741"/>
          </a:xfrm>
          <a:prstGeom prst="rect">
            <a:avLst/>
          </a:prstGeom>
          <a:noFill/>
          <a:ln>
            <a:noFill/>
          </a:ln>
        </p:spPr>
      </p:pic>
      <p:pic>
        <p:nvPicPr>
          <p:cNvPr id="373" name="Google Shape;1201;p114" descr="アイコン&#10;&#10;自動的に生成された説明">
            <a:extLst>
              <a:ext uri="{FF2B5EF4-FFF2-40B4-BE49-F238E27FC236}">
                <a16:creationId xmlns:a16="http://schemas.microsoft.com/office/drawing/2014/main" id="{A9B6FBDF-F3D0-68EE-7F1A-DA9CB077AFA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793519" y="4248407"/>
            <a:ext cx="232933" cy="243741"/>
          </a:xfrm>
          <a:prstGeom prst="rect">
            <a:avLst/>
          </a:prstGeom>
          <a:noFill/>
          <a:ln>
            <a:noFill/>
          </a:ln>
        </p:spPr>
      </p:pic>
      <p:pic>
        <p:nvPicPr>
          <p:cNvPr id="374" name="Google Shape;1202;p114" descr="アイコン&#10;&#10;自動的に生成された説明">
            <a:extLst>
              <a:ext uri="{FF2B5EF4-FFF2-40B4-BE49-F238E27FC236}">
                <a16:creationId xmlns:a16="http://schemas.microsoft.com/office/drawing/2014/main" id="{52D5F09F-C0C3-2F4B-5F6C-0EC31DF8121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1084158" y="4248785"/>
            <a:ext cx="232933" cy="243741"/>
          </a:xfrm>
          <a:prstGeom prst="rect">
            <a:avLst/>
          </a:prstGeom>
          <a:noFill/>
          <a:ln>
            <a:noFill/>
          </a:ln>
        </p:spPr>
      </p:pic>
      <p:pic>
        <p:nvPicPr>
          <p:cNvPr id="375" name="Google Shape;1203;p114" descr="アイコン&#10;&#10;自動的に生成された説明">
            <a:extLst>
              <a:ext uri="{FF2B5EF4-FFF2-40B4-BE49-F238E27FC236}">
                <a16:creationId xmlns:a16="http://schemas.microsoft.com/office/drawing/2014/main" id="{44897D89-A7C9-DE22-394A-3265ACF553A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1374796" y="4248030"/>
            <a:ext cx="232933" cy="243741"/>
          </a:xfrm>
          <a:prstGeom prst="rect">
            <a:avLst/>
          </a:prstGeom>
          <a:noFill/>
          <a:ln>
            <a:noFill/>
          </a:ln>
        </p:spPr>
      </p:pic>
      <p:sp>
        <p:nvSpPr>
          <p:cNvPr id="377" name="Google Shape;1205;p114">
            <a:extLst>
              <a:ext uri="{FF2B5EF4-FFF2-40B4-BE49-F238E27FC236}">
                <a16:creationId xmlns:a16="http://schemas.microsoft.com/office/drawing/2014/main" id="{A604C91D-B2FD-3DE4-B327-A37C454A222E}"/>
              </a:ext>
            </a:extLst>
          </p:cNvPr>
          <p:cNvSpPr/>
          <p:nvPr/>
        </p:nvSpPr>
        <p:spPr>
          <a:xfrm>
            <a:off x="10200115" y="4630251"/>
            <a:ext cx="905508" cy="905508"/>
          </a:xfrm>
          <a:prstGeom prst="ellipse">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1067" b="1">
              <a:latin typeface="游ゴシック" panose="020B0400000000000000" pitchFamily="50" charset="-128"/>
              <a:ea typeface="游ゴシック" panose="020B0400000000000000" pitchFamily="50" charset="-128"/>
            </a:endParaRPr>
          </a:p>
        </p:txBody>
      </p:sp>
      <p:pic>
        <p:nvPicPr>
          <p:cNvPr id="378" name="Google Shape;1206;p114" descr="アイコン&#10;&#10;自動的に生成された説明">
            <a:extLst>
              <a:ext uri="{FF2B5EF4-FFF2-40B4-BE49-F238E27FC236}">
                <a16:creationId xmlns:a16="http://schemas.microsoft.com/office/drawing/2014/main" id="{52212C1E-6197-C87D-B0BC-ACD4212F5F17}"/>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377236" y="4750960"/>
            <a:ext cx="232933" cy="243741"/>
          </a:xfrm>
          <a:prstGeom prst="rect">
            <a:avLst/>
          </a:prstGeom>
          <a:noFill/>
          <a:ln>
            <a:noFill/>
          </a:ln>
        </p:spPr>
      </p:pic>
      <p:pic>
        <p:nvPicPr>
          <p:cNvPr id="379" name="Google Shape;1207;p114" descr="アイコン&#10;&#10;自動的に生成された説明">
            <a:extLst>
              <a:ext uri="{FF2B5EF4-FFF2-40B4-BE49-F238E27FC236}">
                <a16:creationId xmlns:a16="http://schemas.microsoft.com/office/drawing/2014/main" id="{6F93313E-24CC-C177-4759-E6569EDEBE6C}"/>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685058" y="4751337"/>
            <a:ext cx="232933" cy="243741"/>
          </a:xfrm>
          <a:prstGeom prst="rect">
            <a:avLst/>
          </a:prstGeom>
          <a:noFill/>
          <a:ln>
            <a:noFill/>
          </a:ln>
        </p:spPr>
      </p:pic>
      <p:pic>
        <p:nvPicPr>
          <p:cNvPr id="380" name="Google Shape;1208;p114" descr="アイコン&#10;&#10;自動的に生成された説明">
            <a:extLst>
              <a:ext uri="{FF2B5EF4-FFF2-40B4-BE49-F238E27FC236}">
                <a16:creationId xmlns:a16="http://schemas.microsoft.com/office/drawing/2014/main" id="{E9999A5B-3785-E2C2-7B74-D97EC657B4F1}"/>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245763" y="5053938"/>
            <a:ext cx="232933" cy="243741"/>
          </a:xfrm>
          <a:prstGeom prst="rect">
            <a:avLst/>
          </a:prstGeom>
          <a:noFill/>
          <a:ln>
            <a:noFill/>
          </a:ln>
        </p:spPr>
      </p:pic>
      <p:pic>
        <p:nvPicPr>
          <p:cNvPr id="381" name="Google Shape;1209;p114" descr="アイコン&#10;&#10;自動的に生成された説明">
            <a:extLst>
              <a:ext uri="{FF2B5EF4-FFF2-40B4-BE49-F238E27FC236}">
                <a16:creationId xmlns:a16="http://schemas.microsoft.com/office/drawing/2014/main" id="{0168184A-C1E2-77F3-7EE4-5CF5F5B76F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536402" y="5054316"/>
            <a:ext cx="232933" cy="243741"/>
          </a:xfrm>
          <a:prstGeom prst="rect">
            <a:avLst/>
          </a:prstGeom>
          <a:noFill/>
          <a:ln>
            <a:noFill/>
          </a:ln>
        </p:spPr>
      </p:pic>
      <p:pic>
        <p:nvPicPr>
          <p:cNvPr id="382" name="Google Shape;1210;p114" descr="アイコン&#10;&#10;自動的に生成された説明">
            <a:extLst>
              <a:ext uri="{FF2B5EF4-FFF2-40B4-BE49-F238E27FC236}">
                <a16:creationId xmlns:a16="http://schemas.microsoft.com/office/drawing/2014/main" id="{40E99D27-FC92-71DD-23E0-30198A35638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80"/>
          <a:stretch/>
        </p:blipFill>
        <p:spPr>
          <a:xfrm>
            <a:off x="10827040" y="5053561"/>
            <a:ext cx="232933" cy="243741"/>
          </a:xfrm>
          <a:prstGeom prst="rect">
            <a:avLst/>
          </a:prstGeom>
          <a:noFill/>
          <a:ln>
            <a:noFill/>
          </a:ln>
        </p:spPr>
      </p:pic>
      <p:sp>
        <p:nvSpPr>
          <p:cNvPr id="384" name="Google Shape;1217;p114">
            <a:extLst>
              <a:ext uri="{FF2B5EF4-FFF2-40B4-BE49-F238E27FC236}">
                <a16:creationId xmlns:a16="http://schemas.microsoft.com/office/drawing/2014/main" id="{FB51D987-0E1C-4DB2-7DB9-B8DCC9FC8C50}"/>
              </a:ext>
            </a:extLst>
          </p:cNvPr>
          <p:cNvSpPr txBox="1"/>
          <p:nvPr/>
        </p:nvSpPr>
        <p:spPr>
          <a:xfrm>
            <a:off x="7912570" y="5037258"/>
            <a:ext cx="2400492" cy="800179"/>
          </a:xfrm>
          <a:prstGeom prst="rect">
            <a:avLst/>
          </a:prstGeom>
          <a:noFill/>
          <a:ln>
            <a:noFill/>
          </a:ln>
        </p:spPr>
        <p:txBody>
          <a:bodyPr spcFirstLastPara="1" wrap="square" lIns="121900" tIns="121900" rIns="121900" bIns="121900" anchor="t" anchorCtr="0">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機械学習による類似度</a:t>
            </a:r>
          </a:p>
          <a:p>
            <a:pPr algn="ctr"/>
            <a:r>
              <a:rPr lang="ja-JP" altLang="en-US" sz="1200" b="1">
                <a:solidFill>
                  <a:schemeClr val="accent1"/>
                </a:solidFill>
                <a:latin typeface="游ゴシック" panose="020B0400000000000000" pitchFamily="50" charset="-128"/>
                <a:ea typeface="游ゴシック" panose="020B0400000000000000" pitchFamily="50" charset="-128"/>
              </a:rPr>
              <a:t>スコアで上位の</a:t>
            </a:r>
          </a:p>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ユーザーをセグメント化</a:t>
            </a:r>
          </a:p>
        </p:txBody>
      </p:sp>
      <p:sp>
        <p:nvSpPr>
          <p:cNvPr id="387" name="Google Shape;670;p40">
            <a:extLst>
              <a:ext uri="{FF2B5EF4-FFF2-40B4-BE49-F238E27FC236}">
                <a16:creationId xmlns:a16="http://schemas.microsoft.com/office/drawing/2014/main" id="{2C366EC2-A9FE-EB92-2135-F18F6FC7F6AF}"/>
              </a:ext>
            </a:extLst>
          </p:cNvPr>
          <p:cNvSpPr txBox="1"/>
          <p:nvPr/>
        </p:nvSpPr>
        <p:spPr>
          <a:xfrm>
            <a:off x="5955056" y="2989194"/>
            <a:ext cx="5520982" cy="553968"/>
          </a:xfrm>
          <a:prstGeom prst="rect">
            <a:avLst/>
          </a:prstGeom>
          <a:noFill/>
          <a:ln>
            <a:noFill/>
          </a:ln>
        </p:spPr>
        <p:txBody>
          <a:bodyPr spcFirstLastPara="1" wrap="square" lIns="91425" tIns="91425" rIns="91425" bIns="91425" anchor="t" anchorCtr="0">
            <a:spAutoFit/>
          </a:bodyPr>
          <a:lstStyle/>
          <a:p>
            <a:pPr algn="ctr"/>
            <a:r>
              <a:rPr lang="en-US" altLang="ja-JP" sz="1200" b="1">
                <a:latin typeface="游ゴシック" panose="020B0400000000000000" pitchFamily="50" charset="-128"/>
                <a:ea typeface="游ゴシック" panose="020B0400000000000000" pitchFamily="50" charset="-128"/>
                <a:cs typeface="Zen Kaku Gothic New"/>
                <a:sym typeface="Zen Kaku Gothic New"/>
              </a:rPr>
              <a:t>DMP</a:t>
            </a:r>
            <a:r>
              <a:rPr lang="ja-JP" altLang="en-US" sz="1200" b="1">
                <a:latin typeface="游ゴシック" panose="020B0400000000000000" pitchFamily="50" charset="-128"/>
                <a:ea typeface="游ゴシック" panose="020B0400000000000000" pitchFamily="50" charset="-128"/>
                <a:cs typeface="Zen Kaku Gothic New"/>
                <a:sym typeface="Zen Kaku Gothic New"/>
              </a:rPr>
              <a:t>に蓄積している行動データや属性データを用いて、</a:t>
            </a:r>
          </a:p>
          <a:p>
            <a:pPr algn="ctr"/>
            <a:r>
              <a:rPr lang="ja-JP" altLang="en-US" sz="1200" b="1">
                <a:latin typeface="游ゴシック" panose="020B0400000000000000" pitchFamily="50" charset="-128"/>
                <a:ea typeface="游ゴシック" panose="020B0400000000000000" pitchFamily="50" charset="-128"/>
                <a:cs typeface="Zen Kaku Gothic New"/>
                <a:sym typeface="Zen Kaku Gothic New"/>
              </a:rPr>
              <a:t>シードから貴社オリジナルの配信セグメントを作成。</a:t>
            </a:r>
          </a:p>
        </p:txBody>
      </p:sp>
      <p:pic>
        <p:nvPicPr>
          <p:cNvPr id="24" name="Google Shape;302;p25" descr="データベース・ストレージ の無料アイコン・イラスト素材 | アイコン・イラスト無料素材は「フリーアイコンズ」 - Free Vector  Download Site">
            <a:extLst>
              <a:ext uri="{FF2B5EF4-FFF2-40B4-BE49-F238E27FC236}">
                <a16:creationId xmlns:a16="http://schemas.microsoft.com/office/drawing/2014/main" id="{438C99EC-1101-23DC-E88A-66AF798BA541}"/>
              </a:ext>
            </a:extLst>
          </p:cNvPr>
          <p:cNvPicPr preferRelativeResize="0"/>
          <p:nvPr/>
        </p:nvPicPr>
        <p:blipFill rotWithShape="1">
          <a:blip r:embed="rId4">
            <a:alphaModFix/>
          </a:blip>
          <a:srcRect/>
          <a:stretch/>
        </p:blipFill>
        <p:spPr>
          <a:xfrm>
            <a:off x="876339" y="3829410"/>
            <a:ext cx="1016335" cy="1014321"/>
          </a:xfrm>
          <a:prstGeom prst="rect">
            <a:avLst/>
          </a:prstGeom>
          <a:noFill/>
          <a:ln>
            <a:noFill/>
          </a:ln>
        </p:spPr>
      </p:pic>
      <p:pic>
        <p:nvPicPr>
          <p:cNvPr id="26" name="Google Shape;338;p26">
            <a:extLst>
              <a:ext uri="{FF2B5EF4-FFF2-40B4-BE49-F238E27FC236}">
                <a16:creationId xmlns:a16="http://schemas.microsoft.com/office/drawing/2014/main" id="{7E7F9A2B-7BCC-0E4A-8B91-925B83238F13}"/>
              </a:ext>
            </a:extLst>
          </p:cNvPr>
          <p:cNvPicPr preferRelativeResize="0"/>
          <p:nvPr/>
        </p:nvPicPr>
        <p:blipFill rotWithShape="1">
          <a:blip r:embed="rId5">
            <a:alphaModFix/>
          </a:blip>
          <a:srcRect/>
          <a:stretch/>
        </p:blipFill>
        <p:spPr>
          <a:xfrm>
            <a:off x="1857978" y="3677426"/>
            <a:ext cx="1673177" cy="429644"/>
          </a:xfrm>
          <a:prstGeom prst="rect">
            <a:avLst/>
          </a:prstGeom>
          <a:noFill/>
          <a:ln>
            <a:noFill/>
          </a:ln>
        </p:spPr>
      </p:pic>
      <p:sp>
        <p:nvSpPr>
          <p:cNvPr id="25" name="二等辺三角形 24">
            <a:extLst>
              <a:ext uri="{FF2B5EF4-FFF2-40B4-BE49-F238E27FC236}">
                <a16:creationId xmlns:a16="http://schemas.microsoft.com/office/drawing/2014/main" id="{E64F351B-D846-84AA-DBD2-684FAB0300F6}"/>
              </a:ext>
            </a:extLst>
          </p:cNvPr>
          <p:cNvSpPr/>
          <p:nvPr/>
        </p:nvSpPr>
        <p:spPr>
          <a:xfrm rot="18000000">
            <a:off x="1668339" y="4089980"/>
            <a:ext cx="425203" cy="721661"/>
          </a:xfrm>
          <a:prstGeom prst="triangle">
            <a:avLst/>
          </a:prstGeom>
          <a:solidFill>
            <a:srgbClr val="F2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mn-ea"/>
            </a:endParaRPr>
          </a:p>
        </p:txBody>
      </p:sp>
      <p:sp>
        <p:nvSpPr>
          <p:cNvPr id="323" name="四角形: 角を丸くする 322">
            <a:extLst>
              <a:ext uri="{FF2B5EF4-FFF2-40B4-BE49-F238E27FC236}">
                <a16:creationId xmlns:a16="http://schemas.microsoft.com/office/drawing/2014/main" id="{BB23F1EC-5F96-828D-334E-06D646162A2F}"/>
              </a:ext>
            </a:extLst>
          </p:cNvPr>
          <p:cNvSpPr/>
          <p:nvPr/>
        </p:nvSpPr>
        <p:spPr>
          <a:xfrm>
            <a:off x="2000415" y="4075681"/>
            <a:ext cx="2706624" cy="1456873"/>
          </a:xfrm>
          <a:prstGeom prst="roundRect">
            <a:avLst>
              <a:gd name="adj" fmla="val 0"/>
            </a:avLst>
          </a:prstGeom>
          <a:solidFill>
            <a:srgbClr val="F2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b="1">
                <a:solidFill>
                  <a:schemeClr val="accent1"/>
                </a:solidFill>
                <a:latin typeface="+mn-ea"/>
              </a:rPr>
              <a:t>・メディア利用／サービス利用</a:t>
            </a:r>
            <a:endParaRPr lang="en-US" altLang="ja-JP" sz="1100" b="1">
              <a:solidFill>
                <a:schemeClr val="accent1"/>
              </a:solidFill>
              <a:latin typeface="+mn-ea"/>
            </a:endParaRPr>
          </a:p>
          <a:p>
            <a:r>
              <a:rPr lang="ja-JP" altLang="en-US" sz="1100" b="1">
                <a:solidFill>
                  <a:schemeClr val="accent1"/>
                </a:solidFill>
                <a:latin typeface="+mn-ea"/>
              </a:rPr>
              <a:t>・記事／キーワード接触</a:t>
            </a:r>
            <a:endParaRPr lang="en-US" altLang="ja-JP" sz="1100" b="1">
              <a:solidFill>
                <a:schemeClr val="accent1"/>
              </a:solidFill>
              <a:latin typeface="+mn-ea"/>
            </a:endParaRPr>
          </a:p>
          <a:p>
            <a:r>
              <a:rPr lang="ja-JP" altLang="en-US" sz="1100" b="1">
                <a:solidFill>
                  <a:schemeClr val="accent1"/>
                </a:solidFill>
                <a:latin typeface="+mn-ea"/>
              </a:rPr>
              <a:t>・接触回数／頻度</a:t>
            </a:r>
            <a:endParaRPr lang="en-US" altLang="ja-JP" sz="1100" b="1">
              <a:solidFill>
                <a:schemeClr val="accent1"/>
              </a:solidFill>
              <a:latin typeface="+mn-ea"/>
            </a:endParaRPr>
          </a:p>
          <a:p>
            <a:r>
              <a:rPr lang="ja-JP" altLang="en-US" sz="1100" b="1">
                <a:solidFill>
                  <a:schemeClr val="accent1"/>
                </a:solidFill>
                <a:latin typeface="+mn-ea"/>
              </a:rPr>
              <a:t>・会員属性／推定属性</a:t>
            </a:r>
            <a:endParaRPr lang="en-US" altLang="ja-JP" sz="1100" b="1">
              <a:solidFill>
                <a:schemeClr val="accent1"/>
              </a:solidFill>
              <a:latin typeface="+mn-ea"/>
            </a:endParaRPr>
          </a:p>
          <a:p>
            <a:r>
              <a:rPr lang="ja-JP" altLang="en-US" sz="1100" b="1">
                <a:solidFill>
                  <a:schemeClr val="accent1"/>
                </a:solidFill>
                <a:latin typeface="+mn-ea"/>
              </a:rPr>
              <a:t>・イベント応募／広告クリック</a:t>
            </a:r>
            <a:endParaRPr lang="en-US" altLang="ja-JP" sz="1100" b="1">
              <a:solidFill>
                <a:schemeClr val="accent1"/>
              </a:solidFill>
              <a:latin typeface="+mn-ea"/>
            </a:endParaRPr>
          </a:p>
          <a:p>
            <a:r>
              <a:rPr lang="ja-JP" altLang="en-US" sz="1100" b="1">
                <a:solidFill>
                  <a:schemeClr val="accent1"/>
                </a:solidFill>
                <a:latin typeface="+mn-ea"/>
              </a:rPr>
              <a:t>・外部連携データ</a:t>
            </a:r>
            <a:endParaRPr lang="en-US" altLang="ja-JP" sz="1100" b="1">
              <a:solidFill>
                <a:schemeClr val="accent1"/>
              </a:solidFill>
              <a:latin typeface="+mn-ea"/>
            </a:endParaRPr>
          </a:p>
        </p:txBody>
      </p:sp>
      <p:sp>
        <p:nvSpPr>
          <p:cNvPr id="324" name="テキスト ボックス 323">
            <a:extLst>
              <a:ext uri="{FF2B5EF4-FFF2-40B4-BE49-F238E27FC236}">
                <a16:creationId xmlns:a16="http://schemas.microsoft.com/office/drawing/2014/main" id="{2A6BBBFE-7C09-3B3A-F5F8-855ED5CC8A4F}"/>
              </a:ext>
            </a:extLst>
          </p:cNvPr>
          <p:cNvSpPr txBox="1"/>
          <p:nvPr/>
        </p:nvSpPr>
        <p:spPr>
          <a:xfrm>
            <a:off x="3290881" y="5123075"/>
            <a:ext cx="1414307" cy="415458"/>
          </a:xfrm>
          <a:prstGeom prst="rect">
            <a:avLst/>
          </a:prstGeom>
          <a:noFill/>
          <a:ln>
            <a:noFill/>
          </a:ln>
        </p:spPr>
        <p:txBody>
          <a:bodyPr spcFirstLastPara="1" wrap="square" lIns="121900" tIns="121900" rIns="121900" bIns="121900" rtlCol="0" anchor="t" anchorCtr="0">
            <a:spAutoFit/>
          </a:bodyPr>
          <a:lstStyle/>
          <a:p>
            <a:r>
              <a:rPr lang="ja-JP" altLang="en-US" sz="1100" b="1">
                <a:solidFill>
                  <a:schemeClr val="dk1"/>
                </a:solidFill>
                <a:latin typeface="+mn-ea"/>
              </a:rPr>
              <a:t>などから条件設定</a:t>
            </a:r>
          </a:p>
        </p:txBody>
      </p:sp>
      <p:sp>
        <p:nvSpPr>
          <p:cNvPr id="357" name="Google Shape;670;p40">
            <a:extLst>
              <a:ext uri="{FF2B5EF4-FFF2-40B4-BE49-F238E27FC236}">
                <a16:creationId xmlns:a16="http://schemas.microsoft.com/office/drawing/2014/main" id="{BC6455D1-2E87-FA56-07B2-71AACE82704C}"/>
              </a:ext>
            </a:extLst>
          </p:cNvPr>
          <p:cNvSpPr txBox="1"/>
          <p:nvPr/>
        </p:nvSpPr>
        <p:spPr>
          <a:xfrm>
            <a:off x="1039876" y="2991693"/>
            <a:ext cx="3716626" cy="369302"/>
          </a:xfrm>
          <a:prstGeom prst="rect">
            <a:avLst/>
          </a:prstGeom>
          <a:noFill/>
          <a:ln>
            <a:noFill/>
          </a:ln>
        </p:spPr>
        <p:txBody>
          <a:bodyPr spcFirstLastPara="1" wrap="square" lIns="91425" tIns="91425" rIns="91425" bIns="91425" anchor="t" anchorCtr="0">
            <a:spAutoFit/>
          </a:bodyPr>
          <a:lstStyle/>
          <a:p>
            <a:pPr algn="ctr"/>
            <a:r>
              <a:rPr lang="ja-JP" altLang="en-US" sz="1200" b="1">
                <a:latin typeface="游ゴシック" panose="020B0400000000000000" pitchFamily="50" charset="-128"/>
                <a:ea typeface="游ゴシック" panose="020B0400000000000000" pitchFamily="50" charset="-128"/>
                <a:cs typeface="Zen Kaku Gothic New"/>
                <a:sym typeface="Zen Kaku Gothic New"/>
              </a:rPr>
              <a:t>ターゲットのペルソナや関心をもとにデータを抽出</a:t>
            </a:r>
            <a:endParaRPr sz="1200" b="1">
              <a:latin typeface="游ゴシック" panose="020B0400000000000000" pitchFamily="50" charset="-128"/>
              <a:ea typeface="游ゴシック" panose="020B0400000000000000" pitchFamily="50" charset="-128"/>
              <a:cs typeface="Zen Kaku Gothic New"/>
              <a:sym typeface="Zen Kaku Gothic New"/>
            </a:endParaRPr>
          </a:p>
        </p:txBody>
      </p:sp>
      <p:sp>
        <p:nvSpPr>
          <p:cNvPr id="3" name="スライド番号プレースホルダー 3">
            <a:extLst>
              <a:ext uri="{FF2B5EF4-FFF2-40B4-BE49-F238E27FC236}">
                <a16:creationId xmlns:a16="http://schemas.microsoft.com/office/drawing/2014/main" id="{F6140AFE-7FFD-3B60-F35A-776A33E9D80F}"/>
              </a:ext>
            </a:extLst>
          </p:cNvPr>
          <p:cNvSpPr>
            <a:spLocks noGrp="1"/>
          </p:cNvSpPr>
          <p:nvPr>
            <p:ph type="sldNum" sz="quarter" idx="4"/>
          </p:nvPr>
        </p:nvSpPr>
        <p:spPr>
          <a:xfrm>
            <a:off x="11476038" y="6554788"/>
            <a:ext cx="715962" cy="303212"/>
          </a:xfrm>
        </p:spPr>
        <p:txBody>
          <a:bodyPr/>
          <a:lstStyle/>
          <a:p>
            <a:fld id="{3200D908-C2D6-084A-9C6A-44EB3DC58219}" type="slidenum">
              <a:rPr lang="ja-JP" altLang="en-US">
                <a:sym typeface="Arial"/>
              </a:rPr>
              <a:pPr/>
              <a:t>17</a:t>
            </a:fld>
            <a:endParaRPr lang="ja-JP" altLang="en-US">
              <a:sym typeface="Arial"/>
            </a:endParaRPr>
          </a:p>
        </p:txBody>
      </p:sp>
      <p:sp>
        <p:nvSpPr>
          <p:cNvPr id="403" name="吹き出し: 四角形 402">
            <a:extLst>
              <a:ext uri="{FF2B5EF4-FFF2-40B4-BE49-F238E27FC236}">
                <a16:creationId xmlns:a16="http://schemas.microsoft.com/office/drawing/2014/main" id="{0D2C6402-5147-1C69-4E8B-6CAF2C281F7F}"/>
              </a:ext>
            </a:extLst>
          </p:cNvPr>
          <p:cNvSpPr/>
          <p:nvPr/>
        </p:nvSpPr>
        <p:spPr>
          <a:xfrm>
            <a:off x="4780077" y="4084070"/>
            <a:ext cx="2177908" cy="1448484"/>
          </a:xfrm>
          <a:prstGeom prst="wedgeRectCallout">
            <a:avLst>
              <a:gd name="adj1" fmla="val 75582"/>
              <a:gd name="adj2" fmla="val -1065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Google Shape;1217;p114">
            <a:extLst>
              <a:ext uri="{FF2B5EF4-FFF2-40B4-BE49-F238E27FC236}">
                <a16:creationId xmlns:a16="http://schemas.microsoft.com/office/drawing/2014/main" id="{5441EB00-F2EA-787A-50AD-3793552EC99B}"/>
              </a:ext>
            </a:extLst>
          </p:cNvPr>
          <p:cNvSpPr txBox="1"/>
          <p:nvPr/>
        </p:nvSpPr>
        <p:spPr>
          <a:xfrm>
            <a:off x="4736291" y="4085996"/>
            <a:ext cx="2035375" cy="1477287"/>
          </a:xfrm>
          <a:prstGeom prst="rect">
            <a:avLst/>
          </a:prstGeom>
          <a:noFill/>
          <a:ln>
            <a:noFill/>
          </a:ln>
        </p:spPr>
        <p:txBody>
          <a:bodyPr spcFirstLastPara="1" wrap="square" lIns="121900" tIns="121900" rIns="121900" bIns="121900" anchor="t" anchorCtr="0">
            <a:spAutoFit/>
          </a:bodyPr>
          <a:lstStyle/>
          <a:p>
            <a:r>
              <a:rPr lang="ja-JP" altLang="en-US" sz="1000" b="1">
                <a:latin typeface="游ゴシック" panose="020B0400000000000000" pitchFamily="50" charset="-128"/>
                <a:ea typeface="游ゴシック" panose="020B0400000000000000" pitchFamily="50" charset="-128"/>
              </a:rPr>
              <a:t>＜例＞</a:t>
            </a:r>
            <a:endParaRPr lang="en-US" altLang="ja-JP" sz="1000" b="1">
              <a:latin typeface="游ゴシック" panose="020B0400000000000000" pitchFamily="50" charset="-128"/>
              <a:ea typeface="游ゴシック" panose="020B0400000000000000" pitchFamily="50" charset="-128"/>
            </a:endParaRPr>
          </a:p>
          <a:p>
            <a:r>
              <a:rPr lang="en-US" altLang="ja-JP" sz="1000" b="1">
                <a:latin typeface="游ゴシック" panose="020B0400000000000000" pitchFamily="50" charset="-128"/>
                <a:ea typeface="游ゴシック" panose="020B0400000000000000" pitchFamily="50" charset="-128"/>
              </a:rPr>
              <a:t>AERA</a:t>
            </a:r>
            <a:r>
              <a:rPr lang="ja-JP" altLang="en-US" sz="1000" b="1">
                <a:latin typeface="游ゴシック" panose="020B0400000000000000" pitchFamily="50" charset="-128"/>
                <a:ea typeface="游ゴシック" panose="020B0400000000000000" pitchFamily="50" charset="-128"/>
              </a:rPr>
              <a:t> </a:t>
            </a:r>
            <a:r>
              <a:rPr lang="en-US" altLang="ja-JP" sz="1000" b="1">
                <a:latin typeface="游ゴシック" panose="020B0400000000000000" pitchFamily="50" charset="-128"/>
                <a:ea typeface="游ゴシック" panose="020B0400000000000000" pitchFamily="50" charset="-128"/>
              </a:rPr>
              <a:t>STYLE</a:t>
            </a:r>
            <a:r>
              <a:rPr lang="ja-JP" altLang="en-US" sz="1000" b="1">
                <a:latin typeface="游ゴシック" panose="020B0400000000000000" pitchFamily="50" charset="-128"/>
                <a:ea typeface="游ゴシック" panose="020B0400000000000000" pitchFamily="50" charset="-128"/>
              </a:rPr>
              <a:t> </a:t>
            </a:r>
            <a:r>
              <a:rPr lang="en-US" altLang="ja-JP" sz="1000" b="1">
                <a:latin typeface="游ゴシック" panose="020B0400000000000000" pitchFamily="50" charset="-128"/>
                <a:ea typeface="游ゴシック" panose="020B0400000000000000" pitchFamily="50" charset="-128"/>
              </a:rPr>
              <a:t>MAGAZINE</a:t>
            </a:r>
            <a:r>
              <a:rPr lang="ja-JP" altLang="en-US" sz="1000" b="1">
                <a:latin typeface="游ゴシック" panose="020B0400000000000000" pitchFamily="50" charset="-128"/>
                <a:ea typeface="游ゴシック" panose="020B0400000000000000" pitchFamily="50" charset="-128"/>
              </a:rPr>
              <a:t>で</a:t>
            </a:r>
            <a:endParaRPr lang="en-US" altLang="ja-JP" sz="1000" b="1">
              <a:latin typeface="游ゴシック" panose="020B0400000000000000" pitchFamily="50" charset="-128"/>
              <a:ea typeface="游ゴシック" panose="020B0400000000000000" pitchFamily="50" charset="-128"/>
            </a:endParaRPr>
          </a:p>
          <a:p>
            <a:r>
              <a:rPr lang="ja-JP" altLang="en-US" sz="1000" b="1">
                <a:latin typeface="游ゴシック" panose="020B0400000000000000" pitchFamily="50" charset="-128"/>
                <a:ea typeface="游ゴシック" panose="020B0400000000000000" pitchFamily="50" charset="-128"/>
              </a:rPr>
              <a:t>ビジネスリュックの記事を閲読</a:t>
            </a:r>
            <a:endParaRPr lang="en-US" altLang="ja-JP" sz="1000" b="1">
              <a:latin typeface="游ゴシック" panose="020B0400000000000000" pitchFamily="50" charset="-128"/>
              <a:ea typeface="游ゴシック" panose="020B0400000000000000" pitchFamily="50" charset="-128"/>
            </a:endParaRPr>
          </a:p>
          <a:p>
            <a:r>
              <a:rPr lang="en-US" altLang="ja-JP" sz="1000" b="1">
                <a:latin typeface="游ゴシック" panose="020B0400000000000000" pitchFamily="50" charset="-128"/>
                <a:ea typeface="游ゴシック" panose="020B0400000000000000" pitchFamily="50" charset="-128"/>
              </a:rPr>
              <a:t>×</a:t>
            </a:r>
          </a:p>
          <a:p>
            <a:r>
              <a:rPr lang="ja-JP" altLang="en-US" sz="1000" b="1">
                <a:latin typeface="游ゴシック" panose="020B0400000000000000" pitchFamily="50" charset="-128"/>
                <a:ea typeface="游ゴシック" panose="020B0400000000000000" pitchFamily="50" charset="-128"/>
              </a:rPr>
              <a:t>朝日新聞デジタルで環境系の</a:t>
            </a:r>
            <a:endParaRPr lang="en-US" altLang="ja-JP" sz="1000" b="1">
              <a:latin typeface="游ゴシック" panose="020B0400000000000000" pitchFamily="50" charset="-128"/>
              <a:ea typeface="游ゴシック" panose="020B0400000000000000" pitchFamily="50" charset="-128"/>
            </a:endParaRPr>
          </a:p>
          <a:p>
            <a:r>
              <a:rPr lang="ja-JP" altLang="en-US" sz="1000" b="1">
                <a:latin typeface="游ゴシック" panose="020B0400000000000000" pitchFamily="50" charset="-128"/>
                <a:ea typeface="游ゴシック" panose="020B0400000000000000" pitchFamily="50" charset="-128"/>
              </a:rPr>
              <a:t>記事を閲読</a:t>
            </a:r>
            <a:endParaRPr lang="en-US" altLang="ja-JP" sz="1000" b="1">
              <a:latin typeface="游ゴシック" panose="020B0400000000000000" pitchFamily="50" charset="-128"/>
              <a:ea typeface="游ゴシック" panose="020B0400000000000000" pitchFamily="50" charset="-128"/>
            </a:endParaRPr>
          </a:p>
          <a:p>
            <a:r>
              <a:rPr lang="en-US" altLang="ja-JP" sz="1000" b="1">
                <a:latin typeface="游ゴシック" panose="020B0400000000000000" pitchFamily="50" charset="-128"/>
                <a:ea typeface="游ゴシック" panose="020B0400000000000000" pitchFamily="50" charset="-128"/>
              </a:rPr>
              <a:t>×</a:t>
            </a:r>
          </a:p>
          <a:p>
            <a:r>
              <a:rPr lang="ja-JP" altLang="en-US" sz="1000" b="1">
                <a:latin typeface="游ゴシック" panose="020B0400000000000000" pitchFamily="50" charset="-128"/>
                <a:ea typeface="游ゴシック" panose="020B0400000000000000" pitchFamily="50" charset="-128"/>
              </a:rPr>
              <a:t>推定</a:t>
            </a:r>
            <a:r>
              <a:rPr lang="en-US" altLang="ja-JP" sz="1000" b="1">
                <a:latin typeface="游ゴシック" panose="020B0400000000000000" pitchFamily="50" charset="-128"/>
                <a:ea typeface="游ゴシック" panose="020B0400000000000000" pitchFamily="50" charset="-128"/>
              </a:rPr>
              <a:t>40</a:t>
            </a:r>
            <a:r>
              <a:rPr lang="ja-JP" altLang="en-US" sz="1000" b="1">
                <a:latin typeface="游ゴシック" panose="020B0400000000000000" pitchFamily="50" charset="-128"/>
                <a:ea typeface="游ゴシック" panose="020B0400000000000000" pitchFamily="50" charset="-128"/>
              </a:rPr>
              <a:t>代以上の男性</a:t>
            </a:r>
            <a:endParaRPr lang="en-US" altLang="ja-JP" sz="1000" b="1">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DA3AFFED-B059-DA74-222F-43D2E6880E1F}"/>
              </a:ext>
            </a:extLst>
          </p:cNvPr>
          <p:cNvSpPr txBox="1"/>
          <p:nvPr/>
        </p:nvSpPr>
        <p:spPr>
          <a:xfrm>
            <a:off x="10608998" y="6481057"/>
            <a:ext cx="2014401" cy="230832"/>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266950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56" name="Google Shape;1186;p114">
            <a:extLst>
              <a:ext uri="{FF2B5EF4-FFF2-40B4-BE49-F238E27FC236}">
                <a16:creationId xmlns:a16="http://schemas.microsoft.com/office/drawing/2014/main" id="{7A82A481-F566-22A2-E825-FF1295C003A1}"/>
              </a:ext>
            </a:extLst>
          </p:cNvPr>
          <p:cNvSpPr/>
          <p:nvPr/>
        </p:nvSpPr>
        <p:spPr>
          <a:xfrm rot="16200000">
            <a:off x="7695865" y="2737048"/>
            <a:ext cx="911712" cy="2614168"/>
          </a:xfrm>
          <a:prstGeom prst="triangle">
            <a:avLst>
              <a:gd name="adj" fmla="val 50000"/>
            </a:avLst>
          </a:prstGeom>
          <a:solidFill>
            <a:srgbClr val="D0E0E3"/>
          </a:solidFill>
          <a:ln>
            <a:noFill/>
          </a:ln>
        </p:spPr>
        <p:txBody>
          <a:bodyPr spcFirstLastPara="1" wrap="square" lIns="121900" tIns="121900" rIns="121900" bIns="121900" anchor="ctr" anchorCtr="0">
            <a:noAutofit/>
          </a:bodyPr>
          <a:lstStyle/>
          <a:p>
            <a:pPr defTabSz="1219170">
              <a:buClr>
                <a:srgbClr val="000000"/>
              </a:buClr>
            </a:pPr>
            <a:endParaRPr kumimoji="0" sz="10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338" name="Google Shape;338;p26"/>
          <p:cNvSpPr txBox="1">
            <a:spLocks noGrp="1"/>
          </p:cNvSpPr>
          <p:nvPr>
            <p:ph type="title"/>
          </p:nvPr>
        </p:nvSpPr>
        <p:spPr>
          <a:xfrm>
            <a:off x="533403" y="302143"/>
            <a:ext cx="9105900" cy="332399"/>
          </a:xfrm>
          <a:prstGeom prst="rect">
            <a:avLst/>
          </a:prstGeom>
          <a:noFill/>
          <a:ln>
            <a:noFill/>
          </a:ln>
        </p:spPr>
        <p:txBody>
          <a:bodyPr spcFirstLastPara="1" wrap="square" lIns="0" tIns="0" rIns="0" bIns="0" anchor="ctr" anchorCtr="0">
            <a:spAutoFit/>
          </a:bodyPr>
          <a:lstStyle/>
          <a:p>
            <a:pPr>
              <a:buSzPts val="1100"/>
            </a:pPr>
            <a:r>
              <a:rPr lang="ja-JP" altLang="en-US"/>
              <a:t>カスタムセグメント　簡易リサーチ</a:t>
            </a:r>
            <a:endParaRPr/>
          </a:p>
        </p:txBody>
      </p:sp>
      <p:sp>
        <p:nvSpPr>
          <p:cNvPr id="12" name="テキスト プレースホルダー 11">
            <a:extLst>
              <a:ext uri="{FF2B5EF4-FFF2-40B4-BE49-F238E27FC236}">
                <a16:creationId xmlns:a16="http://schemas.microsoft.com/office/drawing/2014/main" id="{DF34E8E1-7B57-1663-B18F-C5E5B5074FFD}"/>
              </a:ext>
            </a:extLst>
          </p:cNvPr>
          <p:cNvSpPr>
            <a:spLocks noGrp="1"/>
          </p:cNvSpPr>
          <p:nvPr>
            <p:ph type="body" sz="quarter" idx="19"/>
          </p:nvPr>
        </p:nvSpPr>
        <p:spPr/>
        <p:txBody>
          <a:bodyPr/>
          <a:lstStyle/>
          <a:p>
            <a:r>
              <a:rPr lang="ja-JP" altLang="en-US"/>
              <a:t>クイックにアンケート調査を実施し、回答データをもとに貴社独自の広告配信セグメントを作成できます。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✓商材やキャンペーンで設定したターゲットに忠実な配信セグメントを作成したい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✓トレンドや時事への反応・考え方をクイックな調査で配信セグメントに反映したい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40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p>
          <a:p>
            <a:pPr algn="ctr" defTabSz="1219170">
              <a:buClr>
                <a:srgbClr val="000000"/>
              </a:buClr>
            </a:pPr>
            <a:r>
              <a:rPr lang="en-US" altLang="ja-JP" sz="1400" b="1" kern="0">
                <a:solidFill>
                  <a:srgbClr val="FFFFFF"/>
                </a:solidFill>
                <a:latin typeface="游ゴシック" panose="020B0400000000000000" pitchFamily="50" charset="-128"/>
                <a:ea typeface="游ゴシック" panose="020B0400000000000000" pitchFamily="50" charset="-128"/>
                <a:cs typeface="Arial"/>
                <a:sym typeface="Arial"/>
              </a:rPr>
              <a:t>※2</a:t>
            </a:r>
            <a:r>
              <a:rPr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セグメント作成可能</a:t>
            </a:r>
            <a:endParaRPr kumimoji="0" lang="ja-JP" altLang="en-US" sz="120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433416" y="2613032"/>
            <a:ext cx="4886004"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アンケート収集</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17" name="Google Shape;206;p2">
            <a:extLst>
              <a:ext uri="{FF2B5EF4-FFF2-40B4-BE49-F238E27FC236}">
                <a16:creationId xmlns:a16="http://schemas.microsoft.com/office/drawing/2014/main" id="{C63EEE5F-8065-27B1-55F6-91C44A672D81}"/>
              </a:ext>
            </a:extLst>
          </p:cNvPr>
          <p:cNvSpPr txBox="1"/>
          <p:nvPr/>
        </p:nvSpPr>
        <p:spPr>
          <a:xfrm>
            <a:off x="2359083" y="3623336"/>
            <a:ext cx="1876957" cy="366211"/>
          </a:xfrm>
          <a:prstGeom prst="rect">
            <a:avLst/>
          </a:prstGeom>
          <a:noFill/>
          <a:ln>
            <a:noFill/>
          </a:ln>
        </p:spPr>
        <p:txBody>
          <a:bodyPr spcFirstLastPara="1" wrap="square" lIns="91425" tIns="91425" rIns="91425" bIns="91425" anchor="t" anchorCtr="0">
            <a:noAutofit/>
          </a:bodyPr>
          <a:lstStyle/>
          <a:p>
            <a:pPr defTabSz="914377">
              <a:buClr>
                <a:srgbClr val="000000"/>
              </a:buClr>
              <a:buSzPts val="1100"/>
            </a:pP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1100"/>
            </a:pP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8" name="Google Shape;208;p2">
            <a:extLst>
              <a:ext uri="{FF2B5EF4-FFF2-40B4-BE49-F238E27FC236}">
                <a16:creationId xmlns:a16="http://schemas.microsoft.com/office/drawing/2014/main" id="{10FF3C41-D2D0-05CD-FD19-03D92748B0BD}"/>
              </a:ext>
            </a:extLst>
          </p:cNvPr>
          <p:cNvSpPr txBox="1"/>
          <p:nvPr/>
        </p:nvSpPr>
        <p:spPr>
          <a:xfrm>
            <a:off x="2305234" y="5763968"/>
            <a:ext cx="2969949" cy="298616"/>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000000"/>
                </a:solidFill>
                <a:latin typeface="游ゴシック" panose="020B0400000000000000" pitchFamily="50" charset="-128"/>
                <a:ea typeface="游ゴシック" panose="020B0400000000000000" pitchFamily="50" charset="-128"/>
                <a:cs typeface="Meiryo"/>
                <a:sym typeface="Meiryo"/>
              </a:rPr>
              <a:t>本メニューで個人情報を取得することはできません。</a:t>
            </a:r>
            <a:endParaRPr kumimoji="0" sz="900" b="1"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9" name="テキスト ボックス 18">
            <a:extLst>
              <a:ext uri="{FF2B5EF4-FFF2-40B4-BE49-F238E27FC236}">
                <a16:creationId xmlns:a16="http://schemas.microsoft.com/office/drawing/2014/main" id="{6562896C-C6EC-7F8F-FA7F-8882A7C30C58}"/>
              </a:ext>
            </a:extLst>
          </p:cNvPr>
          <p:cNvSpPr txBox="1"/>
          <p:nvPr/>
        </p:nvSpPr>
        <p:spPr>
          <a:xfrm>
            <a:off x="2336818" y="4078393"/>
            <a:ext cx="1797940" cy="507831"/>
          </a:xfrm>
          <a:prstGeom prst="rect">
            <a:avLst/>
          </a:prstGeom>
          <a:noFill/>
        </p:spPr>
        <p:txBody>
          <a:bodyPr wrap="square">
            <a:spAutoFit/>
          </a:bodyPr>
          <a:lstStyle/>
          <a:p>
            <a:pPr defTabSz="914377">
              <a:buClr>
                <a:srgbClr val="000000"/>
              </a:buClr>
            </a:pPr>
            <a:r>
              <a:rPr kumimoji="0" lang="ja-JP" altLang="ja-JP" sz="9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pPr>
            <a:r>
              <a:rPr kumimoji="0" lang="ja-JP" altLang="ja-JP" sz="900" kern="0">
                <a:solidFill>
                  <a:srgbClr val="000000"/>
                </a:solidFill>
                <a:latin typeface="游ゴシック" panose="020B0400000000000000" pitchFamily="50" charset="-128"/>
                <a:ea typeface="游ゴシック" panose="020B0400000000000000" pitchFamily="50" charset="-128"/>
                <a:cs typeface="Meiryo"/>
                <a:sym typeface="Meiryo"/>
              </a:rPr>
              <a:t>テンプレート</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設置は通常朝日新聞デジタル内</a:t>
            </a:r>
            <a:endPar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Arial"/>
            </a:endParaRPr>
          </a:p>
        </p:txBody>
      </p:sp>
      <p:graphicFrame>
        <p:nvGraphicFramePr>
          <p:cNvPr id="20" name="表 29">
            <a:extLst>
              <a:ext uri="{FF2B5EF4-FFF2-40B4-BE49-F238E27FC236}">
                <a16:creationId xmlns:a16="http://schemas.microsoft.com/office/drawing/2014/main" id="{984CE848-80E7-161D-7F60-AE9603F6AB92}"/>
              </a:ext>
            </a:extLst>
          </p:cNvPr>
          <p:cNvGraphicFramePr>
            <a:graphicFrameLocks noGrp="1"/>
          </p:cNvGraphicFramePr>
          <p:nvPr/>
        </p:nvGraphicFramePr>
        <p:xfrm>
          <a:off x="2405969" y="4732523"/>
          <a:ext cx="2709992" cy="1021931"/>
        </p:xfrm>
        <a:graphic>
          <a:graphicData uri="http://schemas.openxmlformats.org/drawingml/2006/table">
            <a:tbl>
              <a:tblPr firstRow="1" bandRow="1"/>
              <a:tblGrid>
                <a:gridCol w="629691">
                  <a:extLst>
                    <a:ext uri="{9D8B030D-6E8A-4147-A177-3AD203B41FA5}">
                      <a16:colId xmlns:a16="http://schemas.microsoft.com/office/drawing/2014/main" val="4187835780"/>
                    </a:ext>
                  </a:extLst>
                </a:gridCol>
                <a:gridCol w="2080301">
                  <a:extLst>
                    <a:ext uri="{9D8B030D-6E8A-4147-A177-3AD203B41FA5}">
                      <a16:colId xmlns:a16="http://schemas.microsoft.com/office/drawing/2014/main" val="1820671097"/>
                    </a:ext>
                  </a:extLst>
                </a:gridCol>
              </a:tblGrid>
              <a:tr h="316657">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352637">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en-US" altLang="ja-JP" sz="1100" b="0">
                          <a:latin typeface="游ゴシック" panose="020B0400000000000000" pitchFamily="50" charset="-128"/>
                          <a:ea typeface="游ゴシック" panose="020B0400000000000000" pitchFamily="50" charset="-128"/>
                        </a:rPr>
                        <a:t>200</a:t>
                      </a:r>
                      <a:r>
                        <a:rPr lang="ja-JP" altLang="en-US" sz="1100" b="0">
                          <a:latin typeface="游ゴシック" panose="020B0400000000000000" pitchFamily="50" charset="-128"/>
                          <a:ea typeface="游ゴシック" panose="020B0400000000000000" pitchFamily="50" charset="-128"/>
                        </a:rPr>
                        <a:t>件～想定</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52637">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bl>
          </a:graphicData>
        </a:graphic>
      </p:graphicFrame>
      <p:sp>
        <p:nvSpPr>
          <p:cNvPr id="21" name="Google Shape;670;p40">
            <a:extLst>
              <a:ext uri="{FF2B5EF4-FFF2-40B4-BE49-F238E27FC236}">
                <a16:creationId xmlns:a16="http://schemas.microsoft.com/office/drawing/2014/main" id="{1CD48240-F3DF-004D-47A9-5AD667DBBB94}"/>
              </a:ext>
            </a:extLst>
          </p:cNvPr>
          <p:cNvSpPr txBox="1"/>
          <p:nvPr/>
        </p:nvSpPr>
        <p:spPr>
          <a:xfrm>
            <a:off x="2359084" y="2967351"/>
            <a:ext cx="2916099" cy="553968"/>
          </a:xfrm>
          <a:prstGeom prst="rect">
            <a:avLst/>
          </a:prstGeom>
          <a:noFill/>
          <a:ln>
            <a:noFill/>
          </a:ln>
        </p:spPr>
        <p:txBody>
          <a:bodyPr spcFirstLastPara="1" wrap="square" lIns="91425" tIns="91425" rIns="91425" bIns="91425" anchor="t" anchorCtr="0">
            <a:spAutoFit/>
          </a:bodyPr>
          <a:lstStyle/>
          <a:p>
            <a:pP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朝日新聞デジタルなどで</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アンケートを実施</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pic>
        <p:nvPicPr>
          <p:cNvPr id="22" name="図 21">
            <a:extLst>
              <a:ext uri="{FF2B5EF4-FFF2-40B4-BE49-F238E27FC236}">
                <a16:creationId xmlns:a16="http://schemas.microsoft.com/office/drawing/2014/main" id="{246C2682-D1C1-1F41-6A67-10686DC0CED6}"/>
              </a:ext>
            </a:extLst>
          </p:cNvPr>
          <p:cNvPicPr>
            <a:picLocks noChangeAspect="1"/>
          </p:cNvPicPr>
          <p:nvPr/>
        </p:nvPicPr>
        <p:blipFill rotWithShape="1">
          <a:blip r:embed="rId3"/>
          <a:srcRect t="11517" b="29293"/>
          <a:stretch/>
        </p:blipFill>
        <p:spPr>
          <a:xfrm>
            <a:off x="542534" y="3096853"/>
            <a:ext cx="1671573" cy="2007227"/>
          </a:xfrm>
          <a:prstGeom prst="rect">
            <a:avLst/>
          </a:prstGeom>
        </p:spPr>
      </p:pic>
      <p:sp>
        <p:nvSpPr>
          <p:cNvPr id="30" name="Google Shape;442;p31">
            <a:extLst>
              <a:ext uri="{FF2B5EF4-FFF2-40B4-BE49-F238E27FC236}">
                <a16:creationId xmlns:a16="http://schemas.microsoft.com/office/drawing/2014/main" id="{93447CA9-FCEF-A763-9B96-526584DAAEEA}"/>
              </a:ext>
            </a:extLst>
          </p:cNvPr>
          <p:cNvSpPr/>
          <p:nvPr/>
        </p:nvSpPr>
        <p:spPr>
          <a:xfrm>
            <a:off x="5530917" y="2613032"/>
            <a:ext cx="6205897"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セグメント抽出・レポート</a:t>
            </a:r>
          </a:p>
        </p:txBody>
      </p:sp>
      <p:sp>
        <p:nvSpPr>
          <p:cNvPr id="320" name="Google Shape;670;p40">
            <a:extLst>
              <a:ext uri="{FF2B5EF4-FFF2-40B4-BE49-F238E27FC236}">
                <a16:creationId xmlns:a16="http://schemas.microsoft.com/office/drawing/2014/main" id="{B0CC7377-45FB-0D9C-BF26-48D23B3EC431}"/>
              </a:ext>
            </a:extLst>
          </p:cNvPr>
          <p:cNvSpPr txBox="1"/>
          <p:nvPr/>
        </p:nvSpPr>
        <p:spPr>
          <a:xfrm>
            <a:off x="5894041" y="2913559"/>
            <a:ext cx="4856910"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回答者のなかで回答内容からターゲットを抽出し、</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機械学習で拡張オーディエンスを作成</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16" name="Google Shape;207;p2">
            <a:extLst>
              <a:ext uri="{FF2B5EF4-FFF2-40B4-BE49-F238E27FC236}">
                <a16:creationId xmlns:a16="http://schemas.microsoft.com/office/drawing/2014/main" id="{1761AB10-3EB3-BE20-D2D1-F84CE7B1758D}"/>
              </a:ext>
            </a:extLst>
          </p:cNvPr>
          <p:cNvSpPr txBox="1"/>
          <p:nvPr/>
        </p:nvSpPr>
        <p:spPr>
          <a:xfrm>
            <a:off x="8658339" y="6005980"/>
            <a:ext cx="3318301"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レポートします。</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上記レポートはサンプルです。実際の表示とは異なる場合がございます。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25" name="表 29">
            <a:extLst>
              <a:ext uri="{FF2B5EF4-FFF2-40B4-BE49-F238E27FC236}">
                <a16:creationId xmlns:a16="http://schemas.microsoft.com/office/drawing/2014/main" id="{6C60651D-A069-A6D2-1756-2C6DBA757CB9}"/>
              </a:ext>
            </a:extLst>
          </p:cNvPr>
          <p:cNvGraphicFramePr>
            <a:graphicFrameLocks noGrp="1"/>
          </p:cNvGraphicFramePr>
          <p:nvPr/>
        </p:nvGraphicFramePr>
        <p:xfrm>
          <a:off x="8734065" y="5257845"/>
          <a:ext cx="2861969" cy="750262"/>
        </p:xfrm>
        <a:graphic>
          <a:graphicData uri="http://schemas.openxmlformats.org/drawingml/2006/table">
            <a:tbl>
              <a:tblPr firstRow="1" bandRow="1"/>
              <a:tblGrid>
                <a:gridCol w="674966">
                  <a:extLst>
                    <a:ext uri="{9D8B030D-6E8A-4147-A177-3AD203B41FA5}">
                      <a16:colId xmlns:a16="http://schemas.microsoft.com/office/drawing/2014/main" val="4187835780"/>
                    </a:ext>
                  </a:extLst>
                </a:gridCol>
                <a:gridCol w="218700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grpSp>
        <p:nvGrpSpPr>
          <p:cNvPr id="28" name="Google Shape;1189;p114">
            <a:extLst>
              <a:ext uri="{FF2B5EF4-FFF2-40B4-BE49-F238E27FC236}">
                <a16:creationId xmlns:a16="http://schemas.microsoft.com/office/drawing/2014/main" id="{85AE6FD0-B36C-DE80-7EB8-5145C397357F}"/>
              </a:ext>
            </a:extLst>
          </p:cNvPr>
          <p:cNvGrpSpPr/>
          <p:nvPr/>
        </p:nvGrpSpPr>
        <p:grpSpPr>
          <a:xfrm>
            <a:off x="6716949" y="3536793"/>
            <a:ext cx="905508" cy="905508"/>
            <a:chOff x="3550063" y="1929200"/>
            <a:chExt cx="1610700" cy="1610700"/>
          </a:xfrm>
        </p:grpSpPr>
        <p:sp>
          <p:nvSpPr>
            <p:cNvPr id="29" name="Google Shape;1190;p114">
              <a:extLst>
                <a:ext uri="{FF2B5EF4-FFF2-40B4-BE49-F238E27FC236}">
                  <a16:creationId xmlns:a16="http://schemas.microsoft.com/office/drawing/2014/main" id="{5E2E52E5-701C-8A02-8C60-3B79F8092683}"/>
                </a:ext>
              </a:extLst>
            </p:cNvPr>
            <p:cNvSpPr/>
            <p:nvPr/>
          </p:nvSpPr>
          <p:spPr>
            <a:xfrm>
              <a:off x="3550063" y="1929200"/>
              <a:ext cx="1610700" cy="1610700"/>
            </a:xfrm>
            <a:prstGeom prst="ellipse">
              <a:avLst/>
            </a:pr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kumimoji="0" sz="10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1" name="Google Shape;1191;p114" descr="アイコン&#10;&#10;自動的に生成された説明">
              <a:extLst>
                <a:ext uri="{FF2B5EF4-FFF2-40B4-BE49-F238E27FC236}">
                  <a16:creationId xmlns:a16="http://schemas.microsoft.com/office/drawing/2014/main" id="{E077A4A0-AB57-AD9E-4AA9-68D93EADD98E}"/>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noFill/>
            <a:ln>
              <a:noFill/>
            </a:ln>
          </p:spPr>
        </p:pic>
        <p:pic>
          <p:nvPicPr>
            <p:cNvPr id="322" name="Google Shape;1192;p114" descr="アイコン&#10;&#10;自動的に生成された説明">
              <a:extLst>
                <a:ext uri="{FF2B5EF4-FFF2-40B4-BE49-F238E27FC236}">
                  <a16:creationId xmlns:a16="http://schemas.microsoft.com/office/drawing/2014/main" id="{7F981509-5FBA-0886-FA3D-EBA32E77E684}"/>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noFill/>
            <a:ln>
              <a:noFill/>
            </a:ln>
          </p:spPr>
        </p:pic>
        <p:pic>
          <p:nvPicPr>
            <p:cNvPr id="323" name="Google Shape;1193;p114" descr="アイコン&#10;&#10;自動的に生成された説明">
              <a:extLst>
                <a:ext uri="{FF2B5EF4-FFF2-40B4-BE49-F238E27FC236}">
                  <a16:creationId xmlns:a16="http://schemas.microsoft.com/office/drawing/2014/main" id="{9697F44A-6952-9ED1-BB7D-AFED98659A8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noFill/>
            <a:ln>
              <a:noFill/>
            </a:ln>
          </p:spPr>
        </p:pic>
        <p:pic>
          <p:nvPicPr>
            <p:cNvPr id="324" name="Google Shape;1194;p114" descr="アイコン&#10;&#10;自動的に生成された説明">
              <a:extLst>
                <a:ext uri="{FF2B5EF4-FFF2-40B4-BE49-F238E27FC236}">
                  <a16:creationId xmlns:a16="http://schemas.microsoft.com/office/drawing/2014/main" id="{29CD7CF2-F84A-67A0-C884-7CE47BA6696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noFill/>
            <a:ln>
              <a:noFill/>
            </a:ln>
          </p:spPr>
        </p:pic>
        <p:pic>
          <p:nvPicPr>
            <p:cNvPr id="325" name="Google Shape;1195;p114" descr="アイコン&#10;&#10;自動的に生成された説明">
              <a:extLst>
                <a:ext uri="{FF2B5EF4-FFF2-40B4-BE49-F238E27FC236}">
                  <a16:creationId xmlns:a16="http://schemas.microsoft.com/office/drawing/2014/main" id="{31FFF97C-3A6D-1204-4900-0E0F2A4F4A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noFill/>
            <a:ln>
              <a:noFill/>
            </a:ln>
          </p:spPr>
        </p:pic>
      </p:grpSp>
      <p:grpSp>
        <p:nvGrpSpPr>
          <p:cNvPr id="326" name="Google Shape;1197;p114">
            <a:extLst>
              <a:ext uri="{FF2B5EF4-FFF2-40B4-BE49-F238E27FC236}">
                <a16:creationId xmlns:a16="http://schemas.microsoft.com/office/drawing/2014/main" id="{6B24BB70-6D37-235C-013B-DE22CEEC1FE7}"/>
              </a:ext>
            </a:extLst>
          </p:cNvPr>
          <p:cNvGrpSpPr/>
          <p:nvPr/>
        </p:nvGrpSpPr>
        <p:grpSpPr>
          <a:xfrm>
            <a:off x="6716948" y="4696717"/>
            <a:ext cx="905508" cy="905508"/>
            <a:chOff x="3550063" y="1929200"/>
            <a:chExt cx="1610700" cy="1610700"/>
          </a:xfrm>
        </p:grpSpPr>
        <p:sp>
          <p:nvSpPr>
            <p:cNvPr id="327" name="Google Shape;1198;p114">
              <a:extLst>
                <a:ext uri="{FF2B5EF4-FFF2-40B4-BE49-F238E27FC236}">
                  <a16:creationId xmlns:a16="http://schemas.microsoft.com/office/drawing/2014/main" id="{C620B675-BE78-87B0-6CF5-C4BD6D8C0D19}"/>
                </a:ext>
              </a:extLst>
            </p:cNvPr>
            <p:cNvSpPr/>
            <p:nvPr/>
          </p:nvSpPr>
          <p:spPr>
            <a:xfrm>
              <a:off x="3550063" y="1929200"/>
              <a:ext cx="1610700" cy="16107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kumimoji="0" sz="10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28" name="Google Shape;1199;p114" descr="アイコン&#10;&#10;自動的に生成された説明">
              <a:extLst>
                <a:ext uri="{FF2B5EF4-FFF2-40B4-BE49-F238E27FC236}">
                  <a16:creationId xmlns:a16="http://schemas.microsoft.com/office/drawing/2014/main" id="{1E366A26-BB5F-F22E-D8F3-3E19BAD582E7}"/>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noFill/>
            <a:ln>
              <a:noFill/>
            </a:ln>
          </p:spPr>
        </p:pic>
        <p:pic>
          <p:nvPicPr>
            <p:cNvPr id="329" name="Google Shape;1200;p114" descr="アイコン&#10;&#10;自動的に生成された説明">
              <a:extLst>
                <a:ext uri="{FF2B5EF4-FFF2-40B4-BE49-F238E27FC236}">
                  <a16:creationId xmlns:a16="http://schemas.microsoft.com/office/drawing/2014/main" id="{D832D35A-02CE-6BB7-873E-D73341CB56A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noFill/>
            <a:ln>
              <a:noFill/>
            </a:ln>
          </p:spPr>
        </p:pic>
        <p:pic>
          <p:nvPicPr>
            <p:cNvPr id="330" name="Google Shape;1201;p114" descr="アイコン&#10;&#10;自動的に生成された説明">
              <a:extLst>
                <a:ext uri="{FF2B5EF4-FFF2-40B4-BE49-F238E27FC236}">
                  <a16:creationId xmlns:a16="http://schemas.microsoft.com/office/drawing/2014/main" id="{1A19773F-DC2E-5419-1794-5F3850B7C40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noFill/>
            <a:ln>
              <a:noFill/>
            </a:ln>
          </p:spPr>
        </p:pic>
        <p:pic>
          <p:nvPicPr>
            <p:cNvPr id="331" name="Google Shape;1202;p114" descr="アイコン&#10;&#10;自動的に生成された説明">
              <a:extLst>
                <a:ext uri="{FF2B5EF4-FFF2-40B4-BE49-F238E27FC236}">
                  <a16:creationId xmlns:a16="http://schemas.microsoft.com/office/drawing/2014/main" id="{5299EC35-E207-404C-C141-C1B8D71B63C8}"/>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noFill/>
            <a:ln>
              <a:noFill/>
            </a:ln>
          </p:spPr>
        </p:pic>
        <p:pic>
          <p:nvPicPr>
            <p:cNvPr id="332" name="Google Shape;1203;p114" descr="アイコン&#10;&#10;自動的に生成された説明">
              <a:extLst>
                <a:ext uri="{FF2B5EF4-FFF2-40B4-BE49-F238E27FC236}">
                  <a16:creationId xmlns:a16="http://schemas.microsoft.com/office/drawing/2014/main" id="{A214B292-D416-3BF2-3606-E2004F2DF254}"/>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noFill/>
            <a:ln>
              <a:noFill/>
            </a:ln>
          </p:spPr>
        </p:pic>
      </p:grpSp>
      <p:grpSp>
        <p:nvGrpSpPr>
          <p:cNvPr id="344" name="グループ化 343">
            <a:extLst>
              <a:ext uri="{FF2B5EF4-FFF2-40B4-BE49-F238E27FC236}">
                <a16:creationId xmlns:a16="http://schemas.microsoft.com/office/drawing/2014/main" id="{81A7CEEC-500F-2F1A-D06E-AFD4C04053F3}"/>
              </a:ext>
            </a:extLst>
          </p:cNvPr>
          <p:cNvGrpSpPr/>
          <p:nvPr/>
        </p:nvGrpSpPr>
        <p:grpSpPr>
          <a:xfrm>
            <a:off x="5341191" y="3977741"/>
            <a:ext cx="1132725" cy="793231"/>
            <a:chOff x="3125019" y="2784450"/>
            <a:chExt cx="1217658" cy="852710"/>
          </a:xfrm>
        </p:grpSpPr>
        <p:pic>
          <p:nvPicPr>
            <p:cNvPr id="345" name="Google Shape;302;p25" descr="データベース・ストレージ の無料アイコン・イラスト素材 | アイコン・イラスト無料素材は「フリーアイコンズ」 - Free Vector  Download Site">
              <a:extLst>
                <a:ext uri="{FF2B5EF4-FFF2-40B4-BE49-F238E27FC236}">
                  <a16:creationId xmlns:a16="http://schemas.microsoft.com/office/drawing/2014/main" id="{1C396E61-A974-7E38-935A-AA28C6ECABD2}"/>
                </a:ext>
              </a:extLst>
            </p:cNvPr>
            <p:cNvPicPr preferRelativeResize="0"/>
            <p:nvPr/>
          </p:nvPicPr>
          <p:blipFill rotWithShape="1">
            <a:blip r:embed="rId5">
              <a:alphaModFix/>
            </a:blip>
            <a:srcRect/>
            <a:stretch/>
          </p:blipFill>
          <p:spPr>
            <a:xfrm>
              <a:off x="3314692" y="2784450"/>
              <a:ext cx="854400" cy="852710"/>
            </a:xfrm>
            <a:prstGeom prst="rect">
              <a:avLst/>
            </a:prstGeom>
            <a:noFill/>
            <a:ln>
              <a:noFill/>
            </a:ln>
          </p:spPr>
        </p:pic>
        <p:pic>
          <p:nvPicPr>
            <p:cNvPr id="346" name="Google Shape;338;p26">
              <a:extLst>
                <a:ext uri="{FF2B5EF4-FFF2-40B4-BE49-F238E27FC236}">
                  <a16:creationId xmlns:a16="http://schemas.microsoft.com/office/drawing/2014/main" id="{1A11CAAA-A137-DC3D-EA28-7032696B6E9C}"/>
                </a:ext>
              </a:extLst>
            </p:cNvPr>
            <p:cNvPicPr preferRelativeResize="0"/>
            <p:nvPr/>
          </p:nvPicPr>
          <p:blipFill rotWithShape="1">
            <a:blip r:embed="rId6">
              <a:alphaModFix/>
            </a:blip>
            <a:srcRect/>
            <a:stretch/>
          </p:blipFill>
          <p:spPr>
            <a:xfrm>
              <a:off x="3125019" y="3117079"/>
              <a:ext cx="1217658" cy="312674"/>
            </a:xfrm>
            <a:prstGeom prst="rect">
              <a:avLst/>
            </a:prstGeom>
            <a:noFill/>
            <a:ln>
              <a:noFill/>
            </a:ln>
          </p:spPr>
        </p:pic>
      </p:grpSp>
      <p:cxnSp>
        <p:nvCxnSpPr>
          <p:cNvPr id="348" name="直線矢印コネクタ 347">
            <a:extLst>
              <a:ext uri="{FF2B5EF4-FFF2-40B4-BE49-F238E27FC236}">
                <a16:creationId xmlns:a16="http://schemas.microsoft.com/office/drawing/2014/main" id="{A277D325-81F6-2C7C-7F95-0807F8D2C775}"/>
              </a:ext>
            </a:extLst>
          </p:cNvPr>
          <p:cNvCxnSpPr>
            <a:cxnSpLocks/>
          </p:cNvCxnSpPr>
          <p:nvPr/>
        </p:nvCxnSpPr>
        <p:spPr>
          <a:xfrm flipV="1">
            <a:off x="6272922" y="3998492"/>
            <a:ext cx="359625" cy="295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直線矢印コネクタ 348">
            <a:extLst>
              <a:ext uri="{FF2B5EF4-FFF2-40B4-BE49-F238E27FC236}">
                <a16:creationId xmlns:a16="http://schemas.microsoft.com/office/drawing/2014/main" id="{B65ED64A-A740-159A-B2DA-2E9921F8BFE1}"/>
              </a:ext>
            </a:extLst>
          </p:cNvPr>
          <p:cNvCxnSpPr>
            <a:cxnSpLocks/>
          </p:cNvCxnSpPr>
          <p:nvPr/>
        </p:nvCxnSpPr>
        <p:spPr>
          <a:xfrm>
            <a:off x="6316545" y="4612065"/>
            <a:ext cx="359625" cy="295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3" name="テキスト ボックス 352">
            <a:extLst>
              <a:ext uri="{FF2B5EF4-FFF2-40B4-BE49-F238E27FC236}">
                <a16:creationId xmlns:a16="http://schemas.microsoft.com/office/drawing/2014/main" id="{692C0A8B-AE2C-42FE-33B2-328314C17EA4}"/>
              </a:ext>
            </a:extLst>
          </p:cNvPr>
          <p:cNvSpPr txBox="1"/>
          <p:nvPr/>
        </p:nvSpPr>
        <p:spPr>
          <a:xfrm>
            <a:off x="513146" y="5241897"/>
            <a:ext cx="1730347" cy="1061829"/>
          </a:xfrm>
          <a:prstGeom prst="rect">
            <a:avLst/>
          </a:prstGeom>
          <a:noFill/>
          <a:ln>
            <a:noFill/>
          </a:ln>
        </p:spPr>
        <p:txBody>
          <a:bodyPr wrap="square">
            <a:spAutoFit/>
          </a:bodyPr>
          <a:lstStyle/>
          <a:p>
            <a:r>
              <a:rPr lang="ja-JP" altLang="en-US" sz="1050" b="1"/>
              <a:t>＜設問イメージ＞</a:t>
            </a:r>
            <a:endParaRPr lang="en-US" altLang="ja-JP" sz="1050" b="1"/>
          </a:p>
          <a:p>
            <a:r>
              <a:rPr lang="ja-JP" altLang="en-US" sz="1050" b="1"/>
              <a:t>①あなたの健康全般について教えてください</a:t>
            </a:r>
          </a:p>
          <a:p>
            <a:r>
              <a:rPr lang="ja-JP" altLang="en-US" sz="1050" b="1"/>
              <a:t>②健康を維持するため食生活など工夫はされていますか？</a:t>
            </a:r>
          </a:p>
        </p:txBody>
      </p:sp>
      <p:grpSp>
        <p:nvGrpSpPr>
          <p:cNvPr id="357" name="Google Shape;1189;p114">
            <a:extLst>
              <a:ext uri="{FF2B5EF4-FFF2-40B4-BE49-F238E27FC236}">
                <a16:creationId xmlns:a16="http://schemas.microsoft.com/office/drawing/2014/main" id="{B6C897A5-967F-80EA-5FBF-8F998E974CAD}"/>
              </a:ext>
            </a:extLst>
          </p:cNvPr>
          <p:cNvGrpSpPr/>
          <p:nvPr/>
        </p:nvGrpSpPr>
        <p:grpSpPr>
          <a:xfrm>
            <a:off x="8322496" y="3429000"/>
            <a:ext cx="732388" cy="732386"/>
            <a:chOff x="3550063" y="1929200"/>
            <a:chExt cx="1610700" cy="1610700"/>
          </a:xfrm>
          <a:solidFill>
            <a:schemeClr val="accent1">
              <a:lumMod val="40000"/>
              <a:lumOff val="60000"/>
            </a:schemeClr>
          </a:solidFill>
        </p:grpSpPr>
        <p:sp>
          <p:nvSpPr>
            <p:cNvPr id="358" name="Google Shape;1190;p114">
              <a:extLst>
                <a:ext uri="{FF2B5EF4-FFF2-40B4-BE49-F238E27FC236}">
                  <a16:creationId xmlns:a16="http://schemas.microsoft.com/office/drawing/2014/main" id="{FB2B12B7-4AF4-A630-7239-A478939E760C}"/>
                </a:ext>
              </a:extLst>
            </p:cNvPr>
            <p:cNvSpPr/>
            <p:nvPr/>
          </p:nvSpPr>
          <p:spPr>
            <a:xfrm>
              <a:off x="3550063" y="1929200"/>
              <a:ext cx="1610700" cy="1610700"/>
            </a:xfrm>
            <a:prstGeom prst="ellipse">
              <a:avLst/>
            </a:prstGeom>
            <a:grpFill/>
            <a:ln>
              <a:noFill/>
            </a:ln>
          </p:spPr>
          <p:txBody>
            <a:bodyPr spcFirstLastPara="1" wrap="square" lIns="121900" tIns="121900" rIns="121900" bIns="121900" anchor="ctr" anchorCtr="0">
              <a:noAutofit/>
            </a:bodyPr>
            <a:lstStyle/>
            <a:p>
              <a:pPr defTabSz="1219170">
                <a:buClr>
                  <a:srgbClr val="000000"/>
                </a:buClr>
              </a:pPr>
              <a:endParaRPr kumimoji="0" sz="10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59" name="Google Shape;1191;p114" descr="アイコン&#10;&#10;自動的に生成された説明">
              <a:extLst>
                <a:ext uri="{FF2B5EF4-FFF2-40B4-BE49-F238E27FC236}">
                  <a16:creationId xmlns:a16="http://schemas.microsoft.com/office/drawing/2014/main" id="{A51D9FB6-0921-53BB-A891-648DBF414C25}"/>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grpFill/>
            <a:ln>
              <a:noFill/>
            </a:ln>
          </p:spPr>
        </p:pic>
        <p:pic>
          <p:nvPicPr>
            <p:cNvPr id="360" name="Google Shape;1192;p114" descr="アイコン&#10;&#10;自動的に生成された説明">
              <a:extLst>
                <a:ext uri="{FF2B5EF4-FFF2-40B4-BE49-F238E27FC236}">
                  <a16:creationId xmlns:a16="http://schemas.microsoft.com/office/drawing/2014/main" id="{2BAC8BD7-B949-E132-20D1-4F97D0D6A68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grpFill/>
            <a:ln>
              <a:noFill/>
            </a:ln>
          </p:spPr>
        </p:pic>
        <p:pic>
          <p:nvPicPr>
            <p:cNvPr id="361" name="Google Shape;1193;p114" descr="アイコン&#10;&#10;自動的に生成された説明">
              <a:extLst>
                <a:ext uri="{FF2B5EF4-FFF2-40B4-BE49-F238E27FC236}">
                  <a16:creationId xmlns:a16="http://schemas.microsoft.com/office/drawing/2014/main" id="{A7D8F52F-4DBF-A006-0BE7-16887EE43B77}"/>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grpFill/>
            <a:ln>
              <a:noFill/>
            </a:ln>
          </p:spPr>
        </p:pic>
        <p:pic>
          <p:nvPicPr>
            <p:cNvPr id="362" name="Google Shape;1194;p114" descr="アイコン&#10;&#10;自動的に生成された説明">
              <a:extLst>
                <a:ext uri="{FF2B5EF4-FFF2-40B4-BE49-F238E27FC236}">
                  <a16:creationId xmlns:a16="http://schemas.microsoft.com/office/drawing/2014/main" id="{DDA4BDBB-0C73-D150-3CB5-A4E78DDC974D}"/>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grpFill/>
            <a:ln>
              <a:noFill/>
            </a:ln>
          </p:spPr>
        </p:pic>
        <p:pic>
          <p:nvPicPr>
            <p:cNvPr id="363" name="Google Shape;1195;p114" descr="アイコン&#10;&#10;自動的に生成された説明">
              <a:extLst>
                <a:ext uri="{FF2B5EF4-FFF2-40B4-BE49-F238E27FC236}">
                  <a16:creationId xmlns:a16="http://schemas.microsoft.com/office/drawing/2014/main" id="{12C7B222-8BAB-4F3B-811C-982C41BFB3F0}"/>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grpFill/>
            <a:ln>
              <a:noFill/>
            </a:ln>
          </p:spPr>
        </p:pic>
      </p:grpSp>
      <p:grpSp>
        <p:nvGrpSpPr>
          <p:cNvPr id="364" name="Google Shape;1197;p114">
            <a:extLst>
              <a:ext uri="{FF2B5EF4-FFF2-40B4-BE49-F238E27FC236}">
                <a16:creationId xmlns:a16="http://schemas.microsoft.com/office/drawing/2014/main" id="{AB9A54D1-A15E-9736-B097-25C879BC1E04}"/>
              </a:ext>
            </a:extLst>
          </p:cNvPr>
          <p:cNvGrpSpPr/>
          <p:nvPr/>
        </p:nvGrpSpPr>
        <p:grpSpPr>
          <a:xfrm>
            <a:off x="9259274" y="3429000"/>
            <a:ext cx="732388" cy="732386"/>
            <a:chOff x="3550063" y="1929200"/>
            <a:chExt cx="1610700" cy="1610700"/>
          </a:xfrm>
          <a:solidFill>
            <a:schemeClr val="accent1">
              <a:lumMod val="40000"/>
              <a:lumOff val="60000"/>
            </a:schemeClr>
          </a:solidFill>
        </p:grpSpPr>
        <p:sp>
          <p:nvSpPr>
            <p:cNvPr id="367" name="Google Shape;1198;p114">
              <a:extLst>
                <a:ext uri="{FF2B5EF4-FFF2-40B4-BE49-F238E27FC236}">
                  <a16:creationId xmlns:a16="http://schemas.microsoft.com/office/drawing/2014/main" id="{7998B1F5-C91B-9B62-91F4-3790E82ABD17}"/>
                </a:ext>
              </a:extLst>
            </p:cNvPr>
            <p:cNvSpPr/>
            <p:nvPr/>
          </p:nvSpPr>
          <p:spPr>
            <a:xfrm>
              <a:off x="3550063" y="1929200"/>
              <a:ext cx="1610700" cy="1610700"/>
            </a:xfrm>
            <a:prstGeom prst="ellipse">
              <a:avLst/>
            </a:prstGeom>
            <a:grpFill/>
            <a:ln>
              <a:noFill/>
            </a:ln>
          </p:spPr>
          <p:txBody>
            <a:bodyPr spcFirstLastPara="1" wrap="square" lIns="121900" tIns="121900" rIns="121900" bIns="121900" anchor="ctr" anchorCtr="0">
              <a:noAutofit/>
            </a:bodyPr>
            <a:lstStyle/>
            <a:p>
              <a:pPr defTabSz="1219170">
                <a:buClr>
                  <a:srgbClr val="000000"/>
                </a:buClr>
              </a:pPr>
              <a:endParaRPr kumimoji="0" sz="10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68" name="Google Shape;1199;p114" descr="アイコン&#10;&#10;自動的に生成された説明">
              <a:extLst>
                <a:ext uri="{FF2B5EF4-FFF2-40B4-BE49-F238E27FC236}">
                  <a16:creationId xmlns:a16="http://schemas.microsoft.com/office/drawing/2014/main" id="{BAAAA780-B286-964D-D82A-8ACD51AA32E5}"/>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grpFill/>
            <a:ln>
              <a:noFill/>
            </a:ln>
          </p:spPr>
        </p:pic>
        <p:pic>
          <p:nvPicPr>
            <p:cNvPr id="369" name="Google Shape;1200;p114" descr="アイコン&#10;&#10;自動的に生成された説明">
              <a:extLst>
                <a:ext uri="{FF2B5EF4-FFF2-40B4-BE49-F238E27FC236}">
                  <a16:creationId xmlns:a16="http://schemas.microsoft.com/office/drawing/2014/main" id="{204B2A0D-1549-84ED-888E-09B826652DBE}"/>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grpFill/>
            <a:ln>
              <a:noFill/>
            </a:ln>
          </p:spPr>
        </p:pic>
        <p:pic>
          <p:nvPicPr>
            <p:cNvPr id="370" name="Google Shape;1201;p114" descr="アイコン&#10;&#10;自動的に生成された説明">
              <a:extLst>
                <a:ext uri="{FF2B5EF4-FFF2-40B4-BE49-F238E27FC236}">
                  <a16:creationId xmlns:a16="http://schemas.microsoft.com/office/drawing/2014/main" id="{C5639E7E-6FA6-B7D1-F5A5-FB4561A9D90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grpFill/>
            <a:ln>
              <a:noFill/>
            </a:ln>
          </p:spPr>
        </p:pic>
        <p:pic>
          <p:nvPicPr>
            <p:cNvPr id="371" name="Google Shape;1202;p114" descr="アイコン&#10;&#10;自動的に生成された説明">
              <a:extLst>
                <a:ext uri="{FF2B5EF4-FFF2-40B4-BE49-F238E27FC236}">
                  <a16:creationId xmlns:a16="http://schemas.microsoft.com/office/drawing/2014/main" id="{3D6D468B-2F2E-9BA2-A442-9B644E77BFDE}"/>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grpFill/>
            <a:ln>
              <a:noFill/>
            </a:ln>
          </p:spPr>
        </p:pic>
        <p:pic>
          <p:nvPicPr>
            <p:cNvPr id="372" name="Google Shape;1203;p114" descr="アイコン&#10;&#10;自動的に生成された説明">
              <a:extLst>
                <a:ext uri="{FF2B5EF4-FFF2-40B4-BE49-F238E27FC236}">
                  <a16:creationId xmlns:a16="http://schemas.microsoft.com/office/drawing/2014/main" id="{1EE0D0D8-4654-B00E-7798-10B4830F63D2}"/>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grpFill/>
            <a:ln>
              <a:noFill/>
            </a:ln>
          </p:spPr>
        </p:pic>
      </p:grpSp>
      <p:grpSp>
        <p:nvGrpSpPr>
          <p:cNvPr id="373" name="Google Shape;1204;p114">
            <a:extLst>
              <a:ext uri="{FF2B5EF4-FFF2-40B4-BE49-F238E27FC236}">
                <a16:creationId xmlns:a16="http://schemas.microsoft.com/office/drawing/2014/main" id="{84853D80-07A1-6D95-DCA0-594F2D361706}"/>
              </a:ext>
            </a:extLst>
          </p:cNvPr>
          <p:cNvGrpSpPr/>
          <p:nvPr/>
        </p:nvGrpSpPr>
        <p:grpSpPr>
          <a:xfrm>
            <a:off x="8816241" y="4080524"/>
            <a:ext cx="732388" cy="732386"/>
            <a:chOff x="3550063" y="1929200"/>
            <a:chExt cx="1610700" cy="1610700"/>
          </a:xfrm>
          <a:solidFill>
            <a:schemeClr val="accent1">
              <a:lumMod val="40000"/>
              <a:lumOff val="60000"/>
            </a:schemeClr>
          </a:solidFill>
        </p:grpSpPr>
        <p:sp>
          <p:nvSpPr>
            <p:cNvPr id="374" name="Google Shape;1205;p114">
              <a:extLst>
                <a:ext uri="{FF2B5EF4-FFF2-40B4-BE49-F238E27FC236}">
                  <a16:creationId xmlns:a16="http://schemas.microsoft.com/office/drawing/2014/main" id="{1E4D2774-8F3B-E99A-BE14-693C67A30E74}"/>
                </a:ext>
              </a:extLst>
            </p:cNvPr>
            <p:cNvSpPr/>
            <p:nvPr/>
          </p:nvSpPr>
          <p:spPr>
            <a:xfrm>
              <a:off x="3550063" y="1929200"/>
              <a:ext cx="1610700" cy="1610700"/>
            </a:xfrm>
            <a:prstGeom prst="ellipse">
              <a:avLst/>
            </a:prstGeom>
            <a:grpFill/>
            <a:ln>
              <a:noFill/>
            </a:ln>
          </p:spPr>
          <p:txBody>
            <a:bodyPr spcFirstLastPara="1" wrap="square" lIns="121900" tIns="121900" rIns="121900" bIns="121900" anchor="ctr" anchorCtr="0">
              <a:noAutofit/>
            </a:bodyPr>
            <a:lstStyle/>
            <a:p>
              <a:pPr defTabSz="1219170">
                <a:buClr>
                  <a:srgbClr val="000000"/>
                </a:buClr>
              </a:pPr>
              <a:endParaRPr kumimoji="0" sz="10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75" name="Google Shape;1206;p114" descr="アイコン&#10;&#10;自動的に生成された説明">
              <a:extLst>
                <a:ext uri="{FF2B5EF4-FFF2-40B4-BE49-F238E27FC236}">
                  <a16:creationId xmlns:a16="http://schemas.microsoft.com/office/drawing/2014/main" id="{437C96A2-58FD-A057-E571-EF73FADC0107}"/>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grpFill/>
            <a:ln>
              <a:noFill/>
            </a:ln>
          </p:spPr>
        </p:pic>
        <p:pic>
          <p:nvPicPr>
            <p:cNvPr id="376" name="Google Shape;1207;p114" descr="アイコン&#10;&#10;自動的に生成された説明">
              <a:extLst>
                <a:ext uri="{FF2B5EF4-FFF2-40B4-BE49-F238E27FC236}">
                  <a16:creationId xmlns:a16="http://schemas.microsoft.com/office/drawing/2014/main" id="{6A01E5CD-BB97-45D3-72A6-0ADAFF0D0C2C}"/>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grpFill/>
            <a:ln>
              <a:noFill/>
            </a:ln>
          </p:spPr>
        </p:pic>
        <p:pic>
          <p:nvPicPr>
            <p:cNvPr id="377" name="Google Shape;1208;p114" descr="アイコン&#10;&#10;自動的に生成された説明">
              <a:extLst>
                <a:ext uri="{FF2B5EF4-FFF2-40B4-BE49-F238E27FC236}">
                  <a16:creationId xmlns:a16="http://schemas.microsoft.com/office/drawing/2014/main" id="{4559B89F-84DF-9D13-8EB2-C70A6B0D8A4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grpFill/>
            <a:ln>
              <a:noFill/>
            </a:ln>
          </p:spPr>
        </p:pic>
        <p:pic>
          <p:nvPicPr>
            <p:cNvPr id="378" name="Google Shape;1209;p114" descr="アイコン&#10;&#10;自動的に生成された説明">
              <a:extLst>
                <a:ext uri="{FF2B5EF4-FFF2-40B4-BE49-F238E27FC236}">
                  <a16:creationId xmlns:a16="http://schemas.microsoft.com/office/drawing/2014/main" id="{6171552C-D26A-B63B-4C03-F142F2E80D64}"/>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grpFill/>
            <a:ln>
              <a:noFill/>
            </a:ln>
          </p:spPr>
        </p:pic>
        <p:pic>
          <p:nvPicPr>
            <p:cNvPr id="379" name="Google Shape;1210;p114" descr="アイコン&#10;&#10;自動的に生成された説明">
              <a:extLst>
                <a:ext uri="{FF2B5EF4-FFF2-40B4-BE49-F238E27FC236}">
                  <a16:creationId xmlns:a16="http://schemas.microsoft.com/office/drawing/2014/main" id="{3CACEDA4-CF05-7784-F769-B09E54C27CF9}"/>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grpFill/>
            <a:ln>
              <a:noFill/>
            </a:ln>
          </p:spPr>
        </p:pic>
      </p:grpSp>
      <p:sp>
        <p:nvSpPr>
          <p:cNvPr id="3" name="スライド番号プレースホルダー 3">
            <a:extLst>
              <a:ext uri="{FF2B5EF4-FFF2-40B4-BE49-F238E27FC236}">
                <a16:creationId xmlns:a16="http://schemas.microsoft.com/office/drawing/2014/main" id="{05514034-D9DC-1469-8E69-F2778B204AAE}"/>
              </a:ext>
            </a:extLst>
          </p:cNvPr>
          <p:cNvSpPr>
            <a:spLocks noGrp="1"/>
          </p:cNvSpPr>
          <p:nvPr>
            <p:ph type="sldNum" sz="quarter" idx="4"/>
          </p:nvPr>
        </p:nvSpPr>
        <p:spPr>
          <a:xfrm>
            <a:off x="11476038" y="6554788"/>
            <a:ext cx="715962" cy="303212"/>
          </a:xfrm>
        </p:spPr>
        <p:txBody>
          <a:bodyPr/>
          <a:lstStyle/>
          <a:p>
            <a:fld id="{3200D908-C2D6-084A-9C6A-44EB3DC58219}" type="slidenum">
              <a:rPr lang="ja-JP" altLang="en-US">
                <a:sym typeface="Arial"/>
              </a:rPr>
              <a:pPr/>
              <a:t>18</a:t>
            </a:fld>
            <a:endParaRPr lang="ja-JP" altLang="en-US">
              <a:sym typeface="Arial"/>
            </a:endParaRPr>
          </a:p>
        </p:txBody>
      </p:sp>
      <p:sp>
        <p:nvSpPr>
          <p:cNvPr id="5" name="テキスト ボックス 4">
            <a:extLst>
              <a:ext uri="{FF2B5EF4-FFF2-40B4-BE49-F238E27FC236}">
                <a16:creationId xmlns:a16="http://schemas.microsoft.com/office/drawing/2014/main" id="{38392C00-C967-E5C4-CE4B-D837B5F94853}"/>
              </a:ext>
            </a:extLst>
          </p:cNvPr>
          <p:cNvSpPr txBox="1"/>
          <p:nvPr/>
        </p:nvSpPr>
        <p:spPr>
          <a:xfrm>
            <a:off x="10608998" y="6481057"/>
            <a:ext cx="2014401" cy="230832"/>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133490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fontScale="90000"/>
          </a:bodyPr>
          <a:lstStyle/>
          <a:p>
            <a:r>
              <a:rPr lang="ja-JP" altLang="en-US" sz="5333"/>
              <a:t>ターゲティング広告配信</a:t>
            </a:r>
            <a:br>
              <a:rPr lang="en-US" altLang="ja-JP" sz="5333"/>
            </a:br>
            <a:r>
              <a:rPr lang="ja-JP" altLang="en-US" sz="5333"/>
              <a:t>概要と料金体系</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en-US" altLang="ja-JP"/>
              <a:t>A-TANK </a:t>
            </a:r>
            <a:r>
              <a:rPr lang="ja-JP" altLang="en-US"/>
              <a:t>ターゲティングメニュー</a:t>
            </a:r>
          </a:p>
        </p:txBody>
      </p:sp>
    </p:spTree>
    <p:extLst>
      <p:ext uri="{BB962C8B-B14F-4D97-AF65-F5344CB8AC3E}">
        <p14:creationId xmlns:p14="http://schemas.microsoft.com/office/powerpoint/2010/main" val="342082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fontScale="90000"/>
          </a:bodyPr>
          <a:lstStyle/>
          <a:p>
            <a:r>
              <a:rPr lang="ja-JP" altLang="en-US" sz="5333"/>
              <a:t>ターゲティング広告</a:t>
            </a:r>
            <a:br>
              <a:rPr lang="en-US" altLang="ja-JP" sz="5333"/>
            </a:br>
            <a:r>
              <a:rPr lang="ja-JP" altLang="en-US" sz="5333"/>
              <a:t>配信事例</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en-US" altLang="ja-JP"/>
              <a:t>A-TANK </a:t>
            </a:r>
            <a:r>
              <a:rPr lang="ja-JP" altLang="en-US"/>
              <a:t>ターゲティングメニュー</a:t>
            </a:r>
          </a:p>
        </p:txBody>
      </p:sp>
    </p:spTree>
    <p:extLst>
      <p:ext uri="{BB962C8B-B14F-4D97-AF65-F5344CB8AC3E}">
        <p14:creationId xmlns:p14="http://schemas.microsoft.com/office/powerpoint/2010/main" val="22098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26" name="Google Shape;273;p24">
            <a:extLst>
              <a:ext uri="{FF2B5EF4-FFF2-40B4-BE49-F238E27FC236}">
                <a16:creationId xmlns:a16="http://schemas.microsoft.com/office/drawing/2014/main" id="{1B0457DB-426A-34AE-6369-82288FCEE8B5}"/>
              </a:ext>
            </a:extLst>
          </p:cNvPr>
          <p:cNvSpPr/>
          <p:nvPr/>
        </p:nvSpPr>
        <p:spPr>
          <a:xfrm>
            <a:off x="3288715" y="3493067"/>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27" name="Google Shape;273;p24">
            <a:extLst>
              <a:ext uri="{FF2B5EF4-FFF2-40B4-BE49-F238E27FC236}">
                <a16:creationId xmlns:a16="http://schemas.microsoft.com/office/drawing/2014/main" id="{0C4F58F0-1583-7002-CF6E-92AB51E2B1CD}"/>
              </a:ext>
            </a:extLst>
          </p:cNvPr>
          <p:cNvSpPr/>
          <p:nvPr/>
        </p:nvSpPr>
        <p:spPr>
          <a:xfrm>
            <a:off x="5792348" y="3493067"/>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28" name="Google Shape;273;p24">
            <a:extLst>
              <a:ext uri="{FF2B5EF4-FFF2-40B4-BE49-F238E27FC236}">
                <a16:creationId xmlns:a16="http://schemas.microsoft.com/office/drawing/2014/main" id="{2842EF38-F846-CEC9-F5A4-898B96A4573F}"/>
              </a:ext>
            </a:extLst>
          </p:cNvPr>
          <p:cNvSpPr/>
          <p:nvPr/>
        </p:nvSpPr>
        <p:spPr>
          <a:xfrm>
            <a:off x="8295980" y="3493067"/>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963" name="Google Shape;963;p50"/>
          <p:cNvSpPr txBox="1">
            <a:spLocks noGrp="1"/>
          </p:cNvSpPr>
          <p:nvPr>
            <p:ph type="title"/>
          </p:nvPr>
        </p:nvSpPr>
        <p:spPr>
          <a:xfrm>
            <a:off x="533400" y="255643"/>
            <a:ext cx="9106000" cy="425200"/>
          </a:xfrm>
        </p:spPr>
        <p:txBody>
          <a:bodyPr spcFirstLastPara="1" wrap="square" lIns="0" tIns="0" rIns="0" bIns="0" anchor="ctr" anchorCtr="0">
            <a:spAutoFit/>
          </a:bodyPr>
          <a:lstStyle/>
          <a:p>
            <a:r>
              <a:rPr lang="en-US" altLang="ja-JP"/>
              <a:t>1stParty</a:t>
            </a:r>
            <a:r>
              <a:rPr lang="ja-JP" altLang="en-US"/>
              <a:t>データを活用した独自性の高いセグメント配信</a:t>
            </a:r>
          </a:p>
        </p:txBody>
      </p:sp>
      <p:sp>
        <p:nvSpPr>
          <p:cNvPr id="5" name="テキスト プレースホルダー 4">
            <a:extLst>
              <a:ext uri="{FF2B5EF4-FFF2-40B4-BE49-F238E27FC236}">
                <a16:creationId xmlns:a16="http://schemas.microsoft.com/office/drawing/2014/main" id="{280779B8-0397-33D8-A6B4-DE0B1073E037}"/>
              </a:ext>
            </a:extLst>
          </p:cNvPr>
          <p:cNvSpPr>
            <a:spLocks noGrp="1"/>
          </p:cNvSpPr>
          <p:nvPr>
            <p:ph type="body" sz="quarter" idx="13"/>
          </p:nvPr>
        </p:nvSpPr>
        <p:spPr>
          <a:xfrm>
            <a:off x="886144" y="1328531"/>
            <a:ext cx="4872333" cy="375447"/>
          </a:xfrm>
        </p:spPr>
        <p:txBody>
          <a:bodyPr/>
          <a:lstStyle/>
          <a:p>
            <a:r>
              <a:rPr lang="ja-JP" altLang="en-US"/>
              <a:t>配信事例　旅行系 </a:t>
            </a:r>
          </a:p>
        </p:txBody>
      </p:sp>
      <p:sp>
        <p:nvSpPr>
          <p:cNvPr id="16" name="テキスト プレースホルダー 15">
            <a:extLst>
              <a:ext uri="{FF2B5EF4-FFF2-40B4-BE49-F238E27FC236}">
                <a16:creationId xmlns:a16="http://schemas.microsoft.com/office/drawing/2014/main" id="{B1E2A008-1765-855A-07BA-CF9A6D2511D8}"/>
              </a:ext>
            </a:extLst>
          </p:cNvPr>
          <p:cNvSpPr>
            <a:spLocks noGrp="1"/>
          </p:cNvSpPr>
          <p:nvPr>
            <p:ph type="body" sz="quarter" idx="17"/>
          </p:nvPr>
        </p:nvSpPr>
        <p:spPr>
          <a:xfrm>
            <a:off x="6052547" y="1313924"/>
            <a:ext cx="5136980" cy="702733"/>
          </a:xfrm>
        </p:spPr>
        <p:txBody>
          <a:bodyPr/>
          <a:lstStyle/>
          <a:p>
            <a:r>
              <a:rPr lang="en-US" altLang="ja-JP"/>
              <a:t>CTR</a:t>
            </a:r>
            <a:r>
              <a:rPr lang="ja-JP" altLang="en-US"/>
              <a:t>のみならず、最終的な</a:t>
            </a:r>
            <a:r>
              <a:rPr lang="en-US" altLang="ja-JP"/>
              <a:t>KPI</a:t>
            </a:r>
            <a:r>
              <a:rPr lang="ja-JP" altLang="en-US"/>
              <a:t>に近い</a:t>
            </a:r>
            <a:r>
              <a:rPr lang="en-US" altLang="ja-JP"/>
              <a:t>LP</a:t>
            </a:r>
            <a:r>
              <a:rPr lang="ja-JP" altLang="en-US"/>
              <a:t>遷移後の回遊率ではノンターゲと比べて３倍前後の差がついたケース。親和性の高い良質なユーザーにリーチできました。</a:t>
            </a:r>
          </a:p>
          <a:p>
            <a:endParaRPr lang="ja-JP" altLang="en-US"/>
          </a:p>
        </p:txBody>
      </p:sp>
      <p:sp>
        <p:nvSpPr>
          <p:cNvPr id="56" name="Google Shape;979;p50">
            <a:extLst>
              <a:ext uri="{FF2B5EF4-FFF2-40B4-BE49-F238E27FC236}">
                <a16:creationId xmlns:a16="http://schemas.microsoft.com/office/drawing/2014/main" id="{5215EEE5-0E96-D79E-C611-588656501DCD}"/>
              </a:ext>
            </a:extLst>
          </p:cNvPr>
          <p:cNvSpPr txBox="1"/>
          <p:nvPr/>
        </p:nvSpPr>
        <p:spPr>
          <a:xfrm>
            <a:off x="3290103" y="5993295"/>
            <a:ext cx="9051600" cy="407764"/>
          </a:xfrm>
          <a:prstGeom prst="rect">
            <a:avLst/>
          </a:prstGeom>
          <a:noFill/>
          <a:ln>
            <a:noFill/>
          </a:ln>
        </p:spPr>
        <p:txBody>
          <a:bodyPr spcFirstLastPara="1" wrap="square" lIns="121900" tIns="121900" rIns="121900" bIns="121900" anchor="t" anchorCtr="0">
            <a:spAutoFit/>
          </a:bodyPr>
          <a:lstStyle/>
          <a:p>
            <a:r>
              <a:rPr lang="en-US" altLang="ja-JP" sz="1050">
                <a:solidFill>
                  <a:schemeClr val="dk1"/>
                </a:solidFill>
                <a:latin typeface="游ゴシック"/>
                <a:ea typeface="游ゴシック"/>
              </a:rPr>
              <a:t>※</a:t>
            </a:r>
            <a:r>
              <a:rPr lang="ja-JP" altLang="en-US" sz="1050">
                <a:solidFill>
                  <a:schemeClr val="dk1"/>
                </a:solidFill>
                <a:latin typeface="游ゴシック"/>
                <a:ea typeface="游ゴシック"/>
              </a:rPr>
              <a:t>過去</a:t>
            </a:r>
            <a:r>
              <a:rPr lang="en-US" altLang="ja-JP" sz="1050">
                <a:solidFill>
                  <a:schemeClr val="dk1"/>
                </a:solidFill>
                <a:latin typeface="游ゴシック"/>
                <a:ea typeface="游ゴシック"/>
              </a:rPr>
              <a:t>31</a:t>
            </a:r>
            <a:r>
              <a:rPr lang="ja-JP" altLang="en-US" sz="1050">
                <a:solidFill>
                  <a:schemeClr val="dk1"/>
                </a:solidFill>
                <a:latin typeface="游ゴシック"/>
                <a:ea typeface="游ゴシック"/>
              </a:rPr>
              <a:t>日間で「ひと」「歴史」のキーワードがつく記事を３</a:t>
            </a:r>
            <a:r>
              <a:rPr lang="en-US" altLang="ja-JP" sz="1050">
                <a:solidFill>
                  <a:schemeClr val="dk1"/>
                </a:solidFill>
                <a:latin typeface="游ゴシック"/>
                <a:ea typeface="游ゴシック"/>
              </a:rPr>
              <a:t>PV</a:t>
            </a:r>
            <a:r>
              <a:rPr lang="ja-JP" altLang="en-US" sz="1050">
                <a:solidFill>
                  <a:schemeClr val="dk1"/>
                </a:solidFill>
                <a:latin typeface="游ゴシック"/>
                <a:ea typeface="游ゴシック"/>
              </a:rPr>
              <a:t>以上閲読した方の拡張配信</a:t>
            </a:r>
          </a:p>
        </p:txBody>
      </p:sp>
      <p:sp>
        <p:nvSpPr>
          <p:cNvPr id="17" name="Google Shape;273;p24">
            <a:extLst>
              <a:ext uri="{FF2B5EF4-FFF2-40B4-BE49-F238E27FC236}">
                <a16:creationId xmlns:a16="http://schemas.microsoft.com/office/drawing/2014/main" id="{32DD0903-6D44-664D-36E1-4A3F63A04E04}"/>
              </a:ext>
            </a:extLst>
          </p:cNvPr>
          <p:cNvSpPr/>
          <p:nvPr/>
        </p:nvSpPr>
        <p:spPr>
          <a:xfrm>
            <a:off x="1429709" y="4342127"/>
            <a:ext cx="1737963" cy="797708"/>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8" name="Google Shape;273;p24">
            <a:extLst>
              <a:ext uri="{FF2B5EF4-FFF2-40B4-BE49-F238E27FC236}">
                <a16:creationId xmlns:a16="http://schemas.microsoft.com/office/drawing/2014/main" id="{A71BF4B8-2B5D-A896-3018-57E88461FC8D}"/>
              </a:ext>
            </a:extLst>
          </p:cNvPr>
          <p:cNvSpPr/>
          <p:nvPr/>
        </p:nvSpPr>
        <p:spPr>
          <a:xfrm>
            <a:off x="3288715" y="4345183"/>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9" name="Google Shape;273;p24">
            <a:extLst>
              <a:ext uri="{FF2B5EF4-FFF2-40B4-BE49-F238E27FC236}">
                <a16:creationId xmlns:a16="http://schemas.microsoft.com/office/drawing/2014/main" id="{8852C10E-6975-0F8B-3F22-2055FFC40291}"/>
              </a:ext>
            </a:extLst>
          </p:cNvPr>
          <p:cNvSpPr/>
          <p:nvPr/>
        </p:nvSpPr>
        <p:spPr>
          <a:xfrm>
            <a:off x="5792348" y="4345183"/>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3" name="Google Shape;273;p24">
            <a:extLst>
              <a:ext uri="{FF2B5EF4-FFF2-40B4-BE49-F238E27FC236}">
                <a16:creationId xmlns:a16="http://schemas.microsoft.com/office/drawing/2014/main" id="{E6E9336F-4E86-E4B3-BA5C-7B1E3A6774B0}"/>
              </a:ext>
            </a:extLst>
          </p:cNvPr>
          <p:cNvSpPr/>
          <p:nvPr/>
        </p:nvSpPr>
        <p:spPr>
          <a:xfrm>
            <a:off x="8295980" y="4345183"/>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5" name="Google Shape;273;p24">
            <a:extLst>
              <a:ext uri="{FF2B5EF4-FFF2-40B4-BE49-F238E27FC236}">
                <a16:creationId xmlns:a16="http://schemas.microsoft.com/office/drawing/2014/main" id="{D05132FD-C8A4-40EE-96DB-B84B10BE56E3}"/>
              </a:ext>
            </a:extLst>
          </p:cNvPr>
          <p:cNvSpPr/>
          <p:nvPr/>
        </p:nvSpPr>
        <p:spPr>
          <a:xfrm>
            <a:off x="1429709" y="5195771"/>
            <a:ext cx="1737963" cy="797708"/>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6" name="Google Shape;273;p24">
            <a:extLst>
              <a:ext uri="{FF2B5EF4-FFF2-40B4-BE49-F238E27FC236}">
                <a16:creationId xmlns:a16="http://schemas.microsoft.com/office/drawing/2014/main" id="{CEC14E23-153D-73DF-2CB9-36A36D62BE93}"/>
              </a:ext>
            </a:extLst>
          </p:cNvPr>
          <p:cNvSpPr/>
          <p:nvPr/>
        </p:nvSpPr>
        <p:spPr>
          <a:xfrm>
            <a:off x="3288715" y="5195771"/>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7" name="Google Shape;273;p24">
            <a:extLst>
              <a:ext uri="{FF2B5EF4-FFF2-40B4-BE49-F238E27FC236}">
                <a16:creationId xmlns:a16="http://schemas.microsoft.com/office/drawing/2014/main" id="{7A122263-B037-2D19-9B87-D4B4079AA763}"/>
              </a:ext>
            </a:extLst>
          </p:cNvPr>
          <p:cNvSpPr/>
          <p:nvPr/>
        </p:nvSpPr>
        <p:spPr>
          <a:xfrm>
            <a:off x="5792348" y="5195771"/>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8" name="Google Shape;273;p24">
            <a:extLst>
              <a:ext uri="{FF2B5EF4-FFF2-40B4-BE49-F238E27FC236}">
                <a16:creationId xmlns:a16="http://schemas.microsoft.com/office/drawing/2014/main" id="{A2323607-C6B2-709B-3DEC-B766C1918C61}"/>
              </a:ext>
            </a:extLst>
          </p:cNvPr>
          <p:cNvSpPr/>
          <p:nvPr/>
        </p:nvSpPr>
        <p:spPr>
          <a:xfrm>
            <a:off x="8295980" y="5195771"/>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3" name="Google Shape;273;p24">
            <a:extLst>
              <a:ext uri="{FF2B5EF4-FFF2-40B4-BE49-F238E27FC236}">
                <a16:creationId xmlns:a16="http://schemas.microsoft.com/office/drawing/2014/main" id="{0790BFEF-3B7F-84D4-301D-03B690C06E88}"/>
              </a:ext>
            </a:extLst>
          </p:cNvPr>
          <p:cNvSpPr/>
          <p:nvPr/>
        </p:nvSpPr>
        <p:spPr>
          <a:xfrm>
            <a:off x="1429709" y="3493067"/>
            <a:ext cx="1737963" cy="797708"/>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9" name="Google Shape;273;p24">
            <a:extLst>
              <a:ext uri="{FF2B5EF4-FFF2-40B4-BE49-F238E27FC236}">
                <a16:creationId xmlns:a16="http://schemas.microsoft.com/office/drawing/2014/main" id="{6D5B0496-F329-9144-C16E-AF25F153247B}"/>
              </a:ext>
            </a:extLst>
          </p:cNvPr>
          <p:cNvSpPr/>
          <p:nvPr/>
        </p:nvSpPr>
        <p:spPr>
          <a:xfrm>
            <a:off x="1429709" y="2644007"/>
            <a:ext cx="1737963" cy="797708"/>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0" name="Google Shape;273;p24">
            <a:extLst>
              <a:ext uri="{FF2B5EF4-FFF2-40B4-BE49-F238E27FC236}">
                <a16:creationId xmlns:a16="http://schemas.microsoft.com/office/drawing/2014/main" id="{8959A084-9148-B6EB-ED18-BF9655B7F887}"/>
              </a:ext>
            </a:extLst>
          </p:cNvPr>
          <p:cNvSpPr/>
          <p:nvPr/>
        </p:nvSpPr>
        <p:spPr>
          <a:xfrm>
            <a:off x="3288715" y="2644007"/>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1" name="Google Shape;273;p24">
            <a:extLst>
              <a:ext uri="{FF2B5EF4-FFF2-40B4-BE49-F238E27FC236}">
                <a16:creationId xmlns:a16="http://schemas.microsoft.com/office/drawing/2014/main" id="{A19534E0-89A7-EA5A-DD5D-F34D641C218E}"/>
              </a:ext>
            </a:extLst>
          </p:cNvPr>
          <p:cNvSpPr/>
          <p:nvPr/>
        </p:nvSpPr>
        <p:spPr>
          <a:xfrm>
            <a:off x="5792348" y="2644007"/>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2" name="Google Shape;273;p24">
            <a:extLst>
              <a:ext uri="{FF2B5EF4-FFF2-40B4-BE49-F238E27FC236}">
                <a16:creationId xmlns:a16="http://schemas.microsoft.com/office/drawing/2014/main" id="{008C8BDE-6024-C269-F7FB-1EBA910B5D53}"/>
              </a:ext>
            </a:extLst>
          </p:cNvPr>
          <p:cNvSpPr/>
          <p:nvPr/>
        </p:nvSpPr>
        <p:spPr>
          <a:xfrm>
            <a:off x="8295980" y="2644007"/>
            <a:ext cx="2407384" cy="797708"/>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D30B796F-5E41-7152-8561-2FBDAAEB62CA}"/>
              </a:ext>
            </a:extLst>
          </p:cNvPr>
          <p:cNvSpPr txBox="1"/>
          <p:nvPr/>
        </p:nvSpPr>
        <p:spPr>
          <a:xfrm>
            <a:off x="1430385" y="2837995"/>
            <a:ext cx="1737811" cy="338554"/>
          </a:xfrm>
          <a:prstGeom prst="rect">
            <a:avLst/>
          </a:prstGeom>
          <a:noFill/>
        </p:spPr>
        <p:txBody>
          <a:bodyPr wrap="square" rtlCol="0">
            <a:spAutoFit/>
          </a:bodyPr>
          <a:lstStyle/>
          <a:p>
            <a:pPr algn="ctr"/>
            <a:r>
              <a:rPr lang="ja-JP" altLang="en-US" sz="1600" b="1">
                <a:solidFill>
                  <a:schemeClr val="bg1"/>
                </a:solidFill>
                <a:latin typeface="游ゴシック" panose="020B0400000000000000" pitchFamily="50" charset="-128"/>
                <a:ea typeface="游ゴシック" panose="020B0400000000000000" pitchFamily="50" charset="-128"/>
              </a:rPr>
              <a:t>セグメント</a:t>
            </a:r>
          </a:p>
        </p:txBody>
      </p:sp>
      <p:sp>
        <p:nvSpPr>
          <p:cNvPr id="34" name="テキスト ボックス 33">
            <a:extLst>
              <a:ext uri="{FF2B5EF4-FFF2-40B4-BE49-F238E27FC236}">
                <a16:creationId xmlns:a16="http://schemas.microsoft.com/office/drawing/2014/main" id="{59C37700-7E93-E9C2-AA03-CF027EE5852F}"/>
              </a:ext>
            </a:extLst>
          </p:cNvPr>
          <p:cNvSpPr txBox="1"/>
          <p:nvPr/>
        </p:nvSpPr>
        <p:spPr>
          <a:xfrm>
            <a:off x="8248445" y="2840711"/>
            <a:ext cx="2391595" cy="615553"/>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カスタムセグメント(</a:t>
            </a:r>
            <a:r>
              <a:rPr lang="en-US" altLang="ja-JP" sz="1600" b="1">
                <a:solidFill>
                  <a:schemeClr val="dk1"/>
                </a:solidFill>
                <a:latin typeface="游ゴシック"/>
                <a:ea typeface="游ゴシック"/>
              </a:rPr>
              <a:t>※)</a:t>
            </a:r>
          </a:p>
        </p:txBody>
      </p:sp>
      <p:sp>
        <p:nvSpPr>
          <p:cNvPr id="35" name="テキスト ボックス 34">
            <a:extLst>
              <a:ext uri="{FF2B5EF4-FFF2-40B4-BE49-F238E27FC236}">
                <a16:creationId xmlns:a16="http://schemas.microsoft.com/office/drawing/2014/main" id="{AE67E907-E5DD-65DA-F512-E4D4235D6232}"/>
              </a:ext>
            </a:extLst>
          </p:cNvPr>
          <p:cNvSpPr txBox="1"/>
          <p:nvPr/>
        </p:nvSpPr>
        <p:spPr>
          <a:xfrm>
            <a:off x="6273357" y="3742258"/>
            <a:ext cx="1466747" cy="338554"/>
          </a:xfrm>
          <a:prstGeom prst="rect">
            <a:avLst/>
          </a:prstGeom>
          <a:noFill/>
        </p:spPr>
        <p:txBody>
          <a:bodyPr wrap="square" rtlCol="0">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ひとり女子旅</a:t>
            </a:r>
          </a:p>
        </p:txBody>
      </p:sp>
      <p:sp>
        <p:nvSpPr>
          <p:cNvPr id="36" name="テキスト ボックス 35">
            <a:extLst>
              <a:ext uri="{FF2B5EF4-FFF2-40B4-BE49-F238E27FC236}">
                <a16:creationId xmlns:a16="http://schemas.microsoft.com/office/drawing/2014/main" id="{CE757F4F-FD9F-B580-CC6B-F4820BA945B7}"/>
              </a:ext>
            </a:extLst>
          </p:cNvPr>
          <p:cNvSpPr txBox="1"/>
          <p:nvPr/>
        </p:nvSpPr>
        <p:spPr>
          <a:xfrm>
            <a:off x="6216565" y="4508008"/>
            <a:ext cx="1604584" cy="502766"/>
          </a:xfrm>
          <a:prstGeom prst="rect">
            <a:avLst/>
          </a:prstGeom>
          <a:noFill/>
        </p:spPr>
        <p:txBody>
          <a:bodyPr wrap="square" rtlCol="0">
            <a:spAutoFit/>
          </a:bodyPr>
          <a:lstStyle/>
          <a:p>
            <a:pPr algn="ctr"/>
            <a:r>
              <a:rPr lang="en-US" altLang="ja-JP" sz="2667" b="1">
                <a:solidFill>
                  <a:schemeClr val="dk1"/>
                </a:solidFill>
                <a:latin typeface="游ゴシック" panose="020B0400000000000000" pitchFamily="50" charset="-128"/>
                <a:ea typeface="游ゴシック" panose="020B0400000000000000" pitchFamily="50" charset="-128"/>
              </a:rPr>
              <a:t>2.6</a:t>
            </a:r>
            <a:r>
              <a:rPr lang="ja-JP" altLang="en-US" sz="1600" b="1">
                <a:solidFill>
                  <a:schemeClr val="dk1"/>
                </a:solidFill>
                <a:latin typeface="游ゴシック" panose="020B0400000000000000" pitchFamily="50" charset="-128"/>
                <a:ea typeface="游ゴシック" panose="020B0400000000000000" pitchFamily="50" charset="-128"/>
              </a:rPr>
              <a:t>倍</a:t>
            </a:r>
          </a:p>
        </p:txBody>
      </p:sp>
      <p:sp>
        <p:nvSpPr>
          <p:cNvPr id="37" name="テキスト ボックス 36">
            <a:extLst>
              <a:ext uri="{FF2B5EF4-FFF2-40B4-BE49-F238E27FC236}">
                <a16:creationId xmlns:a16="http://schemas.microsoft.com/office/drawing/2014/main" id="{89AB8754-2C46-AC51-45DB-F7EF448F3D57}"/>
              </a:ext>
            </a:extLst>
          </p:cNvPr>
          <p:cNvSpPr txBox="1"/>
          <p:nvPr/>
        </p:nvSpPr>
        <p:spPr>
          <a:xfrm>
            <a:off x="8236281" y="3742258"/>
            <a:ext cx="2395899" cy="338554"/>
          </a:xfrm>
          <a:prstGeom prst="rect">
            <a:avLst/>
          </a:prstGeom>
          <a:noFill/>
        </p:spPr>
        <p:txBody>
          <a:bodyPr wrap="square" rtlCol="0">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寺社・仏閣巡り</a:t>
            </a:r>
            <a:r>
              <a:rPr lang="ja-JP" altLang="en-US" sz="1600" b="1" spc="-200">
                <a:solidFill>
                  <a:schemeClr val="dk1"/>
                </a:solidFill>
                <a:latin typeface="游ゴシック" panose="020B0400000000000000" pitchFamily="50" charset="-128"/>
                <a:ea typeface="游ゴシック" panose="020B0400000000000000" pitchFamily="50" charset="-128"/>
              </a:rPr>
              <a:t>ツアー</a:t>
            </a:r>
          </a:p>
        </p:txBody>
      </p:sp>
      <p:sp>
        <p:nvSpPr>
          <p:cNvPr id="38" name="テキスト ボックス 37">
            <a:extLst>
              <a:ext uri="{FF2B5EF4-FFF2-40B4-BE49-F238E27FC236}">
                <a16:creationId xmlns:a16="http://schemas.microsoft.com/office/drawing/2014/main" id="{60CDA51D-7D4B-D599-A569-8278C8A82969}"/>
              </a:ext>
            </a:extLst>
          </p:cNvPr>
          <p:cNvSpPr txBox="1"/>
          <p:nvPr/>
        </p:nvSpPr>
        <p:spPr>
          <a:xfrm>
            <a:off x="3311627" y="2738154"/>
            <a:ext cx="2382732" cy="615553"/>
          </a:xfrm>
          <a:prstGeom prst="rect">
            <a:avLst/>
          </a:prstGeom>
          <a:noFill/>
        </p:spPr>
        <p:txBody>
          <a:bodyPr wrap="square" lIns="121920" tIns="60960" rIns="121920" bIns="60960" rtlCol="0" anchor="t">
            <a:spAutoFit/>
          </a:bodyPr>
          <a:lstStyle/>
          <a:p>
            <a:pPr algn="ctr"/>
            <a:r>
              <a:rPr lang="ja-JP" altLang="en-US" sz="1600" b="1" spc="-200">
                <a:solidFill>
                  <a:schemeClr val="dk1"/>
                </a:solidFill>
                <a:latin typeface="游ゴシック"/>
                <a:ea typeface="游ゴシック"/>
              </a:rPr>
              <a:t>ウォーキング</a:t>
            </a:r>
            <a:endParaRPr lang="ja-JP" altLang="en-US" sz="2489">
              <a:solidFill>
                <a:schemeClr val="dk1"/>
              </a:solidFill>
              <a:latin typeface="游ゴシック"/>
              <a:ea typeface="游ゴシック"/>
            </a:endParaRPr>
          </a:p>
          <a:p>
            <a:pPr algn="ctr"/>
            <a:r>
              <a:rPr lang="ja-JP" altLang="en-US" sz="1600" b="1" spc="-200">
                <a:solidFill>
                  <a:schemeClr val="dk1"/>
                </a:solidFill>
                <a:latin typeface="游ゴシック"/>
                <a:ea typeface="游ゴシック"/>
              </a:rPr>
              <a:t>ハイキング・登山</a:t>
            </a:r>
            <a:r>
              <a:rPr lang="ja-JP" altLang="en-US" sz="1600" b="1">
                <a:solidFill>
                  <a:schemeClr val="dk1"/>
                </a:solidFill>
                <a:latin typeface="游ゴシック"/>
                <a:ea typeface="游ゴシック"/>
              </a:rPr>
              <a:t>関心層</a:t>
            </a:r>
            <a:endParaRPr lang="ja-JP" altLang="en-US" sz="2489">
              <a:solidFill>
                <a:schemeClr val="dk1"/>
              </a:solidFill>
            </a:endParaRPr>
          </a:p>
        </p:txBody>
      </p:sp>
      <p:sp>
        <p:nvSpPr>
          <p:cNvPr id="39" name="テキスト ボックス 38">
            <a:extLst>
              <a:ext uri="{FF2B5EF4-FFF2-40B4-BE49-F238E27FC236}">
                <a16:creationId xmlns:a16="http://schemas.microsoft.com/office/drawing/2014/main" id="{DCC003F6-8917-EBEE-1D88-E6E32BDE8B82}"/>
              </a:ext>
            </a:extLst>
          </p:cNvPr>
          <p:cNvSpPr txBox="1"/>
          <p:nvPr/>
        </p:nvSpPr>
        <p:spPr>
          <a:xfrm>
            <a:off x="1434488" y="3736146"/>
            <a:ext cx="1634357" cy="338554"/>
          </a:xfrm>
          <a:prstGeom prst="rect">
            <a:avLst/>
          </a:prstGeom>
          <a:noFill/>
        </p:spPr>
        <p:txBody>
          <a:bodyPr wrap="square" rtlCol="0">
            <a:spAutoFit/>
          </a:bodyPr>
          <a:lstStyle/>
          <a:p>
            <a:pPr algn="ctr"/>
            <a:r>
              <a:rPr lang="ja-JP" altLang="en-US" sz="1600" b="1">
                <a:solidFill>
                  <a:schemeClr val="bg1"/>
                </a:solidFill>
                <a:latin typeface="游ゴシック" panose="020B0400000000000000" pitchFamily="50" charset="-128"/>
                <a:ea typeface="游ゴシック" panose="020B0400000000000000" pitchFamily="50" charset="-128"/>
              </a:rPr>
              <a:t>商　材</a:t>
            </a:r>
          </a:p>
        </p:txBody>
      </p:sp>
      <p:sp>
        <p:nvSpPr>
          <p:cNvPr id="40" name="テキスト ボックス 39">
            <a:extLst>
              <a:ext uri="{FF2B5EF4-FFF2-40B4-BE49-F238E27FC236}">
                <a16:creationId xmlns:a16="http://schemas.microsoft.com/office/drawing/2014/main" id="{94683496-E3C2-FC3C-6F2A-5C527214B7EC}"/>
              </a:ext>
            </a:extLst>
          </p:cNvPr>
          <p:cNvSpPr txBox="1"/>
          <p:nvPr/>
        </p:nvSpPr>
        <p:spPr>
          <a:xfrm>
            <a:off x="5801105" y="2846563"/>
            <a:ext cx="2374531" cy="369332"/>
          </a:xfrm>
          <a:prstGeom prst="rect">
            <a:avLst/>
          </a:prstGeom>
          <a:noFill/>
        </p:spPr>
        <p:txBody>
          <a:bodyPr wrap="square" lIns="121920" tIns="60960" rIns="121920" bIns="60960" rtlCol="0" anchor="t">
            <a:spAutoFit/>
          </a:bodyPr>
          <a:lstStyle/>
          <a:p>
            <a:pPr algn="ctr"/>
            <a:r>
              <a:rPr lang="zh-TW" altLang="en-US" sz="1600" b="1">
                <a:solidFill>
                  <a:schemeClr val="dk1"/>
                </a:solidFill>
                <a:latin typeface="游ゴシック" panose="020B0400000000000000" pitchFamily="50" charset="-128"/>
                <a:ea typeface="游ゴシック" panose="020B0400000000000000" pitchFamily="50" charset="-128"/>
              </a:rPr>
              <a:t>女子一人旅関心層</a:t>
            </a:r>
            <a:endParaRPr lang="ja-JP" altLang="en-US" sz="1600" b="1">
              <a:solidFill>
                <a:schemeClr val="dk1"/>
              </a:solidFill>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9B97D87B-8C6B-B1DE-8911-38A8CA704BCE}"/>
              </a:ext>
            </a:extLst>
          </p:cNvPr>
          <p:cNvSpPr txBox="1"/>
          <p:nvPr/>
        </p:nvSpPr>
        <p:spPr>
          <a:xfrm>
            <a:off x="1431388" y="4432798"/>
            <a:ext cx="1735809" cy="584775"/>
          </a:xfrm>
          <a:prstGeom prst="rect">
            <a:avLst/>
          </a:prstGeom>
          <a:noFill/>
        </p:spPr>
        <p:txBody>
          <a:bodyPr wrap="square" rtlCol="0">
            <a:spAutoFit/>
          </a:bodyPr>
          <a:lstStyle/>
          <a:p>
            <a:pPr algn="ctr"/>
            <a:r>
              <a:rPr lang="en-US" altLang="ja-JP" sz="1600" b="1">
                <a:solidFill>
                  <a:schemeClr val="bg1"/>
                </a:solidFill>
                <a:latin typeface="游ゴシック" panose="020B0400000000000000" pitchFamily="50" charset="-128"/>
                <a:ea typeface="游ゴシック" panose="020B0400000000000000" pitchFamily="50" charset="-128"/>
              </a:rPr>
              <a:t>CTR</a:t>
            </a:r>
          </a:p>
          <a:p>
            <a:pPr algn="ctr"/>
            <a:r>
              <a:rPr lang="ja-JP" altLang="en-US" sz="1600" b="1" spc="-200">
                <a:solidFill>
                  <a:schemeClr val="bg1"/>
                </a:solidFill>
                <a:latin typeface="游ゴシック" panose="020B0400000000000000" pitchFamily="50" charset="-128"/>
                <a:ea typeface="游ゴシック" panose="020B0400000000000000" pitchFamily="50" charset="-128"/>
              </a:rPr>
              <a:t>ノンターゲ比較</a:t>
            </a:r>
          </a:p>
        </p:txBody>
      </p:sp>
      <p:sp>
        <p:nvSpPr>
          <p:cNvPr id="49" name="テキスト ボックス 48">
            <a:extLst>
              <a:ext uri="{FF2B5EF4-FFF2-40B4-BE49-F238E27FC236}">
                <a16:creationId xmlns:a16="http://schemas.microsoft.com/office/drawing/2014/main" id="{970B23AB-AA77-4AB8-92F6-8D7091806BBF}"/>
              </a:ext>
            </a:extLst>
          </p:cNvPr>
          <p:cNvSpPr txBox="1"/>
          <p:nvPr/>
        </p:nvSpPr>
        <p:spPr>
          <a:xfrm>
            <a:off x="1635187" y="5312605"/>
            <a:ext cx="1441420" cy="584775"/>
          </a:xfrm>
          <a:prstGeom prst="rect">
            <a:avLst/>
          </a:prstGeom>
          <a:noFill/>
        </p:spPr>
        <p:txBody>
          <a:bodyPr wrap="none" rtlCol="0">
            <a:spAutoFit/>
          </a:bodyPr>
          <a:lstStyle/>
          <a:p>
            <a:pPr algn="ctr"/>
            <a:r>
              <a:rPr lang="en-US" altLang="ja-JP" sz="1600" b="1">
                <a:solidFill>
                  <a:schemeClr val="bg1"/>
                </a:solidFill>
                <a:latin typeface="游ゴシック" panose="020B0400000000000000" pitchFamily="50" charset="-128"/>
                <a:ea typeface="游ゴシック" panose="020B0400000000000000" pitchFamily="50" charset="-128"/>
              </a:rPr>
              <a:t>CTR×</a:t>
            </a:r>
            <a:r>
              <a:rPr lang="ja-JP" altLang="en-US" sz="1600" b="1">
                <a:solidFill>
                  <a:schemeClr val="bg1"/>
                </a:solidFill>
                <a:latin typeface="游ゴシック" panose="020B0400000000000000" pitchFamily="50" charset="-128"/>
                <a:ea typeface="游ゴシック" panose="020B0400000000000000" pitchFamily="50" charset="-128"/>
              </a:rPr>
              <a:t>回遊率</a:t>
            </a:r>
            <a:endParaRPr lang="en-US" altLang="ja-JP" sz="1600" b="1">
              <a:solidFill>
                <a:schemeClr val="bg1"/>
              </a:solidFill>
              <a:latin typeface="游ゴシック" panose="020B0400000000000000" pitchFamily="50" charset="-128"/>
              <a:ea typeface="游ゴシック" panose="020B0400000000000000" pitchFamily="50" charset="-128"/>
            </a:endParaRPr>
          </a:p>
          <a:p>
            <a:pPr algn="ctr"/>
            <a:r>
              <a:rPr lang="ja-JP" altLang="en-US" sz="1600" b="1" spc="-200">
                <a:solidFill>
                  <a:schemeClr val="bg1"/>
                </a:solidFill>
                <a:latin typeface="游ゴシック" panose="020B0400000000000000" pitchFamily="50" charset="-128"/>
                <a:ea typeface="游ゴシック" panose="020B0400000000000000" pitchFamily="50" charset="-128"/>
              </a:rPr>
              <a:t>ノンターゲ比較</a:t>
            </a:r>
          </a:p>
        </p:txBody>
      </p:sp>
      <p:sp>
        <p:nvSpPr>
          <p:cNvPr id="50" name="テキスト ボックス 49">
            <a:extLst>
              <a:ext uri="{FF2B5EF4-FFF2-40B4-BE49-F238E27FC236}">
                <a16:creationId xmlns:a16="http://schemas.microsoft.com/office/drawing/2014/main" id="{BA7CCC83-4332-4672-6560-0EFE714FA026}"/>
              </a:ext>
            </a:extLst>
          </p:cNvPr>
          <p:cNvSpPr txBox="1"/>
          <p:nvPr/>
        </p:nvSpPr>
        <p:spPr>
          <a:xfrm>
            <a:off x="3544601" y="3742261"/>
            <a:ext cx="1877115" cy="338554"/>
          </a:xfrm>
          <a:prstGeom prst="rect">
            <a:avLst/>
          </a:prstGeom>
          <a:noFill/>
        </p:spPr>
        <p:txBody>
          <a:bodyPr wrap="square" rtlCol="0">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ハイキングツアー</a:t>
            </a:r>
          </a:p>
        </p:txBody>
      </p:sp>
      <p:sp>
        <p:nvSpPr>
          <p:cNvPr id="51" name="テキスト ボックス 50">
            <a:extLst>
              <a:ext uri="{FF2B5EF4-FFF2-40B4-BE49-F238E27FC236}">
                <a16:creationId xmlns:a16="http://schemas.microsoft.com/office/drawing/2014/main" id="{037A6C1D-D874-DD72-FBCF-AD50C06120B9}"/>
              </a:ext>
            </a:extLst>
          </p:cNvPr>
          <p:cNvSpPr txBox="1"/>
          <p:nvPr/>
        </p:nvSpPr>
        <p:spPr>
          <a:xfrm>
            <a:off x="6216565" y="5382031"/>
            <a:ext cx="1604584" cy="502766"/>
          </a:xfrm>
          <a:prstGeom prst="rect">
            <a:avLst/>
          </a:prstGeom>
          <a:noFill/>
        </p:spPr>
        <p:txBody>
          <a:bodyPr wrap="square" rtlCol="0">
            <a:spAutoFit/>
          </a:bodyPr>
          <a:lstStyle/>
          <a:p>
            <a:pPr algn="ctr"/>
            <a:r>
              <a:rPr lang="en-US" altLang="ja-JP" sz="2667" b="1">
                <a:solidFill>
                  <a:schemeClr val="dk1"/>
                </a:solidFill>
                <a:latin typeface="游ゴシック" panose="020B0400000000000000" pitchFamily="50" charset="-128"/>
                <a:ea typeface="游ゴシック" panose="020B0400000000000000" pitchFamily="50" charset="-128"/>
              </a:rPr>
              <a:t>3.2</a:t>
            </a:r>
            <a:r>
              <a:rPr lang="ja-JP" altLang="en-US" sz="1600" b="1">
                <a:solidFill>
                  <a:schemeClr val="dk1"/>
                </a:solidFill>
                <a:latin typeface="游ゴシック" panose="020B0400000000000000" pitchFamily="50" charset="-128"/>
                <a:ea typeface="游ゴシック" panose="020B0400000000000000" pitchFamily="50" charset="-128"/>
              </a:rPr>
              <a:t>倍</a:t>
            </a:r>
          </a:p>
        </p:txBody>
      </p:sp>
      <p:sp>
        <p:nvSpPr>
          <p:cNvPr id="52" name="テキスト ボックス 51">
            <a:extLst>
              <a:ext uri="{FF2B5EF4-FFF2-40B4-BE49-F238E27FC236}">
                <a16:creationId xmlns:a16="http://schemas.microsoft.com/office/drawing/2014/main" id="{6F8EA17A-DB1F-27E2-6346-6D65DC4FF3E6}"/>
              </a:ext>
            </a:extLst>
          </p:cNvPr>
          <p:cNvSpPr txBox="1"/>
          <p:nvPr/>
        </p:nvSpPr>
        <p:spPr>
          <a:xfrm>
            <a:off x="3684436" y="4508009"/>
            <a:ext cx="1604584" cy="502766"/>
          </a:xfrm>
          <a:prstGeom prst="rect">
            <a:avLst/>
          </a:prstGeom>
          <a:noFill/>
        </p:spPr>
        <p:txBody>
          <a:bodyPr wrap="square" rtlCol="0">
            <a:spAutoFit/>
          </a:bodyPr>
          <a:lstStyle/>
          <a:p>
            <a:pPr algn="ctr"/>
            <a:r>
              <a:rPr lang="en-US" altLang="ja-JP" sz="2667" b="1">
                <a:solidFill>
                  <a:schemeClr val="dk1"/>
                </a:solidFill>
                <a:latin typeface="游ゴシック" panose="020B0400000000000000" pitchFamily="50" charset="-128"/>
                <a:ea typeface="游ゴシック" panose="020B0400000000000000" pitchFamily="50" charset="-128"/>
              </a:rPr>
              <a:t>1.6</a:t>
            </a:r>
            <a:r>
              <a:rPr lang="ja-JP" altLang="en-US" sz="1600" b="1">
                <a:solidFill>
                  <a:schemeClr val="dk1"/>
                </a:solidFill>
                <a:latin typeface="游ゴシック" panose="020B0400000000000000" pitchFamily="50" charset="-128"/>
                <a:ea typeface="游ゴシック" panose="020B0400000000000000" pitchFamily="50" charset="-128"/>
              </a:rPr>
              <a:t>倍</a:t>
            </a:r>
          </a:p>
        </p:txBody>
      </p:sp>
      <p:sp>
        <p:nvSpPr>
          <p:cNvPr id="53" name="テキスト ボックス 52">
            <a:extLst>
              <a:ext uri="{FF2B5EF4-FFF2-40B4-BE49-F238E27FC236}">
                <a16:creationId xmlns:a16="http://schemas.microsoft.com/office/drawing/2014/main" id="{F3ACBBC4-BBB0-0E4B-9E88-9B09F42C61E6}"/>
              </a:ext>
            </a:extLst>
          </p:cNvPr>
          <p:cNvSpPr txBox="1"/>
          <p:nvPr/>
        </p:nvSpPr>
        <p:spPr>
          <a:xfrm>
            <a:off x="3684436" y="5382031"/>
            <a:ext cx="1604584" cy="502766"/>
          </a:xfrm>
          <a:prstGeom prst="rect">
            <a:avLst/>
          </a:prstGeom>
          <a:noFill/>
        </p:spPr>
        <p:txBody>
          <a:bodyPr wrap="square" rtlCol="0">
            <a:spAutoFit/>
          </a:bodyPr>
          <a:lstStyle/>
          <a:p>
            <a:pPr algn="ctr"/>
            <a:r>
              <a:rPr lang="en-US" altLang="ja-JP" sz="2667" b="1">
                <a:solidFill>
                  <a:schemeClr val="dk1"/>
                </a:solidFill>
                <a:latin typeface="游ゴシック" panose="020B0400000000000000" pitchFamily="50" charset="-128"/>
                <a:ea typeface="游ゴシック" panose="020B0400000000000000" pitchFamily="50" charset="-128"/>
              </a:rPr>
              <a:t>1.4</a:t>
            </a:r>
            <a:r>
              <a:rPr lang="ja-JP" altLang="en-US" sz="1600" b="1">
                <a:solidFill>
                  <a:schemeClr val="dk1"/>
                </a:solidFill>
                <a:latin typeface="游ゴシック" panose="020B0400000000000000" pitchFamily="50" charset="-128"/>
                <a:ea typeface="游ゴシック" panose="020B0400000000000000" pitchFamily="50" charset="-128"/>
              </a:rPr>
              <a:t>倍</a:t>
            </a:r>
          </a:p>
        </p:txBody>
      </p:sp>
      <p:sp>
        <p:nvSpPr>
          <p:cNvPr id="54" name="テキスト ボックス 53">
            <a:extLst>
              <a:ext uri="{FF2B5EF4-FFF2-40B4-BE49-F238E27FC236}">
                <a16:creationId xmlns:a16="http://schemas.microsoft.com/office/drawing/2014/main" id="{ACFA9E18-218A-7B32-648A-A9FD07033BBB}"/>
              </a:ext>
            </a:extLst>
          </p:cNvPr>
          <p:cNvSpPr txBox="1"/>
          <p:nvPr/>
        </p:nvSpPr>
        <p:spPr>
          <a:xfrm>
            <a:off x="8705851" y="4508009"/>
            <a:ext cx="1604584" cy="502766"/>
          </a:xfrm>
          <a:prstGeom prst="rect">
            <a:avLst/>
          </a:prstGeom>
          <a:noFill/>
        </p:spPr>
        <p:txBody>
          <a:bodyPr wrap="square" rtlCol="0">
            <a:spAutoFit/>
          </a:bodyPr>
          <a:lstStyle/>
          <a:p>
            <a:pPr algn="ctr"/>
            <a:r>
              <a:rPr lang="en-US" altLang="ja-JP" sz="2667" b="1">
                <a:solidFill>
                  <a:schemeClr val="dk1"/>
                </a:solidFill>
                <a:latin typeface="游ゴシック" panose="020B0400000000000000" pitchFamily="50" charset="-128"/>
                <a:ea typeface="游ゴシック" panose="020B0400000000000000" pitchFamily="50" charset="-128"/>
              </a:rPr>
              <a:t>1.7</a:t>
            </a:r>
            <a:r>
              <a:rPr lang="ja-JP" altLang="en-US" sz="1600" b="1">
                <a:solidFill>
                  <a:schemeClr val="dk1"/>
                </a:solidFill>
                <a:latin typeface="游ゴシック" panose="020B0400000000000000" pitchFamily="50" charset="-128"/>
                <a:ea typeface="游ゴシック" panose="020B0400000000000000" pitchFamily="50" charset="-128"/>
              </a:rPr>
              <a:t>倍</a:t>
            </a:r>
          </a:p>
        </p:txBody>
      </p:sp>
      <p:sp>
        <p:nvSpPr>
          <p:cNvPr id="55" name="テキスト ボックス 54">
            <a:extLst>
              <a:ext uri="{FF2B5EF4-FFF2-40B4-BE49-F238E27FC236}">
                <a16:creationId xmlns:a16="http://schemas.microsoft.com/office/drawing/2014/main" id="{D1B14061-2749-1DC6-D782-317F728DA86D}"/>
              </a:ext>
            </a:extLst>
          </p:cNvPr>
          <p:cNvSpPr txBox="1"/>
          <p:nvPr/>
        </p:nvSpPr>
        <p:spPr>
          <a:xfrm>
            <a:off x="8705852" y="5382028"/>
            <a:ext cx="1604584" cy="502766"/>
          </a:xfrm>
          <a:prstGeom prst="rect">
            <a:avLst/>
          </a:prstGeom>
          <a:noFill/>
        </p:spPr>
        <p:txBody>
          <a:bodyPr wrap="square" rtlCol="0">
            <a:spAutoFit/>
          </a:bodyPr>
          <a:lstStyle/>
          <a:p>
            <a:pPr algn="ctr"/>
            <a:r>
              <a:rPr lang="en-US" altLang="ja-JP" sz="2667" b="1">
                <a:solidFill>
                  <a:schemeClr val="dk1"/>
                </a:solidFill>
                <a:latin typeface="游ゴシック" panose="020B0400000000000000" pitchFamily="50" charset="-128"/>
                <a:ea typeface="游ゴシック" panose="020B0400000000000000" pitchFamily="50" charset="-128"/>
              </a:rPr>
              <a:t>2.6</a:t>
            </a:r>
            <a:r>
              <a:rPr lang="ja-JP" altLang="en-US" sz="1600" b="1">
                <a:solidFill>
                  <a:schemeClr val="dk1"/>
                </a:solidFill>
                <a:latin typeface="游ゴシック" panose="020B0400000000000000" pitchFamily="50" charset="-128"/>
                <a:ea typeface="游ゴシック" panose="020B0400000000000000" pitchFamily="50" charset="-128"/>
              </a:rPr>
              <a:t>倍</a:t>
            </a:r>
          </a:p>
        </p:txBody>
      </p:sp>
      <p:sp>
        <p:nvSpPr>
          <p:cNvPr id="20" name="Google Shape;516;p32">
            <a:extLst>
              <a:ext uri="{FF2B5EF4-FFF2-40B4-BE49-F238E27FC236}">
                <a16:creationId xmlns:a16="http://schemas.microsoft.com/office/drawing/2014/main" id="{43B4B178-7476-84D9-3146-C3E41BC32BB4}"/>
              </a:ext>
            </a:extLst>
          </p:cNvPr>
          <p:cNvSpPr txBox="1"/>
          <p:nvPr/>
        </p:nvSpPr>
        <p:spPr>
          <a:xfrm>
            <a:off x="3288717" y="2202004"/>
            <a:ext cx="2369937" cy="440197"/>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1</a:t>
            </a: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23" name="Google Shape;516;p32">
            <a:extLst>
              <a:ext uri="{FF2B5EF4-FFF2-40B4-BE49-F238E27FC236}">
                <a16:creationId xmlns:a16="http://schemas.microsoft.com/office/drawing/2014/main" id="{9500C5FD-7D14-4605-8EDA-2506A3AB04F5}"/>
              </a:ext>
            </a:extLst>
          </p:cNvPr>
          <p:cNvSpPr txBox="1"/>
          <p:nvPr/>
        </p:nvSpPr>
        <p:spPr>
          <a:xfrm>
            <a:off x="5806149" y="2202004"/>
            <a:ext cx="2369937" cy="440197"/>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2</a:t>
            </a: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24" name="Google Shape;516;p32">
            <a:extLst>
              <a:ext uri="{FF2B5EF4-FFF2-40B4-BE49-F238E27FC236}">
                <a16:creationId xmlns:a16="http://schemas.microsoft.com/office/drawing/2014/main" id="{1306126B-E8BC-DD9C-BBBD-A2370FBEF4C4}"/>
              </a:ext>
            </a:extLst>
          </p:cNvPr>
          <p:cNvSpPr txBox="1"/>
          <p:nvPr/>
        </p:nvSpPr>
        <p:spPr>
          <a:xfrm>
            <a:off x="8260381" y="2202004"/>
            <a:ext cx="2369937" cy="440197"/>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3</a:t>
            </a: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42" name="スライド番号プレースホルダー 5">
            <a:extLst>
              <a:ext uri="{FF2B5EF4-FFF2-40B4-BE49-F238E27FC236}">
                <a16:creationId xmlns:a16="http://schemas.microsoft.com/office/drawing/2014/main" id="{6C2577CF-2C71-9978-C331-3666BBF1CF9B}"/>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20</a:t>
            </a:fld>
            <a:endParaRPr lang="ja-JP" altLang="en-US"/>
          </a:p>
        </p:txBody>
      </p:sp>
    </p:spTree>
    <p:extLst>
      <p:ext uri="{BB962C8B-B14F-4D97-AF65-F5344CB8AC3E}">
        <p14:creationId xmlns:p14="http://schemas.microsoft.com/office/powerpoint/2010/main" val="152912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26" name="Google Shape;273;p24">
            <a:extLst>
              <a:ext uri="{FF2B5EF4-FFF2-40B4-BE49-F238E27FC236}">
                <a16:creationId xmlns:a16="http://schemas.microsoft.com/office/drawing/2014/main" id="{1B0457DB-426A-34AE-6369-82288FCEE8B5}"/>
              </a:ext>
            </a:extLst>
          </p:cNvPr>
          <p:cNvSpPr/>
          <p:nvPr/>
        </p:nvSpPr>
        <p:spPr>
          <a:xfrm>
            <a:off x="3571743" y="3789705"/>
            <a:ext cx="3267960"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28" name="Google Shape;273;p24">
            <a:extLst>
              <a:ext uri="{FF2B5EF4-FFF2-40B4-BE49-F238E27FC236}">
                <a16:creationId xmlns:a16="http://schemas.microsoft.com/office/drawing/2014/main" id="{2842EF38-F846-CEC9-F5A4-898B96A4573F}"/>
              </a:ext>
            </a:extLst>
          </p:cNvPr>
          <p:cNvSpPr/>
          <p:nvPr/>
        </p:nvSpPr>
        <p:spPr>
          <a:xfrm>
            <a:off x="7250956" y="3789706"/>
            <a:ext cx="3333273"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963" name="Google Shape;963;p50"/>
          <p:cNvSpPr txBox="1">
            <a:spLocks noGrp="1"/>
          </p:cNvSpPr>
          <p:nvPr>
            <p:ph type="title"/>
          </p:nvPr>
        </p:nvSpPr>
        <p:spPr>
          <a:xfrm>
            <a:off x="533400" y="357443"/>
            <a:ext cx="9106000" cy="221599"/>
          </a:xfrm>
        </p:spPr>
        <p:txBody>
          <a:bodyPr spcFirstLastPara="1" wrap="square" lIns="0" tIns="0" rIns="0" bIns="0" anchor="ctr" anchorCtr="0">
            <a:spAutoFit/>
          </a:bodyPr>
          <a:lstStyle/>
          <a:p>
            <a:r>
              <a:rPr lang="en-US" altLang="ja-JP"/>
              <a:t>1stParty</a:t>
            </a:r>
            <a:r>
              <a:rPr lang="ja-JP" altLang="en-US"/>
              <a:t>データを活用した独自性の高いセグメント配信</a:t>
            </a:r>
          </a:p>
        </p:txBody>
      </p:sp>
      <p:sp>
        <p:nvSpPr>
          <p:cNvPr id="14" name="テキスト プレースホルダー 13">
            <a:extLst>
              <a:ext uri="{FF2B5EF4-FFF2-40B4-BE49-F238E27FC236}">
                <a16:creationId xmlns:a16="http://schemas.microsoft.com/office/drawing/2014/main" id="{A3BE66C1-88D5-E32D-98E3-68E8D0352DED}"/>
              </a:ext>
            </a:extLst>
          </p:cNvPr>
          <p:cNvSpPr>
            <a:spLocks noGrp="1"/>
          </p:cNvSpPr>
          <p:nvPr>
            <p:ph type="body" sz="quarter" idx="17"/>
          </p:nvPr>
        </p:nvSpPr>
        <p:spPr/>
        <p:txBody>
          <a:bodyPr>
            <a:normAutofit/>
          </a:bodyPr>
          <a:lstStyle/>
          <a:p>
            <a:r>
              <a:rPr lang="ja-JP" altLang="en-US"/>
              <a:t>クリエイティブとセグメントの組み合わせで配信した結果、</a:t>
            </a:r>
            <a:r>
              <a:rPr lang="en-US" altLang="ja-JP"/>
              <a:t>CTR</a:t>
            </a:r>
            <a:r>
              <a:rPr lang="ja-JP" altLang="en-US"/>
              <a:t>が向上。プリセットのシンプルなデモグラフィック配信とカスタムセグメントを併用しました。</a:t>
            </a:r>
          </a:p>
        </p:txBody>
      </p:sp>
      <p:sp>
        <p:nvSpPr>
          <p:cNvPr id="17" name="Google Shape;273;p24">
            <a:extLst>
              <a:ext uri="{FF2B5EF4-FFF2-40B4-BE49-F238E27FC236}">
                <a16:creationId xmlns:a16="http://schemas.microsoft.com/office/drawing/2014/main" id="{32DD0903-6D44-664D-36E1-4A3F63A04E04}"/>
              </a:ext>
            </a:extLst>
          </p:cNvPr>
          <p:cNvSpPr/>
          <p:nvPr/>
        </p:nvSpPr>
        <p:spPr>
          <a:xfrm>
            <a:off x="1429711" y="4733714"/>
            <a:ext cx="1716796" cy="840041"/>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8" name="Google Shape;273;p24">
            <a:extLst>
              <a:ext uri="{FF2B5EF4-FFF2-40B4-BE49-F238E27FC236}">
                <a16:creationId xmlns:a16="http://schemas.microsoft.com/office/drawing/2014/main" id="{A71BF4B8-2B5D-A896-3018-57E88461FC8D}"/>
              </a:ext>
            </a:extLst>
          </p:cNvPr>
          <p:cNvSpPr/>
          <p:nvPr/>
        </p:nvSpPr>
        <p:spPr>
          <a:xfrm>
            <a:off x="3571743" y="4747654"/>
            <a:ext cx="3267960"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3" name="Google Shape;273;p24">
            <a:extLst>
              <a:ext uri="{FF2B5EF4-FFF2-40B4-BE49-F238E27FC236}">
                <a16:creationId xmlns:a16="http://schemas.microsoft.com/office/drawing/2014/main" id="{E6E9336F-4E86-E4B3-BA5C-7B1E3A6774B0}"/>
              </a:ext>
            </a:extLst>
          </p:cNvPr>
          <p:cNvSpPr/>
          <p:nvPr/>
        </p:nvSpPr>
        <p:spPr>
          <a:xfrm>
            <a:off x="7250956" y="4747656"/>
            <a:ext cx="3333273"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3" name="Google Shape;273;p24">
            <a:extLst>
              <a:ext uri="{FF2B5EF4-FFF2-40B4-BE49-F238E27FC236}">
                <a16:creationId xmlns:a16="http://schemas.microsoft.com/office/drawing/2014/main" id="{0790BFEF-3B7F-84D4-301D-03B690C06E88}"/>
              </a:ext>
            </a:extLst>
          </p:cNvPr>
          <p:cNvSpPr/>
          <p:nvPr/>
        </p:nvSpPr>
        <p:spPr>
          <a:xfrm>
            <a:off x="1429711" y="3800591"/>
            <a:ext cx="1716796" cy="840041"/>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9" name="Google Shape;273;p24">
            <a:extLst>
              <a:ext uri="{FF2B5EF4-FFF2-40B4-BE49-F238E27FC236}">
                <a16:creationId xmlns:a16="http://schemas.microsoft.com/office/drawing/2014/main" id="{6D5B0496-F329-9144-C16E-AF25F153247B}"/>
              </a:ext>
            </a:extLst>
          </p:cNvPr>
          <p:cNvSpPr/>
          <p:nvPr/>
        </p:nvSpPr>
        <p:spPr>
          <a:xfrm>
            <a:off x="1429711" y="2824230"/>
            <a:ext cx="1705911" cy="872697"/>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0" name="Google Shape;273;p24">
            <a:extLst>
              <a:ext uri="{FF2B5EF4-FFF2-40B4-BE49-F238E27FC236}">
                <a16:creationId xmlns:a16="http://schemas.microsoft.com/office/drawing/2014/main" id="{8959A084-9148-B6EB-ED18-BF9655B7F887}"/>
              </a:ext>
            </a:extLst>
          </p:cNvPr>
          <p:cNvSpPr/>
          <p:nvPr/>
        </p:nvSpPr>
        <p:spPr>
          <a:xfrm>
            <a:off x="3571743" y="2824229"/>
            <a:ext cx="3267960"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12" name="Google Shape;273;p24">
            <a:extLst>
              <a:ext uri="{FF2B5EF4-FFF2-40B4-BE49-F238E27FC236}">
                <a16:creationId xmlns:a16="http://schemas.microsoft.com/office/drawing/2014/main" id="{008C8BDE-6024-C269-F7FB-1EBA910B5D53}"/>
              </a:ext>
            </a:extLst>
          </p:cNvPr>
          <p:cNvSpPr/>
          <p:nvPr/>
        </p:nvSpPr>
        <p:spPr>
          <a:xfrm>
            <a:off x="7250956" y="2824230"/>
            <a:ext cx="3333273"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D30B796F-5E41-7152-8561-2FBDAAEB62CA}"/>
              </a:ext>
            </a:extLst>
          </p:cNvPr>
          <p:cNvSpPr txBox="1"/>
          <p:nvPr/>
        </p:nvSpPr>
        <p:spPr>
          <a:xfrm>
            <a:off x="1442083" y="3013455"/>
            <a:ext cx="1702164" cy="338554"/>
          </a:xfrm>
          <a:prstGeom prst="rect">
            <a:avLst/>
          </a:prstGeom>
          <a:noFill/>
        </p:spPr>
        <p:txBody>
          <a:bodyPr wrap="square" rtlCol="0">
            <a:spAutoFit/>
          </a:bodyPr>
          <a:lstStyle/>
          <a:p>
            <a:pPr algn="ctr"/>
            <a:r>
              <a:rPr lang="ja-JP" altLang="en-US" sz="1600" b="1">
                <a:solidFill>
                  <a:schemeClr val="bg1"/>
                </a:solidFill>
                <a:latin typeface="游ゴシック" panose="020B0400000000000000" pitchFamily="50" charset="-128"/>
                <a:ea typeface="游ゴシック" panose="020B0400000000000000" pitchFamily="50" charset="-128"/>
              </a:rPr>
              <a:t>セグメント</a:t>
            </a:r>
          </a:p>
        </p:txBody>
      </p:sp>
      <p:sp>
        <p:nvSpPr>
          <p:cNvPr id="34" name="テキスト ボックス 33">
            <a:extLst>
              <a:ext uri="{FF2B5EF4-FFF2-40B4-BE49-F238E27FC236}">
                <a16:creationId xmlns:a16="http://schemas.microsoft.com/office/drawing/2014/main" id="{59C37700-7E93-E9C2-AA03-CF027EE5852F}"/>
              </a:ext>
            </a:extLst>
          </p:cNvPr>
          <p:cNvSpPr txBox="1"/>
          <p:nvPr/>
        </p:nvSpPr>
        <p:spPr>
          <a:xfrm>
            <a:off x="7286761" y="3076660"/>
            <a:ext cx="3207403" cy="369332"/>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カスタムセグメント（※）</a:t>
            </a:r>
          </a:p>
        </p:txBody>
      </p:sp>
      <p:sp>
        <p:nvSpPr>
          <p:cNvPr id="38" name="テキスト ボックス 37">
            <a:extLst>
              <a:ext uri="{FF2B5EF4-FFF2-40B4-BE49-F238E27FC236}">
                <a16:creationId xmlns:a16="http://schemas.microsoft.com/office/drawing/2014/main" id="{60CDA51D-7D4B-D599-A569-8278C8A82969}"/>
              </a:ext>
            </a:extLst>
          </p:cNvPr>
          <p:cNvSpPr txBox="1"/>
          <p:nvPr/>
        </p:nvSpPr>
        <p:spPr>
          <a:xfrm>
            <a:off x="3566681" y="3063784"/>
            <a:ext cx="3255279" cy="369332"/>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女性ターゲティング</a:t>
            </a:r>
          </a:p>
        </p:txBody>
      </p:sp>
      <p:sp>
        <p:nvSpPr>
          <p:cNvPr id="41" name="テキスト ボックス 40">
            <a:extLst>
              <a:ext uri="{FF2B5EF4-FFF2-40B4-BE49-F238E27FC236}">
                <a16:creationId xmlns:a16="http://schemas.microsoft.com/office/drawing/2014/main" id="{9B97D87B-8C6B-B1DE-8911-38A8CA704BCE}"/>
              </a:ext>
            </a:extLst>
          </p:cNvPr>
          <p:cNvSpPr txBox="1"/>
          <p:nvPr/>
        </p:nvSpPr>
        <p:spPr>
          <a:xfrm>
            <a:off x="1426933" y="4827723"/>
            <a:ext cx="1712415" cy="584775"/>
          </a:xfrm>
          <a:prstGeom prst="rect">
            <a:avLst/>
          </a:prstGeom>
          <a:noFill/>
        </p:spPr>
        <p:txBody>
          <a:bodyPr wrap="square" rtlCol="0">
            <a:spAutoFit/>
          </a:bodyPr>
          <a:lstStyle/>
          <a:p>
            <a:pPr algn="ctr"/>
            <a:r>
              <a:rPr lang="en-US" altLang="ja-JP" sz="1600" b="1">
                <a:solidFill>
                  <a:schemeClr val="bg1"/>
                </a:solidFill>
                <a:latin typeface="游ゴシック" panose="020B0400000000000000" pitchFamily="50" charset="-128"/>
                <a:ea typeface="游ゴシック" panose="020B0400000000000000" pitchFamily="50" charset="-128"/>
              </a:rPr>
              <a:t>CTR</a:t>
            </a:r>
            <a:r>
              <a:rPr lang="ja-JP" altLang="en-US" sz="1600" b="1">
                <a:solidFill>
                  <a:schemeClr val="bg1"/>
                </a:solidFill>
                <a:latin typeface="游ゴシック" panose="020B0400000000000000" pitchFamily="50" charset="-128"/>
                <a:ea typeface="游ゴシック" panose="020B0400000000000000" pitchFamily="50" charset="-128"/>
              </a:rPr>
              <a:t>同案件</a:t>
            </a:r>
            <a:endParaRPr lang="en-US" altLang="ja-JP" sz="1600" b="1">
              <a:solidFill>
                <a:schemeClr val="bg1"/>
              </a:solidFill>
              <a:latin typeface="游ゴシック" panose="020B0400000000000000" pitchFamily="50" charset="-128"/>
              <a:ea typeface="游ゴシック" panose="020B0400000000000000" pitchFamily="50" charset="-128"/>
            </a:endParaRPr>
          </a:p>
          <a:p>
            <a:pPr algn="ctr"/>
            <a:r>
              <a:rPr lang="ja-JP" altLang="en-US" sz="1600" b="1" spc="-200">
                <a:solidFill>
                  <a:schemeClr val="bg1"/>
                </a:solidFill>
                <a:latin typeface="游ゴシック" panose="020B0400000000000000" pitchFamily="50" charset="-128"/>
                <a:ea typeface="游ゴシック" panose="020B0400000000000000" pitchFamily="50" charset="-128"/>
              </a:rPr>
              <a:t>ノンターゲ比較</a:t>
            </a:r>
          </a:p>
        </p:txBody>
      </p:sp>
      <p:sp>
        <p:nvSpPr>
          <p:cNvPr id="50" name="テキスト ボックス 49">
            <a:extLst>
              <a:ext uri="{FF2B5EF4-FFF2-40B4-BE49-F238E27FC236}">
                <a16:creationId xmlns:a16="http://schemas.microsoft.com/office/drawing/2014/main" id="{BA7CCC83-4332-4672-6560-0EFE714FA026}"/>
              </a:ext>
            </a:extLst>
          </p:cNvPr>
          <p:cNvSpPr txBox="1"/>
          <p:nvPr/>
        </p:nvSpPr>
        <p:spPr>
          <a:xfrm>
            <a:off x="3576974" y="4028868"/>
            <a:ext cx="3259615" cy="369332"/>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ビジネスバッグ</a:t>
            </a:r>
          </a:p>
        </p:txBody>
      </p:sp>
      <p:sp>
        <p:nvSpPr>
          <p:cNvPr id="52" name="テキスト ボックス 51">
            <a:extLst>
              <a:ext uri="{FF2B5EF4-FFF2-40B4-BE49-F238E27FC236}">
                <a16:creationId xmlns:a16="http://schemas.microsoft.com/office/drawing/2014/main" id="{6F8EA17A-DB1F-27E2-6346-6D65DC4FF3E6}"/>
              </a:ext>
            </a:extLst>
          </p:cNvPr>
          <p:cNvSpPr txBox="1"/>
          <p:nvPr/>
        </p:nvSpPr>
        <p:spPr>
          <a:xfrm>
            <a:off x="3552649" y="4890429"/>
            <a:ext cx="3234331" cy="533544"/>
          </a:xfrm>
          <a:prstGeom prst="rect">
            <a:avLst/>
          </a:prstGeom>
          <a:noFill/>
        </p:spPr>
        <p:txBody>
          <a:bodyPr wrap="square" lIns="121920" tIns="60960" rIns="121920" bIns="60960" rtlCol="0" anchor="t">
            <a:spAutoFit/>
          </a:bodyPr>
          <a:lstStyle/>
          <a:p>
            <a:pPr algn="ctr"/>
            <a:r>
              <a:rPr lang="en-US" altLang="ja-JP" sz="2667" b="1">
                <a:solidFill>
                  <a:schemeClr val="dk1"/>
                </a:solidFill>
                <a:latin typeface="游ゴシック"/>
                <a:ea typeface="游ゴシック"/>
              </a:rPr>
              <a:t>1.6</a:t>
            </a:r>
            <a:r>
              <a:rPr lang="ja-JP" altLang="en-US" sz="1600" b="1">
                <a:solidFill>
                  <a:schemeClr val="dk1"/>
                </a:solidFill>
                <a:latin typeface="游ゴシック"/>
                <a:ea typeface="游ゴシック"/>
              </a:rPr>
              <a:t>倍</a:t>
            </a:r>
          </a:p>
        </p:txBody>
      </p:sp>
      <p:sp>
        <p:nvSpPr>
          <p:cNvPr id="54" name="テキスト ボックス 53">
            <a:extLst>
              <a:ext uri="{FF2B5EF4-FFF2-40B4-BE49-F238E27FC236}">
                <a16:creationId xmlns:a16="http://schemas.microsoft.com/office/drawing/2014/main" id="{ACFA9E18-218A-7B32-648A-A9FD07033BBB}"/>
              </a:ext>
            </a:extLst>
          </p:cNvPr>
          <p:cNvSpPr txBox="1"/>
          <p:nvPr/>
        </p:nvSpPr>
        <p:spPr>
          <a:xfrm>
            <a:off x="7246009" y="4911341"/>
            <a:ext cx="3330027" cy="533544"/>
          </a:xfrm>
          <a:prstGeom prst="rect">
            <a:avLst/>
          </a:prstGeom>
          <a:noFill/>
        </p:spPr>
        <p:txBody>
          <a:bodyPr wrap="square" lIns="121920" tIns="60960" rIns="121920" bIns="60960" rtlCol="0" anchor="t">
            <a:spAutoFit/>
          </a:bodyPr>
          <a:lstStyle/>
          <a:p>
            <a:pPr algn="ctr"/>
            <a:r>
              <a:rPr lang="en-US" altLang="ja-JP" sz="2667" b="1">
                <a:solidFill>
                  <a:schemeClr val="dk1"/>
                </a:solidFill>
                <a:latin typeface="游ゴシック"/>
                <a:ea typeface="游ゴシック"/>
              </a:rPr>
              <a:t>1.6</a:t>
            </a:r>
            <a:r>
              <a:rPr lang="ja-JP" altLang="en-US" sz="1600" b="1">
                <a:solidFill>
                  <a:schemeClr val="dk1"/>
                </a:solidFill>
                <a:latin typeface="游ゴシック"/>
                <a:ea typeface="游ゴシック"/>
              </a:rPr>
              <a:t>倍</a:t>
            </a:r>
          </a:p>
        </p:txBody>
      </p:sp>
      <p:sp>
        <p:nvSpPr>
          <p:cNvPr id="20" name="Google Shape;516;p32">
            <a:extLst>
              <a:ext uri="{FF2B5EF4-FFF2-40B4-BE49-F238E27FC236}">
                <a16:creationId xmlns:a16="http://schemas.microsoft.com/office/drawing/2014/main" id="{43B4B178-7476-84D9-3146-C3E41BC32BB4}"/>
              </a:ext>
            </a:extLst>
          </p:cNvPr>
          <p:cNvSpPr txBox="1"/>
          <p:nvPr/>
        </p:nvSpPr>
        <p:spPr>
          <a:xfrm>
            <a:off x="3571741" y="2291988"/>
            <a:ext cx="3219627" cy="472249"/>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1</a:t>
            </a: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24" name="Google Shape;516;p32">
            <a:extLst>
              <a:ext uri="{FF2B5EF4-FFF2-40B4-BE49-F238E27FC236}">
                <a16:creationId xmlns:a16="http://schemas.microsoft.com/office/drawing/2014/main" id="{1306126B-E8BC-DD9C-BBBD-A2370FBEF4C4}"/>
              </a:ext>
            </a:extLst>
          </p:cNvPr>
          <p:cNvSpPr txBox="1"/>
          <p:nvPr/>
        </p:nvSpPr>
        <p:spPr>
          <a:xfrm>
            <a:off x="7205325" y="2302874"/>
            <a:ext cx="3295827" cy="483135"/>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2</a:t>
            </a:r>
          </a:p>
          <a:p>
            <a:pPr algn="ct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949DEAF5-2673-7268-01C3-A71232CCEA0B}"/>
              </a:ext>
            </a:extLst>
          </p:cNvPr>
          <p:cNvSpPr txBox="1"/>
          <p:nvPr/>
        </p:nvSpPr>
        <p:spPr>
          <a:xfrm>
            <a:off x="1442079" y="4012184"/>
            <a:ext cx="1702164" cy="369332"/>
          </a:xfrm>
          <a:prstGeom prst="rect">
            <a:avLst/>
          </a:prstGeom>
          <a:noFill/>
        </p:spPr>
        <p:txBody>
          <a:bodyPr wrap="square" lIns="121920" tIns="60960" rIns="121920" bIns="60960" rtlCol="0" anchor="t">
            <a:spAutoFit/>
          </a:bodyPr>
          <a:lstStyle/>
          <a:p>
            <a:pPr algn="ctr"/>
            <a:r>
              <a:rPr lang="ja-JP" altLang="en-US" sz="1600" b="1">
                <a:solidFill>
                  <a:schemeClr val="bg1"/>
                </a:solidFill>
                <a:latin typeface="游ゴシック"/>
                <a:ea typeface="游ゴシック"/>
              </a:rPr>
              <a:t>商材</a:t>
            </a:r>
            <a:endParaRPr lang="ja-JP" altLang="en-US" sz="1600" b="1">
              <a:solidFill>
                <a:schemeClr val="bg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7A19144-E4E4-6427-A549-FEA3DDCCFEAE}"/>
              </a:ext>
            </a:extLst>
          </p:cNvPr>
          <p:cNvSpPr txBox="1"/>
          <p:nvPr/>
        </p:nvSpPr>
        <p:spPr>
          <a:xfrm>
            <a:off x="7244248" y="4018588"/>
            <a:ext cx="3324928" cy="369332"/>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ビジネスバッグ</a:t>
            </a:r>
          </a:p>
        </p:txBody>
      </p:sp>
      <p:sp>
        <p:nvSpPr>
          <p:cNvPr id="7" name="Google Shape;979;p50">
            <a:extLst>
              <a:ext uri="{FF2B5EF4-FFF2-40B4-BE49-F238E27FC236}">
                <a16:creationId xmlns:a16="http://schemas.microsoft.com/office/drawing/2014/main" id="{033D3F9C-3636-672D-F03B-A8764AAA410D}"/>
              </a:ext>
            </a:extLst>
          </p:cNvPr>
          <p:cNvSpPr txBox="1"/>
          <p:nvPr/>
        </p:nvSpPr>
        <p:spPr>
          <a:xfrm>
            <a:off x="3570233" y="5633722"/>
            <a:ext cx="7365443" cy="584735"/>
          </a:xfrm>
          <a:prstGeom prst="rect">
            <a:avLst/>
          </a:prstGeom>
          <a:noFill/>
          <a:ln>
            <a:noFill/>
          </a:ln>
        </p:spPr>
        <p:txBody>
          <a:bodyPr spcFirstLastPara="1" wrap="square" lIns="121900" tIns="121900" rIns="121900" bIns="121900" anchor="t" anchorCtr="0">
            <a:spAutoFit/>
          </a:bodyPr>
          <a:lstStyle/>
          <a:p>
            <a:r>
              <a:rPr lang="en-US" altLang="ja" sz="1050">
                <a:solidFill>
                  <a:schemeClr val="dk1"/>
                </a:solidFill>
                <a:latin typeface="游ゴシック"/>
                <a:ea typeface="游ゴシック"/>
              </a:rPr>
              <a:t>※</a:t>
            </a:r>
            <a:r>
              <a:rPr lang="ja" altLang="en-US" sz="1050">
                <a:solidFill>
                  <a:schemeClr val="dk1"/>
                </a:solidFill>
                <a:latin typeface="游ゴシック"/>
                <a:ea typeface="游ゴシック"/>
              </a:rPr>
              <a:t>過去</a:t>
            </a:r>
            <a:r>
              <a:rPr lang="en-US" altLang="ja" sz="1050">
                <a:solidFill>
                  <a:schemeClr val="dk1"/>
                </a:solidFill>
                <a:latin typeface="游ゴシック"/>
                <a:ea typeface="游ゴシック"/>
              </a:rPr>
              <a:t>31</a:t>
            </a:r>
            <a:r>
              <a:rPr lang="ja" altLang="en-US" sz="1050">
                <a:solidFill>
                  <a:schemeClr val="dk1"/>
                </a:solidFill>
                <a:latin typeface="游ゴシック"/>
                <a:ea typeface="游ゴシック"/>
              </a:rPr>
              <a:t>日間アエラスタイルマガジンで「バッグ」「カジュアルバッグ」「オフィスカジュアル」のキーワードが</a:t>
            </a:r>
            <a:endParaRPr lang="ja-JP" altLang="en-US" sz="1050">
              <a:solidFill>
                <a:schemeClr val="dk1"/>
              </a:solidFill>
              <a:latin typeface="游ゴシック"/>
              <a:ea typeface="游ゴシック"/>
            </a:endParaRPr>
          </a:p>
          <a:p>
            <a:r>
              <a:rPr lang="ja" altLang="en-US" sz="1050">
                <a:solidFill>
                  <a:schemeClr val="dk1"/>
                </a:solidFill>
                <a:latin typeface="游ゴシック"/>
                <a:ea typeface="游ゴシック"/>
              </a:rPr>
              <a:t>　つく記事を閲読した方の拡張配信</a:t>
            </a:r>
            <a:endParaRPr lang="ja-JP" altLang="en-US" sz="1050">
              <a:solidFill>
                <a:schemeClr val="dk1"/>
              </a:solidFill>
              <a:latin typeface="游ゴシック"/>
              <a:ea typeface="游ゴシック"/>
            </a:endParaRPr>
          </a:p>
        </p:txBody>
      </p:sp>
      <p:sp>
        <p:nvSpPr>
          <p:cNvPr id="15" name="テキスト プレースホルダー 4">
            <a:extLst>
              <a:ext uri="{FF2B5EF4-FFF2-40B4-BE49-F238E27FC236}">
                <a16:creationId xmlns:a16="http://schemas.microsoft.com/office/drawing/2014/main" id="{312D21E9-1A05-F23D-59FD-2BB0DC2D92C9}"/>
              </a:ext>
            </a:extLst>
          </p:cNvPr>
          <p:cNvSpPr txBox="1">
            <a:spLocks/>
          </p:cNvSpPr>
          <p:nvPr/>
        </p:nvSpPr>
        <p:spPr>
          <a:xfrm>
            <a:off x="886144" y="1328531"/>
            <a:ext cx="4872333" cy="3754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867"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配信事例　ファッション</a:t>
            </a:r>
          </a:p>
        </p:txBody>
      </p:sp>
      <p:sp>
        <p:nvSpPr>
          <p:cNvPr id="19" name="スライド番号プレースホルダー 5">
            <a:extLst>
              <a:ext uri="{FF2B5EF4-FFF2-40B4-BE49-F238E27FC236}">
                <a16:creationId xmlns:a16="http://schemas.microsoft.com/office/drawing/2014/main" id="{C91309F5-026C-C093-234C-85E1C8E8C1FB}"/>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21</a:t>
            </a:fld>
            <a:endParaRPr lang="ja-JP" altLang="en-US"/>
          </a:p>
        </p:txBody>
      </p:sp>
    </p:spTree>
    <p:extLst>
      <p:ext uri="{BB962C8B-B14F-4D97-AF65-F5344CB8AC3E}">
        <p14:creationId xmlns:p14="http://schemas.microsoft.com/office/powerpoint/2010/main" val="49681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50"/>
          <p:cNvSpPr txBox="1">
            <a:spLocks noGrp="1"/>
          </p:cNvSpPr>
          <p:nvPr>
            <p:ph type="title"/>
          </p:nvPr>
        </p:nvSpPr>
        <p:spPr>
          <a:xfrm>
            <a:off x="533400" y="357443"/>
            <a:ext cx="9106000" cy="221599"/>
          </a:xfrm>
        </p:spPr>
        <p:txBody>
          <a:bodyPr spcFirstLastPara="1" wrap="square" lIns="0" tIns="0" rIns="0" bIns="0" anchor="ctr" anchorCtr="0">
            <a:spAutoFit/>
          </a:bodyPr>
          <a:lstStyle/>
          <a:p>
            <a:r>
              <a:rPr lang="en-US" altLang="ja-JP"/>
              <a:t>1stParty</a:t>
            </a:r>
            <a:r>
              <a:rPr lang="ja-JP" altLang="en-US"/>
              <a:t>データを活用した独自性の高いセグメント配信</a:t>
            </a:r>
          </a:p>
        </p:txBody>
      </p:sp>
      <p:sp>
        <p:nvSpPr>
          <p:cNvPr id="21" name="テキスト プレースホルダー 20">
            <a:extLst>
              <a:ext uri="{FF2B5EF4-FFF2-40B4-BE49-F238E27FC236}">
                <a16:creationId xmlns:a16="http://schemas.microsoft.com/office/drawing/2014/main" id="{D8350F61-A491-BDE8-255F-6067898FD421}"/>
              </a:ext>
            </a:extLst>
          </p:cNvPr>
          <p:cNvSpPr>
            <a:spLocks noGrp="1"/>
          </p:cNvSpPr>
          <p:nvPr>
            <p:ph type="body" sz="quarter" idx="17"/>
          </p:nvPr>
        </p:nvSpPr>
        <p:spPr/>
        <p:txBody>
          <a:bodyPr>
            <a:normAutofit/>
          </a:bodyPr>
          <a:lstStyle/>
          <a:p>
            <a:r>
              <a:rPr lang="ja-JP" altLang="en-US"/>
              <a:t>クリエイティブにあわせたプリセットセグメントを活用した配信で</a:t>
            </a:r>
            <a:r>
              <a:rPr lang="en-US" altLang="ja-JP"/>
              <a:t>CTR</a:t>
            </a:r>
            <a:r>
              <a:rPr lang="ja-JP" altLang="en-US"/>
              <a:t>が顕著に向上。事前に親和性の高いセグメント選定を行うためユーザー分析も実施いたしました。</a:t>
            </a:r>
          </a:p>
          <a:p>
            <a:endParaRPr lang="ja-JP" altLang="en-US"/>
          </a:p>
        </p:txBody>
      </p:sp>
      <p:sp>
        <p:nvSpPr>
          <p:cNvPr id="6" name="Google Shape;979;p50">
            <a:extLst>
              <a:ext uri="{FF2B5EF4-FFF2-40B4-BE49-F238E27FC236}">
                <a16:creationId xmlns:a16="http://schemas.microsoft.com/office/drawing/2014/main" id="{C193316F-7372-61B1-B71F-733340B8FED8}"/>
              </a:ext>
            </a:extLst>
          </p:cNvPr>
          <p:cNvSpPr txBox="1"/>
          <p:nvPr/>
        </p:nvSpPr>
        <p:spPr>
          <a:xfrm>
            <a:off x="3588804" y="5620788"/>
            <a:ext cx="3810405" cy="407764"/>
          </a:xfrm>
          <a:prstGeom prst="rect">
            <a:avLst/>
          </a:prstGeom>
          <a:noFill/>
          <a:ln>
            <a:noFill/>
          </a:ln>
        </p:spPr>
        <p:txBody>
          <a:bodyPr spcFirstLastPara="1" wrap="square" lIns="121900" tIns="121900" rIns="121900" bIns="121900" anchor="t" anchorCtr="0">
            <a:spAutoFit/>
          </a:bodyPr>
          <a:lstStyle/>
          <a:p>
            <a:r>
              <a:rPr lang="en-US" altLang="ja" sz="1050">
                <a:solidFill>
                  <a:schemeClr val="dk1"/>
                </a:solidFill>
                <a:latin typeface="游ゴシック"/>
                <a:ea typeface="游ゴシック"/>
              </a:rPr>
              <a:t>※</a:t>
            </a:r>
            <a:r>
              <a:rPr lang="ja" altLang="en-US" sz="1050">
                <a:solidFill>
                  <a:schemeClr val="dk1"/>
                </a:solidFill>
                <a:ea typeface="游ゴシック"/>
              </a:rPr>
              <a:t> 同枠</a:t>
            </a:r>
            <a:r>
              <a:rPr lang="ja-JP" altLang="en-US" sz="1050">
                <a:solidFill>
                  <a:schemeClr val="dk1"/>
                </a:solidFill>
                <a:ea typeface="游ゴシック"/>
              </a:rPr>
              <a:t>を使用したほかのキャンペーン全体平均との</a:t>
            </a:r>
            <a:r>
              <a:rPr lang="ja" altLang="en-US" sz="1050">
                <a:solidFill>
                  <a:schemeClr val="dk1"/>
                </a:solidFill>
                <a:ea typeface="游ゴシック"/>
              </a:rPr>
              <a:t>比較</a:t>
            </a:r>
            <a:endParaRPr lang="ja-JP" altLang="en-US" sz="1600">
              <a:solidFill>
                <a:schemeClr val="dk1"/>
              </a:solidFill>
            </a:endParaRPr>
          </a:p>
        </p:txBody>
      </p:sp>
      <p:sp>
        <p:nvSpPr>
          <p:cNvPr id="12" name="テキスト プレースホルダー 4">
            <a:extLst>
              <a:ext uri="{FF2B5EF4-FFF2-40B4-BE49-F238E27FC236}">
                <a16:creationId xmlns:a16="http://schemas.microsoft.com/office/drawing/2014/main" id="{801D22C9-F79A-3761-4D0F-F05DE41E5420}"/>
              </a:ext>
            </a:extLst>
          </p:cNvPr>
          <p:cNvSpPr txBox="1">
            <a:spLocks/>
          </p:cNvSpPr>
          <p:nvPr/>
        </p:nvSpPr>
        <p:spPr>
          <a:xfrm>
            <a:off x="886144" y="1328531"/>
            <a:ext cx="4872333" cy="3754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867"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配信事例　書籍</a:t>
            </a:r>
          </a:p>
        </p:txBody>
      </p:sp>
      <p:sp>
        <p:nvSpPr>
          <p:cNvPr id="15" name="スライド番号プレースホルダー 5">
            <a:extLst>
              <a:ext uri="{FF2B5EF4-FFF2-40B4-BE49-F238E27FC236}">
                <a16:creationId xmlns:a16="http://schemas.microsoft.com/office/drawing/2014/main" id="{00A36C76-9E94-2C12-5FA3-B287E374C28C}"/>
              </a:ext>
            </a:extLst>
          </p:cNvPr>
          <p:cNvSpPr>
            <a:spLocks noGrp="1"/>
          </p:cNvSpPr>
          <p:nvPr>
            <p:ph type="sldNum" sz="quarter" idx="4"/>
          </p:nvPr>
        </p:nvSpPr>
        <p:spPr>
          <a:xfrm>
            <a:off x="11476238"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22</a:t>
            </a:fld>
            <a:endParaRPr lang="ja-JP" altLang="en-US"/>
          </a:p>
        </p:txBody>
      </p:sp>
      <p:sp>
        <p:nvSpPr>
          <p:cNvPr id="28" name="Google Shape;273;p24">
            <a:extLst>
              <a:ext uri="{FF2B5EF4-FFF2-40B4-BE49-F238E27FC236}">
                <a16:creationId xmlns:a16="http://schemas.microsoft.com/office/drawing/2014/main" id="{8D049C8D-9ED1-D965-FFD1-C8A4A62D05CE}"/>
              </a:ext>
            </a:extLst>
          </p:cNvPr>
          <p:cNvSpPr/>
          <p:nvPr/>
        </p:nvSpPr>
        <p:spPr>
          <a:xfrm>
            <a:off x="1429711" y="4755485"/>
            <a:ext cx="1716796" cy="840041"/>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29" name="Google Shape;273;p24">
            <a:extLst>
              <a:ext uri="{FF2B5EF4-FFF2-40B4-BE49-F238E27FC236}">
                <a16:creationId xmlns:a16="http://schemas.microsoft.com/office/drawing/2014/main" id="{FD04F0A2-0D57-582B-2396-7006932D5E6E}"/>
              </a:ext>
            </a:extLst>
          </p:cNvPr>
          <p:cNvSpPr/>
          <p:nvPr/>
        </p:nvSpPr>
        <p:spPr>
          <a:xfrm>
            <a:off x="1429711" y="3800591"/>
            <a:ext cx="1716796" cy="840041"/>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30" name="Google Shape;273;p24">
            <a:extLst>
              <a:ext uri="{FF2B5EF4-FFF2-40B4-BE49-F238E27FC236}">
                <a16:creationId xmlns:a16="http://schemas.microsoft.com/office/drawing/2014/main" id="{8F84A72E-86BC-F814-8812-F9903C87E3DA}"/>
              </a:ext>
            </a:extLst>
          </p:cNvPr>
          <p:cNvSpPr/>
          <p:nvPr/>
        </p:nvSpPr>
        <p:spPr>
          <a:xfrm>
            <a:off x="1429711" y="2835115"/>
            <a:ext cx="1716796" cy="840041"/>
          </a:xfrm>
          <a:prstGeom prst="rect">
            <a:avLst/>
          </a:prstGeom>
          <a:solidFill>
            <a:schemeClr val="bg2">
              <a:lumMod val="50000"/>
            </a:schemeClr>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FF38CA09-E75A-6F76-C446-1863A3E51827}"/>
              </a:ext>
            </a:extLst>
          </p:cNvPr>
          <p:cNvSpPr txBox="1"/>
          <p:nvPr/>
        </p:nvSpPr>
        <p:spPr>
          <a:xfrm>
            <a:off x="1442083" y="3013455"/>
            <a:ext cx="1702164" cy="338554"/>
          </a:xfrm>
          <a:prstGeom prst="rect">
            <a:avLst/>
          </a:prstGeom>
          <a:noFill/>
        </p:spPr>
        <p:txBody>
          <a:bodyPr wrap="square" rtlCol="0">
            <a:spAutoFit/>
          </a:bodyPr>
          <a:lstStyle/>
          <a:p>
            <a:pPr algn="ctr"/>
            <a:r>
              <a:rPr lang="ja-JP" altLang="en-US" sz="1600" b="1">
                <a:solidFill>
                  <a:schemeClr val="bg1"/>
                </a:solidFill>
                <a:latin typeface="游ゴシック" panose="020B0400000000000000" pitchFamily="50" charset="-128"/>
                <a:ea typeface="游ゴシック" panose="020B0400000000000000" pitchFamily="50" charset="-128"/>
              </a:rPr>
              <a:t>セグメント</a:t>
            </a:r>
          </a:p>
        </p:txBody>
      </p:sp>
      <p:sp>
        <p:nvSpPr>
          <p:cNvPr id="33" name="テキスト ボックス 32">
            <a:extLst>
              <a:ext uri="{FF2B5EF4-FFF2-40B4-BE49-F238E27FC236}">
                <a16:creationId xmlns:a16="http://schemas.microsoft.com/office/drawing/2014/main" id="{B8047FC0-5700-0574-A27A-1D673F546720}"/>
              </a:ext>
            </a:extLst>
          </p:cNvPr>
          <p:cNvSpPr txBox="1"/>
          <p:nvPr/>
        </p:nvSpPr>
        <p:spPr>
          <a:xfrm>
            <a:off x="1426933" y="4892124"/>
            <a:ext cx="1712415" cy="523220"/>
          </a:xfrm>
          <a:prstGeom prst="rect">
            <a:avLst/>
          </a:prstGeom>
          <a:noFill/>
        </p:spPr>
        <p:txBody>
          <a:bodyPr wrap="square" rtlCol="0">
            <a:spAutoFit/>
          </a:bodyPr>
          <a:lstStyle/>
          <a:p>
            <a:pPr algn="ctr"/>
            <a:r>
              <a:rPr lang="en-US" altLang="ja-JP" sz="1400" b="1">
                <a:solidFill>
                  <a:schemeClr val="bg1"/>
                </a:solidFill>
                <a:latin typeface="游ゴシック"/>
                <a:ea typeface="游ゴシック"/>
              </a:rPr>
              <a:t>CTR</a:t>
            </a:r>
          </a:p>
          <a:p>
            <a:pPr algn="ctr"/>
            <a:r>
              <a:rPr lang="ja-JP" altLang="en-US" sz="1400" b="1" spc="-200">
                <a:solidFill>
                  <a:schemeClr val="bg1"/>
                </a:solidFill>
                <a:latin typeface="游ゴシック"/>
                <a:ea typeface="游ゴシック"/>
              </a:rPr>
              <a:t>同枠全体平均比較</a:t>
            </a:r>
            <a:endParaRPr lang="en-US" altLang="ja-JP" sz="1400" b="1" spc="-200">
              <a:solidFill>
                <a:schemeClr val="bg1"/>
              </a:solidFill>
              <a:latin typeface="游ゴシック"/>
              <a:ea typeface="游ゴシック"/>
            </a:endParaRPr>
          </a:p>
        </p:txBody>
      </p:sp>
      <p:sp>
        <p:nvSpPr>
          <p:cNvPr id="34" name="テキスト ボックス 33">
            <a:extLst>
              <a:ext uri="{FF2B5EF4-FFF2-40B4-BE49-F238E27FC236}">
                <a16:creationId xmlns:a16="http://schemas.microsoft.com/office/drawing/2014/main" id="{A4F0E5E7-4F0E-156E-2684-C7900DD17E49}"/>
              </a:ext>
            </a:extLst>
          </p:cNvPr>
          <p:cNvSpPr txBox="1"/>
          <p:nvPr/>
        </p:nvSpPr>
        <p:spPr>
          <a:xfrm>
            <a:off x="1442079" y="4012184"/>
            <a:ext cx="1702164" cy="369332"/>
          </a:xfrm>
          <a:prstGeom prst="rect">
            <a:avLst/>
          </a:prstGeom>
          <a:noFill/>
        </p:spPr>
        <p:txBody>
          <a:bodyPr wrap="square" lIns="121920" tIns="60960" rIns="121920" bIns="60960" rtlCol="0" anchor="t">
            <a:spAutoFit/>
          </a:bodyPr>
          <a:lstStyle/>
          <a:p>
            <a:pPr algn="ctr"/>
            <a:r>
              <a:rPr lang="ja-JP" altLang="en-US" sz="1600" b="1">
                <a:solidFill>
                  <a:schemeClr val="bg1"/>
                </a:solidFill>
                <a:latin typeface="游ゴシック"/>
                <a:ea typeface="游ゴシック"/>
              </a:rPr>
              <a:t>商材</a:t>
            </a:r>
            <a:endParaRPr lang="ja-JP" altLang="en-US" sz="1600" b="1">
              <a:solidFill>
                <a:schemeClr val="bg1"/>
              </a:solidFill>
              <a:latin typeface="游ゴシック" panose="020B0400000000000000" pitchFamily="50" charset="-128"/>
              <a:ea typeface="游ゴシック" panose="020B0400000000000000" pitchFamily="50" charset="-128"/>
            </a:endParaRPr>
          </a:p>
        </p:txBody>
      </p:sp>
      <p:sp>
        <p:nvSpPr>
          <p:cNvPr id="36" name="Google Shape;273;p24">
            <a:extLst>
              <a:ext uri="{FF2B5EF4-FFF2-40B4-BE49-F238E27FC236}">
                <a16:creationId xmlns:a16="http://schemas.microsoft.com/office/drawing/2014/main" id="{99953725-231A-7F96-AEF4-1807591DE04E}"/>
              </a:ext>
            </a:extLst>
          </p:cNvPr>
          <p:cNvSpPr/>
          <p:nvPr/>
        </p:nvSpPr>
        <p:spPr>
          <a:xfrm>
            <a:off x="3571743" y="3789705"/>
            <a:ext cx="3267960"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37" name="Google Shape;273;p24">
            <a:extLst>
              <a:ext uri="{FF2B5EF4-FFF2-40B4-BE49-F238E27FC236}">
                <a16:creationId xmlns:a16="http://schemas.microsoft.com/office/drawing/2014/main" id="{1E777990-08CD-3002-BBC2-9CC58C0EEDB0}"/>
              </a:ext>
            </a:extLst>
          </p:cNvPr>
          <p:cNvSpPr/>
          <p:nvPr/>
        </p:nvSpPr>
        <p:spPr>
          <a:xfrm>
            <a:off x="7250956" y="3789706"/>
            <a:ext cx="3333273"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39" name="Google Shape;273;p24">
            <a:extLst>
              <a:ext uri="{FF2B5EF4-FFF2-40B4-BE49-F238E27FC236}">
                <a16:creationId xmlns:a16="http://schemas.microsoft.com/office/drawing/2014/main" id="{4706C102-ED9B-EB0A-76A2-49FAA4852A45}"/>
              </a:ext>
            </a:extLst>
          </p:cNvPr>
          <p:cNvSpPr/>
          <p:nvPr/>
        </p:nvSpPr>
        <p:spPr>
          <a:xfrm>
            <a:off x="3571743" y="4747654"/>
            <a:ext cx="3267960"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0" name="Google Shape;273;p24">
            <a:extLst>
              <a:ext uri="{FF2B5EF4-FFF2-40B4-BE49-F238E27FC236}">
                <a16:creationId xmlns:a16="http://schemas.microsoft.com/office/drawing/2014/main" id="{C4F1657C-C90F-831F-9848-5609103AE060}"/>
              </a:ext>
            </a:extLst>
          </p:cNvPr>
          <p:cNvSpPr/>
          <p:nvPr/>
        </p:nvSpPr>
        <p:spPr>
          <a:xfrm>
            <a:off x="7250956" y="4747656"/>
            <a:ext cx="3333273"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2" name="Google Shape;273;p24">
            <a:extLst>
              <a:ext uri="{FF2B5EF4-FFF2-40B4-BE49-F238E27FC236}">
                <a16:creationId xmlns:a16="http://schemas.microsoft.com/office/drawing/2014/main" id="{8CF5BD45-40E8-E999-4D58-1A44EC64FDB0}"/>
              </a:ext>
            </a:extLst>
          </p:cNvPr>
          <p:cNvSpPr/>
          <p:nvPr/>
        </p:nvSpPr>
        <p:spPr>
          <a:xfrm>
            <a:off x="3571743" y="2824229"/>
            <a:ext cx="3267960"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3" name="Google Shape;273;p24">
            <a:extLst>
              <a:ext uri="{FF2B5EF4-FFF2-40B4-BE49-F238E27FC236}">
                <a16:creationId xmlns:a16="http://schemas.microsoft.com/office/drawing/2014/main" id="{A47DE199-394F-A0BC-D858-EE439D2D9518}"/>
              </a:ext>
            </a:extLst>
          </p:cNvPr>
          <p:cNvSpPr/>
          <p:nvPr/>
        </p:nvSpPr>
        <p:spPr>
          <a:xfrm>
            <a:off x="7250956" y="2824230"/>
            <a:ext cx="3333273" cy="87269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5F25B8F3-0894-BBDE-9FE7-31F9F0EA357F}"/>
              </a:ext>
            </a:extLst>
          </p:cNvPr>
          <p:cNvSpPr txBox="1"/>
          <p:nvPr/>
        </p:nvSpPr>
        <p:spPr>
          <a:xfrm>
            <a:off x="7286761" y="3076660"/>
            <a:ext cx="3207403" cy="615553"/>
          </a:xfrm>
          <a:prstGeom prst="rect">
            <a:avLst/>
          </a:prstGeom>
          <a:noFill/>
        </p:spPr>
        <p:txBody>
          <a:bodyPr wrap="square" lIns="121920" tIns="60960" rIns="121920" bIns="60960" rtlCol="0" anchor="t">
            <a:spAutoFit/>
          </a:bodyPr>
          <a:lstStyle/>
          <a:p>
            <a:pPr algn="ctr"/>
            <a:r>
              <a:rPr lang="ja-JP" altLang="en-US" sz="1600" b="1" spc="-200">
                <a:solidFill>
                  <a:schemeClr val="dk1"/>
                </a:solidFill>
                <a:latin typeface="游ゴシック"/>
                <a:ea typeface="游ゴシック"/>
              </a:rPr>
              <a:t>デモグラフィックターゲティング</a:t>
            </a:r>
          </a:p>
          <a:p>
            <a:pPr algn="ctr"/>
            <a:r>
              <a:rPr lang="ja-JP" altLang="en-US" sz="1600" b="1" spc="-200">
                <a:solidFill>
                  <a:schemeClr val="dk1"/>
                </a:solidFill>
                <a:latin typeface="游ゴシック"/>
                <a:ea typeface="游ゴシック"/>
              </a:rPr>
              <a:t>（50代女性）</a:t>
            </a:r>
          </a:p>
        </p:txBody>
      </p:sp>
      <p:sp>
        <p:nvSpPr>
          <p:cNvPr id="45" name="テキスト ボックス 44">
            <a:extLst>
              <a:ext uri="{FF2B5EF4-FFF2-40B4-BE49-F238E27FC236}">
                <a16:creationId xmlns:a16="http://schemas.microsoft.com/office/drawing/2014/main" id="{88ABE551-45AB-C427-7FB0-7706585CBAEA}"/>
              </a:ext>
            </a:extLst>
          </p:cNvPr>
          <p:cNvSpPr txBox="1"/>
          <p:nvPr/>
        </p:nvSpPr>
        <p:spPr>
          <a:xfrm>
            <a:off x="3566681" y="3063784"/>
            <a:ext cx="3255279" cy="615553"/>
          </a:xfrm>
          <a:prstGeom prst="rect">
            <a:avLst/>
          </a:prstGeom>
          <a:noFill/>
        </p:spPr>
        <p:txBody>
          <a:bodyPr wrap="square" lIns="121920" tIns="60960" rIns="121920" bIns="60960" rtlCol="0" anchor="t">
            <a:spAutoFit/>
          </a:bodyPr>
          <a:lstStyle/>
          <a:p>
            <a:pPr algn="ctr"/>
            <a:r>
              <a:rPr lang="ja-JP" altLang="en-US" sz="1600" b="1" spc="-200">
                <a:solidFill>
                  <a:schemeClr val="dk1"/>
                </a:solidFill>
                <a:latin typeface="游ゴシック"/>
                <a:ea typeface="游ゴシック"/>
              </a:rPr>
              <a:t>興味関心ターゲティング</a:t>
            </a:r>
          </a:p>
          <a:p>
            <a:pPr algn="ctr"/>
            <a:r>
              <a:rPr lang="ja-JP" altLang="en-US" sz="1600" b="1" spc="-200">
                <a:solidFill>
                  <a:schemeClr val="dk1"/>
                </a:solidFill>
                <a:latin typeface="游ゴシック"/>
                <a:ea typeface="游ゴシック"/>
              </a:rPr>
              <a:t>（教育・飲食興味関心層）</a:t>
            </a:r>
          </a:p>
        </p:txBody>
      </p:sp>
      <p:sp>
        <p:nvSpPr>
          <p:cNvPr id="46" name="テキスト ボックス 45">
            <a:extLst>
              <a:ext uri="{FF2B5EF4-FFF2-40B4-BE49-F238E27FC236}">
                <a16:creationId xmlns:a16="http://schemas.microsoft.com/office/drawing/2014/main" id="{D2A339B9-5133-CFFB-6D31-C8E40BB9071A}"/>
              </a:ext>
            </a:extLst>
          </p:cNvPr>
          <p:cNvSpPr txBox="1"/>
          <p:nvPr/>
        </p:nvSpPr>
        <p:spPr>
          <a:xfrm>
            <a:off x="3576974" y="4028868"/>
            <a:ext cx="3259615" cy="369332"/>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書籍（レシピ本・新書）</a:t>
            </a:r>
          </a:p>
        </p:txBody>
      </p:sp>
      <p:sp>
        <p:nvSpPr>
          <p:cNvPr id="47" name="テキスト ボックス 46">
            <a:extLst>
              <a:ext uri="{FF2B5EF4-FFF2-40B4-BE49-F238E27FC236}">
                <a16:creationId xmlns:a16="http://schemas.microsoft.com/office/drawing/2014/main" id="{6826712E-76CB-36CB-0720-A23D92B888DD}"/>
              </a:ext>
            </a:extLst>
          </p:cNvPr>
          <p:cNvSpPr txBox="1"/>
          <p:nvPr/>
        </p:nvSpPr>
        <p:spPr>
          <a:xfrm>
            <a:off x="3552649" y="4890429"/>
            <a:ext cx="3234331" cy="533544"/>
          </a:xfrm>
          <a:prstGeom prst="rect">
            <a:avLst/>
          </a:prstGeom>
          <a:noFill/>
        </p:spPr>
        <p:txBody>
          <a:bodyPr wrap="square" lIns="121920" tIns="60960" rIns="121920" bIns="60960" rtlCol="0" anchor="t">
            <a:spAutoFit/>
          </a:bodyPr>
          <a:lstStyle/>
          <a:p>
            <a:pPr algn="ctr"/>
            <a:r>
              <a:rPr lang="ja-JP" altLang="en-US" sz="2667" b="1">
                <a:solidFill>
                  <a:schemeClr val="dk1"/>
                </a:solidFill>
                <a:latin typeface="游ゴシック"/>
                <a:ea typeface="游ゴシック"/>
              </a:rPr>
              <a:t>4.8</a:t>
            </a:r>
            <a:r>
              <a:rPr lang="ja-JP" altLang="en-US" sz="1600" b="1">
                <a:solidFill>
                  <a:schemeClr val="dk1"/>
                </a:solidFill>
                <a:latin typeface="游ゴシック"/>
                <a:ea typeface="游ゴシック"/>
              </a:rPr>
              <a:t>倍</a:t>
            </a:r>
          </a:p>
        </p:txBody>
      </p:sp>
      <p:sp>
        <p:nvSpPr>
          <p:cNvPr id="48" name="テキスト ボックス 47">
            <a:extLst>
              <a:ext uri="{FF2B5EF4-FFF2-40B4-BE49-F238E27FC236}">
                <a16:creationId xmlns:a16="http://schemas.microsoft.com/office/drawing/2014/main" id="{AA4791DD-C5B7-CFB9-C752-D5BFE6ACDBCB}"/>
              </a:ext>
            </a:extLst>
          </p:cNvPr>
          <p:cNvSpPr txBox="1"/>
          <p:nvPr/>
        </p:nvSpPr>
        <p:spPr>
          <a:xfrm>
            <a:off x="7246009" y="4911341"/>
            <a:ext cx="3330027" cy="533544"/>
          </a:xfrm>
          <a:prstGeom prst="rect">
            <a:avLst/>
          </a:prstGeom>
          <a:noFill/>
        </p:spPr>
        <p:txBody>
          <a:bodyPr wrap="square" lIns="121920" tIns="60960" rIns="121920" bIns="60960" rtlCol="0" anchor="t">
            <a:spAutoFit/>
          </a:bodyPr>
          <a:lstStyle/>
          <a:p>
            <a:pPr algn="ctr"/>
            <a:r>
              <a:rPr lang="ja-JP" altLang="en-US" sz="2667" b="1">
                <a:solidFill>
                  <a:schemeClr val="dk1"/>
                </a:solidFill>
                <a:latin typeface="游ゴシック"/>
                <a:ea typeface="游ゴシック"/>
              </a:rPr>
              <a:t>5.3</a:t>
            </a:r>
            <a:r>
              <a:rPr lang="ja-JP" altLang="en-US" sz="1600" b="1">
                <a:solidFill>
                  <a:schemeClr val="dk1"/>
                </a:solidFill>
                <a:latin typeface="游ゴシック"/>
                <a:ea typeface="游ゴシック"/>
              </a:rPr>
              <a:t>倍</a:t>
            </a:r>
          </a:p>
        </p:txBody>
      </p:sp>
      <p:sp>
        <p:nvSpPr>
          <p:cNvPr id="49" name="Google Shape;516;p32">
            <a:extLst>
              <a:ext uri="{FF2B5EF4-FFF2-40B4-BE49-F238E27FC236}">
                <a16:creationId xmlns:a16="http://schemas.microsoft.com/office/drawing/2014/main" id="{BEB3C76C-26D1-4E5A-5618-F309E91C9580}"/>
              </a:ext>
            </a:extLst>
          </p:cNvPr>
          <p:cNvSpPr txBox="1"/>
          <p:nvPr/>
        </p:nvSpPr>
        <p:spPr>
          <a:xfrm>
            <a:off x="3571741" y="2291988"/>
            <a:ext cx="3219627" cy="472249"/>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1</a:t>
            </a: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51" name="Google Shape;516;p32">
            <a:extLst>
              <a:ext uri="{FF2B5EF4-FFF2-40B4-BE49-F238E27FC236}">
                <a16:creationId xmlns:a16="http://schemas.microsoft.com/office/drawing/2014/main" id="{746668C1-A91C-1223-18DC-BC3006219F62}"/>
              </a:ext>
            </a:extLst>
          </p:cNvPr>
          <p:cNvSpPr txBox="1"/>
          <p:nvPr/>
        </p:nvSpPr>
        <p:spPr>
          <a:xfrm>
            <a:off x="7205325" y="2302874"/>
            <a:ext cx="3295827" cy="483135"/>
          </a:xfrm>
          <a:prstGeom prst="rect">
            <a:avLst/>
          </a:prstGeom>
          <a:noFill/>
          <a:ln>
            <a:noFill/>
          </a:ln>
        </p:spPr>
        <p:txBody>
          <a:bodyPr spcFirstLastPara="1" wrap="square" lIns="121900" tIns="121900" rIns="121900" bIns="121900" anchor="t" anchorCtr="0">
            <a:no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CASE 2</a:t>
            </a:r>
          </a:p>
          <a:p>
            <a:pPr algn="ctr"/>
            <a:endParaRPr lang="en-US" sz="1600" b="1">
              <a:solidFill>
                <a:schemeClr val="accent1"/>
              </a:solidFill>
              <a:latin typeface="游ゴシック" panose="020B0400000000000000" pitchFamily="50" charset="-128"/>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5C8E4020-F4E8-768B-9166-286328E46D51}"/>
              </a:ext>
            </a:extLst>
          </p:cNvPr>
          <p:cNvSpPr txBox="1"/>
          <p:nvPr/>
        </p:nvSpPr>
        <p:spPr>
          <a:xfrm>
            <a:off x="7244248" y="4018588"/>
            <a:ext cx="3324928" cy="369332"/>
          </a:xfrm>
          <a:prstGeom prst="rect">
            <a:avLst/>
          </a:prstGeom>
          <a:noFill/>
        </p:spPr>
        <p:txBody>
          <a:bodyPr wrap="square" lIns="121920" tIns="60960" rIns="121920" bIns="60960" rtlCol="0" anchor="t">
            <a:spAutoFit/>
          </a:bodyPr>
          <a:lstStyle/>
          <a:p>
            <a:pPr algn="ctr"/>
            <a:r>
              <a:rPr lang="ja-JP" altLang="en-US" sz="1600" b="1">
                <a:solidFill>
                  <a:schemeClr val="dk1"/>
                </a:solidFill>
                <a:latin typeface="游ゴシック"/>
                <a:ea typeface="游ゴシック"/>
              </a:rPr>
              <a:t>書籍（レシピ本・新書）</a:t>
            </a:r>
          </a:p>
        </p:txBody>
      </p:sp>
    </p:spTree>
    <p:extLst>
      <p:ext uri="{BB962C8B-B14F-4D97-AF65-F5344CB8AC3E}">
        <p14:creationId xmlns:p14="http://schemas.microsoft.com/office/powerpoint/2010/main" val="306119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302" name="Google Shape;302;p25" descr="データベース・ストレージ の無料アイコン・イラスト素材 | アイコン・イラスト無料素材は「フリーアイコンズ」 - Free Vector  Download Site"/>
          <p:cNvPicPr preferRelativeResize="0"/>
          <p:nvPr/>
        </p:nvPicPr>
        <p:blipFill rotWithShape="1">
          <a:blip r:embed="rId3">
            <a:alphaModFix/>
          </a:blip>
          <a:srcRect/>
          <a:stretch/>
        </p:blipFill>
        <p:spPr>
          <a:xfrm>
            <a:off x="226139" y="2849570"/>
            <a:ext cx="1225483" cy="1223055"/>
          </a:xfrm>
          <a:prstGeom prst="rect">
            <a:avLst/>
          </a:prstGeom>
          <a:noFill/>
          <a:ln>
            <a:noFill/>
          </a:ln>
        </p:spPr>
      </p:pic>
      <p:sp>
        <p:nvSpPr>
          <p:cNvPr id="352" name="二等辺三角形 351">
            <a:extLst>
              <a:ext uri="{FF2B5EF4-FFF2-40B4-BE49-F238E27FC236}">
                <a16:creationId xmlns:a16="http://schemas.microsoft.com/office/drawing/2014/main" id="{122C7629-93C0-5A7E-0873-3485F2F21577}"/>
              </a:ext>
            </a:extLst>
          </p:cNvPr>
          <p:cNvSpPr/>
          <p:nvPr/>
        </p:nvSpPr>
        <p:spPr>
          <a:xfrm rot="18000000">
            <a:off x="1130488" y="3185921"/>
            <a:ext cx="428264" cy="684461"/>
          </a:xfrm>
          <a:prstGeom prst="triangle">
            <a:avLst/>
          </a:prstGeom>
          <a:solidFill>
            <a:srgbClr val="F2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矢印: 五方向 338">
            <a:extLst>
              <a:ext uri="{FF2B5EF4-FFF2-40B4-BE49-F238E27FC236}">
                <a16:creationId xmlns:a16="http://schemas.microsoft.com/office/drawing/2014/main" id="{F3A7AF67-DF2F-666C-8AFC-CAD1E8518A46}"/>
              </a:ext>
            </a:extLst>
          </p:cNvPr>
          <p:cNvSpPr/>
          <p:nvPr/>
        </p:nvSpPr>
        <p:spPr>
          <a:xfrm>
            <a:off x="4923692" y="5012606"/>
            <a:ext cx="7111887" cy="1480029"/>
          </a:xfrm>
          <a:prstGeom prst="homePlate">
            <a:avLst>
              <a:gd name="adj" fmla="val 26426"/>
            </a:avLst>
          </a:prstGeom>
          <a:solidFill>
            <a:schemeClr val="bg1">
              <a:lumMod val="85000"/>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7" name="矢印: 五方向 336">
            <a:extLst>
              <a:ext uri="{FF2B5EF4-FFF2-40B4-BE49-F238E27FC236}">
                <a16:creationId xmlns:a16="http://schemas.microsoft.com/office/drawing/2014/main" id="{82A710C9-D14F-E777-6CB3-250B1B1AE59A}"/>
              </a:ext>
            </a:extLst>
          </p:cNvPr>
          <p:cNvSpPr/>
          <p:nvPr/>
        </p:nvSpPr>
        <p:spPr>
          <a:xfrm>
            <a:off x="4923692" y="3770084"/>
            <a:ext cx="7111887" cy="1104637"/>
          </a:xfrm>
          <a:prstGeom prst="homePlate">
            <a:avLst>
              <a:gd name="adj" fmla="val 26426"/>
            </a:avLst>
          </a:prstGeom>
          <a:solidFill>
            <a:schemeClr val="bg1">
              <a:lumMod val="85000"/>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6" name="矢印: 五方向 335">
            <a:extLst>
              <a:ext uri="{FF2B5EF4-FFF2-40B4-BE49-F238E27FC236}">
                <a16:creationId xmlns:a16="http://schemas.microsoft.com/office/drawing/2014/main" id="{FF2BAE23-E112-C5DA-87F9-620A1635E64B}"/>
              </a:ext>
            </a:extLst>
          </p:cNvPr>
          <p:cNvSpPr/>
          <p:nvPr/>
        </p:nvSpPr>
        <p:spPr>
          <a:xfrm>
            <a:off x="4923692" y="2527562"/>
            <a:ext cx="7111887" cy="1104637"/>
          </a:xfrm>
          <a:prstGeom prst="homePlate">
            <a:avLst>
              <a:gd name="adj" fmla="val 26426"/>
            </a:avLst>
          </a:prstGeom>
          <a:solidFill>
            <a:schemeClr val="bg1">
              <a:lumMod val="85000"/>
              <a:alpha val="4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3" name="スライド番号プレースホルダー 3">
            <a:extLst>
              <a:ext uri="{FF2B5EF4-FFF2-40B4-BE49-F238E27FC236}">
                <a16:creationId xmlns:a16="http://schemas.microsoft.com/office/drawing/2014/main" id="{6CF33CB6-0DAF-EF78-7BAB-5388356A0729}"/>
              </a:ext>
            </a:extLst>
          </p:cNvPr>
          <p:cNvSpPr>
            <a:spLocks noGrp="1"/>
          </p:cNvSpPr>
          <p:nvPr>
            <p:ph type="sldNum" sz="quarter" idx="4"/>
          </p:nvPr>
        </p:nvSpPr>
        <p:spPr/>
        <p:txBody>
          <a:bodyPr/>
          <a:lstStyle/>
          <a:p>
            <a:fld id="{3200D908-C2D6-084A-9C6A-44EB3DC58219}" type="slidenum">
              <a:rPr lang="ja-JP" altLang="en-US">
                <a:sym typeface="Arial"/>
              </a:rPr>
              <a:pPr/>
              <a:t>2</a:t>
            </a:fld>
            <a:endParaRPr lang="ja-JP" altLang="en-US">
              <a:sym typeface="Arial"/>
            </a:endParaRPr>
          </a:p>
        </p:txBody>
      </p:sp>
      <p:sp>
        <p:nvSpPr>
          <p:cNvPr id="21" name="タイトル 20">
            <a:extLst>
              <a:ext uri="{FF2B5EF4-FFF2-40B4-BE49-F238E27FC236}">
                <a16:creationId xmlns:a16="http://schemas.microsoft.com/office/drawing/2014/main" id="{25CDB2DC-4B4E-BDA5-7ADD-B50760FF7390}"/>
              </a:ext>
            </a:extLst>
          </p:cNvPr>
          <p:cNvSpPr>
            <a:spLocks noGrp="1"/>
          </p:cNvSpPr>
          <p:nvPr>
            <p:ph type="title"/>
          </p:nvPr>
        </p:nvSpPr>
        <p:spPr/>
        <p:txBody>
          <a:bodyPr/>
          <a:lstStyle/>
          <a:p>
            <a:r>
              <a:rPr lang="ja-JP" altLang="en-US"/>
              <a:t>広告主のニーズに応じた柔軟なセグメント設計</a:t>
            </a:r>
          </a:p>
        </p:txBody>
      </p:sp>
      <p:sp>
        <p:nvSpPr>
          <p:cNvPr id="358" name="テキスト プレースホルダー 357">
            <a:extLst>
              <a:ext uri="{FF2B5EF4-FFF2-40B4-BE49-F238E27FC236}">
                <a16:creationId xmlns:a16="http://schemas.microsoft.com/office/drawing/2014/main" id="{05E8D46E-5A98-FC84-9F49-4B1E347270B6}"/>
              </a:ext>
            </a:extLst>
          </p:cNvPr>
          <p:cNvSpPr>
            <a:spLocks noGrp="1"/>
          </p:cNvSpPr>
          <p:nvPr>
            <p:ph type="body" sz="quarter" idx="19"/>
          </p:nvPr>
        </p:nvSpPr>
        <p:spPr/>
        <p:txBody>
          <a:bodyPr/>
          <a:lstStyle/>
          <a:p>
            <a:r>
              <a:rPr lang="ja-JP" altLang="en-US">
                <a:sym typeface="Arial"/>
              </a:rPr>
              <a:t>ユニークなセグメントを朝日新聞社のメディアをはじめ協業先、広告</a:t>
            </a:r>
            <a:r>
              <a:rPr lang="en-US" altLang="ja-JP">
                <a:sym typeface="Arial"/>
              </a:rPr>
              <a:t>PF</a:t>
            </a:r>
            <a:r>
              <a:rPr lang="ja-JP" altLang="en-US">
                <a:sym typeface="Arial"/>
              </a:rPr>
              <a:t>連携などで活用可能</a:t>
            </a:r>
          </a:p>
        </p:txBody>
      </p:sp>
      <p:sp>
        <p:nvSpPr>
          <p:cNvPr id="364" name="テキスト プレースホルダー 363">
            <a:extLst>
              <a:ext uri="{FF2B5EF4-FFF2-40B4-BE49-F238E27FC236}">
                <a16:creationId xmlns:a16="http://schemas.microsoft.com/office/drawing/2014/main" id="{AE7C9069-693A-37E4-9767-7DA00A8EC889}"/>
              </a:ext>
            </a:extLst>
          </p:cNvPr>
          <p:cNvSpPr>
            <a:spLocks noGrp="1"/>
          </p:cNvSpPr>
          <p:nvPr>
            <p:ph type="body" sz="quarter" idx="20"/>
          </p:nvPr>
        </p:nvSpPr>
        <p:spPr/>
        <p:txBody>
          <a:bodyPr/>
          <a:lstStyle/>
          <a:p>
            <a:r>
              <a:rPr lang="en-US" altLang="ja-JP"/>
              <a:t>640万ID</a:t>
            </a:r>
            <a:r>
              <a:rPr lang="ja-JP" altLang="en-US"/>
              <a:t>を超える朝日</a:t>
            </a:r>
            <a:r>
              <a:rPr lang="en-US" altLang="ja-JP"/>
              <a:t>ID</a:t>
            </a:r>
            <a:r>
              <a:rPr lang="ja-JP" altLang="en-US"/>
              <a:t>会員の属性と、各種媒体・サービスを通じた</a:t>
            </a:r>
            <a:r>
              <a:rPr lang="en-US" altLang="ja-JP"/>
              <a:t>WEB</a:t>
            </a:r>
            <a:r>
              <a:rPr lang="ja-JP" altLang="en-US"/>
              <a:t>行動情報、購買履歴・応募履歴などを</a:t>
            </a:r>
            <a:endParaRPr lang="en-US" altLang="ja-JP"/>
          </a:p>
          <a:p>
            <a:r>
              <a:rPr lang="en-US" altLang="ja-JP"/>
              <a:t>A-TANK DMP </a:t>
            </a:r>
            <a:r>
              <a:rPr lang="ja-JP" altLang="en-US"/>
              <a:t>に蓄積。クイック＆フレキシブルに抽出し、広告配信への活用が可能です。</a:t>
            </a:r>
          </a:p>
        </p:txBody>
      </p:sp>
      <p:pic>
        <p:nvPicPr>
          <p:cNvPr id="2" name="Google Shape;338;p26">
            <a:extLst>
              <a:ext uri="{FF2B5EF4-FFF2-40B4-BE49-F238E27FC236}">
                <a16:creationId xmlns:a16="http://schemas.microsoft.com/office/drawing/2014/main" id="{6D2E9B8E-0177-2591-43EE-BC158372DA2C}"/>
              </a:ext>
            </a:extLst>
          </p:cNvPr>
          <p:cNvPicPr preferRelativeResize="0"/>
          <p:nvPr/>
        </p:nvPicPr>
        <p:blipFill rotWithShape="1">
          <a:blip r:embed="rId4">
            <a:alphaModFix/>
          </a:blip>
          <a:srcRect/>
          <a:stretch/>
        </p:blipFill>
        <p:spPr>
          <a:xfrm>
            <a:off x="1365741" y="2246770"/>
            <a:ext cx="2506039" cy="643508"/>
          </a:xfrm>
          <a:prstGeom prst="rect">
            <a:avLst/>
          </a:prstGeom>
          <a:noFill/>
          <a:ln>
            <a:noFill/>
          </a:ln>
        </p:spPr>
      </p:pic>
      <p:pic>
        <p:nvPicPr>
          <p:cNvPr id="299" name="Google Shape;229;p23">
            <a:extLst>
              <a:ext uri="{FF2B5EF4-FFF2-40B4-BE49-F238E27FC236}">
                <a16:creationId xmlns:a16="http://schemas.microsoft.com/office/drawing/2014/main" id="{FE54EAB1-19C8-78AD-455C-4EE7196851D1}"/>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268301" y="2943235"/>
            <a:ext cx="864017" cy="273290"/>
          </a:xfrm>
          <a:prstGeom prst="rect">
            <a:avLst/>
          </a:prstGeom>
          <a:noFill/>
          <a:ln>
            <a:noFill/>
          </a:ln>
        </p:spPr>
      </p:pic>
      <p:pic>
        <p:nvPicPr>
          <p:cNvPr id="305" name="Google Shape;981;p49">
            <a:extLst>
              <a:ext uri="{FF2B5EF4-FFF2-40B4-BE49-F238E27FC236}">
                <a16:creationId xmlns:a16="http://schemas.microsoft.com/office/drawing/2014/main" id="{B261CEE2-BD3C-BD8F-2247-50DDAC86A518}"/>
              </a:ext>
            </a:extLst>
          </p:cNvPr>
          <p:cNvPicPr preferRelativeResize="0"/>
          <p:nvPr/>
        </p:nvPicPr>
        <p:blipFill>
          <a:blip r:embed="rId6">
            <a:alphaModFix/>
          </a:blip>
          <a:stretch>
            <a:fillRect/>
          </a:stretch>
        </p:blipFill>
        <p:spPr>
          <a:xfrm>
            <a:off x="7248014" y="5278728"/>
            <a:ext cx="398088" cy="394698"/>
          </a:xfrm>
          <a:prstGeom prst="rect">
            <a:avLst/>
          </a:prstGeom>
          <a:noFill/>
          <a:ln>
            <a:noFill/>
          </a:ln>
        </p:spPr>
      </p:pic>
      <p:pic>
        <p:nvPicPr>
          <p:cNvPr id="307" name="Google Shape;983;p49">
            <a:extLst>
              <a:ext uri="{FF2B5EF4-FFF2-40B4-BE49-F238E27FC236}">
                <a16:creationId xmlns:a16="http://schemas.microsoft.com/office/drawing/2014/main" id="{D5E5DC00-36EE-13B1-581E-AAA2BD3377E4}"/>
              </a:ext>
            </a:extLst>
          </p:cNvPr>
          <p:cNvPicPr preferRelativeResize="0"/>
          <p:nvPr/>
        </p:nvPicPr>
        <p:blipFill>
          <a:blip r:embed="rId7">
            <a:alphaModFix/>
          </a:blip>
          <a:stretch>
            <a:fillRect/>
          </a:stretch>
        </p:blipFill>
        <p:spPr>
          <a:xfrm>
            <a:off x="9631872" y="5821834"/>
            <a:ext cx="634067" cy="622580"/>
          </a:xfrm>
          <a:prstGeom prst="rect">
            <a:avLst/>
          </a:prstGeom>
          <a:noFill/>
          <a:ln>
            <a:noFill/>
          </a:ln>
        </p:spPr>
      </p:pic>
      <p:pic>
        <p:nvPicPr>
          <p:cNvPr id="310" name="Google Shape;980;p49">
            <a:extLst>
              <a:ext uri="{FF2B5EF4-FFF2-40B4-BE49-F238E27FC236}">
                <a16:creationId xmlns:a16="http://schemas.microsoft.com/office/drawing/2014/main" id="{0C9C8B88-1F02-D751-F3E6-78FA6F534867}"/>
              </a:ext>
            </a:extLst>
          </p:cNvPr>
          <p:cNvPicPr preferRelativeResize="0"/>
          <p:nvPr/>
        </p:nvPicPr>
        <p:blipFill>
          <a:blip r:embed="rId8">
            <a:alphaModFix/>
          </a:blip>
          <a:stretch>
            <a:fillRect/>
          </a:stretch>
        </p:blipFill>
        <p:spPr>
          <a:xfrm>
            <a:off x="7258854" y="5946915"/>
            <a:ext cx="932200" cy="300977"/>
          </a:xfrm>
          <a:prstGeom prst="rect">
            <a:avLst/>
          </a:prstGeom>
          <a:noFill/>
          <a:ln>
            <a:noFill/>
          </a:ln>
        </p:spPr>
      </p:pic>
      <p:pic>
        <p:nvPicPr>
          <p:cNvPr id="311" name="Google Shape;984;p49">
            <a:extLst>
              <a:ext uri="{FF2B5EF4-FFF2-40B4-BE49-F238E27FC236}">
                <a16:creationId xmlns:a16="http://schemas.microsoft.com/office/drawing/2014/main" id="{79CCB478-47BC-DB7C-AB08-52A339CBC34A}"/>
              </a:ext>
            </a:extLst>
          </p:cNvPr>
          <p:cNvPicPr preferRelativeResize="0"/>
          <p:nvPr/>
        </p:nvPicPr>
        <p:blipFill rotWithShape="1">
          <a:blip r:embed="rId9">
            <a:clrChange>
              <a:clrFrom>
                <a:srgbClr val="FFFFFF"/>
              </a:clrFrom>
              <a:clrTo>
                <a:srgbClr val="FFFFFF">
                  <a:alpha val="0"/>
                </a:srgbClr>
              </a:clrTo>
            </a:clrChange>
            <a:alphaModFix/>
          </a:blip>
          <a:srcRect b="67074"/>
          <a:stretch/>
        </p:blipFill>
        <p:spPr>
          <a:xfrm>
            <a:off x="8308941" y="5190857"/>
            <a:ext cx="627242" cy="570442"/>
          </a:xfrm>
          <a:prstGeom prst="rect">
            <a:avLst/>
          </a:prstGeom>
          <a:noFill/>
          <a:ln>
            <a:noFill/>
          </a:ln>
        </p:spPr>
      </p:pic>
      <p:pic>
        <p:nvPicPr>
          <p:cNvPr id="312" name="Google Shape;985;p49">
            <a:extLst>
              <a:ext uri="{FF2B5EF4-FFF2-40B4-BE49-F238E27FC236}">
                <a16:creationId xmlns:a16="http://schemas.microsoft.com/office/drawing/2014/main" id="{450C4C6C-6E27-DCD5-C6A8-21C3EA4EB790}"/>
              </a:ext>
            </a:extLst>
          </p:cNvPr>
          <p:cNvPicPr preferRelativeResize="0"/>
          <p:nvPr/>
        </p:nvPicPr>
        <p:blipFill rotWithShape="1">
          <a:blip r:embed="rId9">
            <a:clrChange>
              <a:clrFrom>
                <a:srgbClr val="FFFFFF"/>
              </a:clrFrom>
              <a:clrTo>
                <a:srgbClr val="FFFFFF">
                  <a:alpha val="0"/>
                </a:srgbClr>
              </a:clrTo>
            </a:clrChange>
            <a:alphaModFix/>
          </a:blip>
          <a:srcRect t="67074"/>
          <a:stretch/>
        </p:blipFill>
        <p:spPr>
          <a:xfrm>
            <a:off x="7727111" y="5214669"/>
            <a:ext cx="577861" cy="546121"/>
          </a:xfrm>
          <a:prstGeom prst="rect">
            <a:avLst/>
          </a:prstGeom>
          <a:noFill/>
          <a:ln>
            <a:noFill/>
          </a:ln>
        </p:spPr>
      </p:pic>
      <p:pic>
        <p:nvPicPr>
          <p:cNvPr id="313" name="Google Shape;988;p49">
            <a:extLst>
              <a:ext uri="{FF2B5EF4-FFF2-40B4-BE49-F238E27FC236}">
                <a16:creationId xmlns:a16="http://schemas.microsoft.com/office/drawing/2014/main" id="{4ED3E484-9E40-7D50-5772-6452E5EC0019}"/>
              </a:ext>
            </a:extLst>
          </p:cNvPr>
          <p:cNvPicPr preferRelativeResize="0"/>
          <p:nvPr/>
        </p:nvPicPr>
        <p:blipFill>
          <a:blip r:embed="rId10">
            <a:clrChange>
              <a:clrFrom>
                <a:srgbClr val="FFFFFF"/>
              </a:clrFrom>
              <a:clrTo>
                <a:srgbClr val="FFFFFF">
                  <a:alpha val="0"/>
                </a:srgbClr>
              </a:clrTo>
            </a:clrChange>
            <a:alphaModFix/>
          </a:blip>
          <a:stretch>
            <a:fillRect/>
          </a:stretch>
        </p:blipFill>
        <p:spPr>
          <a:xfrm>
            <a:off x="8323366" y="5891234"/>
            <a:ext cx="1334944" cy="452026"/>
          </a:xfrm>
          <a:prstGeom prst="rect">
            <a:avLst/>
          </a:prstGeom>
          <a:noFill/>
          <a:ln>
            <a:noFill/>
          </a:ln>
        </p:spPr>
      </p:pic>
      <p:pic>
        <p:nvPicPr>
          <p:cNvPr id="314" name="Picture 2">
            <a:extLst>
              <a:ext uri="{FF2B5EF4-FFF2-40B4-BE49-F238E27FC236}">
                <a16:creationId xmlns:a16="http://schemas.microsoft.com/office/drawing/2014/main" id="{E73ACE45-1941-07FD-4C4B-C49D2881C8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14652" y="5270232"/>
            <a:ext cx="454972" cy="435505"/>
          </a:xfrm>
          <a:prstGeom prst="rect">
            <a:avLst/>
          </a:prstGeom>
          <a:noFill/>
          <a:extLst>
            <a:ext uri="{909E8E84-426E-40DD-AFC4-6F175D3DCCD1}">
              <a14:hiddenFill xmlns:a14="http://schemas.microsoft.com/office/drawing/2010/main">
                <a:solidFill>
                  <a:srgbClr val="FFFFFF"/>
                </a:solidFill>
              </a14:hiddenFill>
            </a:ext>
          </a:extLst>
        </p:spPr>
      </p:pic>
      <p:sp>
        <p:nvSpPr>
          <p:cNvPr id="315" name="Google Shape;497;p32">
            <a:extLst>
              <a:ext uri="{FF2B5EF4-FFF2-40B4-BE49-F238E27FC236}">
                <a16:creationId xmlns:a16="http://schemas.microsoft.com/office/drawing/2014/main" id="{25799627-9FD2-8F76-FE93-C9F7E3AEF105}"/>
              </a:ext>
            </a:extLst>
          </p:cNvPr>
          <p:cNvSpPr txBox="1"/>
          <p:nvPr/>
        </p:nvSpPr>
        <p:spPr>
          <a:xfrm>
            <a:off x="8639082" y="4169588"/>
            <a:ext cx="3079014" cy="305628"/>
          </a:xfrm>
          <a:prstGeom prst="rect">
            <a:avLst/>
          </a:prstGeom>
          <a:noFill/>
          <a:ln>
            <a:noFill/>
          </a:ln>
        </p:spPr>
        <p:txBody>
          <a:bodyPr spcFirstLastPara="1" wrap="square" lIns="121900" tIns="121900" rIns="121900" bIns="121900" anchor="t" anchorCtr="0">
            <a:noAutofit/>
          </a:bodyPr>
          <a:lstStyle/>
          <a:p>
            <a:r>
              <a:rPr lang="ja-JP" altLang="en-US" sz="1200" b="1">
                <a:solidFill>
                  <a:schemeClr val="accent1"/>
                </a:solidFill>
                <a:latin typeface="游ゴシック"/>
                <a:ea typeface="游ゴシック"/>
              </a:rPr>
              <a:t>ぴあとのデータを組み合わせた</a:t>
            </a:r>
            <a:r>
              <a:rPr lang="en-US" altLang="ja-JP" sz="1200" b="1">
                <a:solidFill>
                  <a:schemeClr val="accent1"/>
                </a:solidFill>
                <a:latin typeface="游ゴシック"/>
                <a:ea typeface="游ゴシック"/>
              </a:rPr>
              <a:t>DSP</a:t>
            </a:r>
            <a:r>
              <a:rPr lang="ja-JP" altLang="en-US" sz="1200" b="1">
                <a:solidFill>
                  <a:schemeClr val="accent1"/>
                </a:solidFill>
                <a:latin typeface="游ゴシック"/>
                <a:ea typeface="游ゴシック"/>
              </a:rPr>
              <a:t>配信</a:t>
            </a:r>
          </a:p>
        </p:txBody>
      </p:sp>
      <p:sp>
        <p:nvSpPr>
          <p:cNvPr id="316" name="四角形: 角を丸くする 315">
            <a:extLst>
              <a:ext uri="{FF2B5EF4-FFF2-40B4-BE49-F238E27FC236}">
                <a16:creationId xmlns:a16="http://schemas.microsoft.com/office/drawing/2014/main" id="{DB793B6B-2046-FBE9-D7CE-49E20485F093}"/>
              </a:ext>
            </a:extLst>
          </p:cNvPr>
          <p:cNvSpPr/>
          <p:nvPr/>
        </p:nvSpPr>
        <p:spPr>
          <a:xfrm>
            <a:off x="4678977" y="2855535"/>
            <a:ext cx="2017494" cy="448690"/>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ja-JP" altLang="en-US" sz="1400" b="1" dirty="0">
                <a:ea typeface="游ゴシック"/>
              </a:rPr>
              <a:t>朝日新聞社メディア</a:t>
            </a:r>
            <a:endParaRPr lang="en-US" altLang="ja-JP" sz="1400" b="1" dirty="0">
              <a:ea typeface="游ゴシック"/>
            </a:endParaRPr>
          </a:p>
          <a:p>
            <a:pPr algn="ctr"/>
            <a:r>
              <a:rPr lang="ja-JP" altLang="en-US" sz="1400" b="1" dirty="0">
                <a:ea typeface="游ゴシック"/>
              </a:rPr>
              <a:t>での配信</a:t>
            </a:r>
          </a:p>
        </p:txBody>
      </p:sp>
      <p:sp>
        <p:nvSpPr>
          <p:cNvPr id="319" name="Google Shape;497;p32">
            <a:extLst>
              <a:ext uri="{FF2B5EF4-FFF2-40B4-BE49-F238E27FC236}">
                <a16:creationId xmlns:a16="http://schemas.microsoft.com/office/drawing/2014/main" id="{50800EEC-5E84-31E3-DB81-61839621C2D4}"/>
              </a:ext>
            </a:extLst>
          </p:cNvPr>
          <p:cNvSpPr txBox="1"/>
          <p:nvPr/>
        </p:nvSpPr>
        <p:spPr>
          <a:xfrm>
            <a:off x="8697235" y="2855408"/>
            <a:ext cx="3140445" cy="448945"/>
          </a:xfrm>
          <a:prstGeom prst="rect">
            <a:avLst/>
          </a:prstGeom>
          <a:noFill/>
          <a:ln>
            <a:noFill/>
          </a:ln>
        </p:spPr>
        <p:txBody>
          <a:bodyPr spcFirstLastPara="1" wrap="square" lIns="121900" tIns="121900" rIns="121900" bIns="121900" anchor="t" anchorCtr="0">
            <a:noAutofit/>
          </a:bodyPr>
          <a:lstStyle/>
          <a:p>
            <a:r>
              <a:rPr lang="ja-JP" altLang="en-US" sz="1200" b="1">
                <a:solidFill>
                  <a:schemeClr val="accent1"/>
                </a:solidFill>
                <a:latin typeface="游ゴシック"/>
                <a:ea typeface="游ゴシック"/>
              </a:rPr>
              <a:t>朝日新聞社サイト・メールでの配信</a:t>
            </a:r>
          </a:p>
        </p:txBody>
      </p:sp>
      <p:grpSp>
        <p:nvGrpSpPr>
          <p:cNvPr id="320" name="グループ化 319">
            <a:extLst>
              <a:ext uri="{FF2B5EF4-FFF2-40B4-BE49-F238E27FC236}">
                <a16:creationId xmlns:a16="http://schemas.microsoft.com/office/drawing/2014/main" id="{2945CF91-112B-04CB-86C5-DD2A805A8691}"/>
              </a:ext>
            </a:extLst>
          </p:cNvPr>
          <p:cNvGrpSpPr/>
          <p:nvPr/>
        </p:nvGrpSpPr>
        <p:grpSpPr>
          <a:xfrm>
            <a:off x="8225641" y="2838978"/>
            <a:ext cx="481804" cy="481804"/>
            <a:chOff x="6074634" y="1458814"/>
            <a:chExt cx="683488" cy="683488"/>
          </a:xfrm>
        </p:grpSpPr>
        <p:sp>
          <p:nvSpPr>
            <p:cNvPr id="321" name="円/楕円 61">
              <a:extLst>
                <a:ext uri="{FF2B5EF4-FFF2-40B4-BE49-F238E27FC236}">
                  <a16:creationId xmlns:a16="http://schemas.microsoft.com/office/drawing/2014/main" id="{29B9F483-219B-0955-B480-D8109AA47F31}"/>
                </a:ext>
              </a:extLst>
            </p:cNvPr>
            <p:cNvSpPr/>
            <p:nvPr/>
          </p:nvSpPr>
          <p:spPr bwMode="gray">
            <a:xfrm>
              <a:off x="6074634" y="1458814"/>
              <a:ext cx="683488" cy="683488"/>
            </a:xfrm>
            <a:prstGeom prst="ellipse">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5519">
                <a:buClr>
                  <a:srgbClr val="000000"/>
                </a:buClr>
              </a:pPr>
              <a:endParaRPr lang="ja-JP" altLang="en-US" sz="1100" kern="0">
                <a:solidFill>
                  <a:srgbClr val="FFFFFF"/>
                </a:solidFill>
                <a:latin typeface="游ゴシック" panose="020B0400000000000000" pitchFamily="50" charset="-128"/>
                <a:ea typeface="游ゴシック" panose="020B0400000000000000" pitchFamily="50" charset="-128"/>
                <a:sym typeface="Arial"/>
              </a:endParaRPr>
            </a:p>
          </p:txBody>
        </p:sp>
        <p:sp>
          <p:nvSpPr>
            <p:cNvPr id="322" name="フリーフォーム: 図形 321">
              <a:extLst>
                <a:ext uri="{FF2B5EF4-FFF2-40B4-BE49-F238E27FC236}">
                  <a16:creationId xmlns:a16="http://schemas.microsoft.com/office/drawing/2014/main" id="{6690D245-C26B-15D9-AD6D-0022D8AF09F2}"/>
                </a:ext>
              </a:extLst>
            </p:cNvPr>
            <p:cNvSpPr>
              <a:spLocks noChangeAspect="1"/>
            </p:cNvSpPr>
            <p:nvPr/>
          </p:nvSpPr>
          <p:spPr bwMode="gray">
            <a:xfrm>
              <a:off x="6202795" y="1638026"/>
              <a:ext cx="427165" cy="327152"/>
            </a:xfrm>
            <a:custGeom>
              <a:avLst/>
              <a:gdLst>
                <a:gd name="connsiteX0" fmla="*/ 16115 w 580129"/>
                <a:gd name="connsiteY0" fmla="*/ 402020 h 402019"/>
                <a:gd name="connsiteX1" fmla="*/ 0 w 580129"/>
                <a:gd name="connsiteY1" fmla="*/ 385905 h 402019"/>
                <a:gd name="connsiteX2" fmla="*/ 0 w 580129"/>
                <a:gd name="connsiteY2" fmla="*/ 16115 h 402019"/>
                <a:gd name="connsiteX3" fmla="*/ 16115 w 580129"/>
                <a:gd name="connsiteY3" fmla="*/ 0 h 402019"/>
                <a:gd name="connsiteX4" fmla="*/ 564015 w 580129"/>
                <a:gd name="connsiteY4" fmla="*/ 0 h 402019"/>
                <a:gd name="connsiteX5" fmla="*/ 580129 w 580129"/>
                <a:gd name="connsiteY5" fmla="*/ 16115 h 402019"/>
                <a:gd name="connsiteX6" fmla="*/ 580129 w 580129"/>
                <a:gd name="connsiteY6" fmla="*/ 385905 h 402019"/>
                <a:gd name="connsiteX7" fmla="*/ 564015 w 580129"/>
                <a:gd name="connsiteY7" fmla="*/ 402020 h 402019"/>
                <a:gd name="connsiteX8" fmla="*/ 16115 w 580129"/>
                <a:gd name="connsiteY8" fmla="*/ 402020 h 402019"/>
                <a:gd name="connsiteX9" fmla="*/ 518210 w 580129"/>
                <a:gd name="connsiteY9" fmla="*/ 356222 h 402019"/>
                <a:gd name="connsiteX10" fmla="*/ 534325 w 580129"/>
                <a:gd name="connsiteY10" fmla="*/ 340107 h 402019"/>
                <a:gd name="connsiteX11" fmla="*/ 534325 w 580129"/>
                <a:gd name="connsiteY11" fmla="*/ 175128 h 402019"/>
                <a:gd name="connsiteX12" fmla="*/ 519980 w 580129"/>
                <a:gd name="connsiteY12" fmla="*/ 166352 h 402019"/>
                <a:gd name="connsiteX13" fmla="*/ 304410 w 580129"/>
                <a:gd name="connsiteY13" fmla="*/ 276644 h 402019"/>
                <a:gd name="connsiteX14" fmla="*/ 275719 w 580129"/>
                <a:gd name="connsiteY14" fmla="*/ 276644 h 402019"/>
                <a:gd name="connsiteX15" fmla="*/ 60150 w 580129"/>
                <a:gd name="connsiteY15" fmla="*/ 166355 h 402019"/>
                <a:gd name="connsiteX16" fmla="*/ 45804 w 580129"/>
                <a:gd name="connsiteY16" fmla="*/ 175131 h 402019"/>
                <a:gd name="connsiteX17" fmla="*/ 45804 w 580129"/>
                <a:gd name="connsiteY17" fmla="*/ 340110 h 402019"/>
                <a:gd name="connsiteX18" fmla="*/ 61919 w 580129"/>
                <a:gd name="connsiteY18" fmla="*/ 356225 h 402019"/>
                <a:gd name="connsiteX19" fmla="*/ 518210 w 580129"/>
                <a:gd name="connsiteY19" fmla="*/ 356225 h 402019"/>
                <a:gd name="connsiteX20" fmla="*/ 275719 w 580129"/>
                <a:gd name="connsiteY20" fmla="*/ 225196 h 402019"/>
                <a:gd name="connsiteX21" fmla="*/ 304410 w 580129"/>
                <a:gd name="connsiteY21" fmla="*/ 225196 h 402019"/>
                <a:gd name="connsiteX22" fmla="*/ 519980 w 580129"/>
                <a:gd name="connsiteY22" fmla="*/ 114898 h 402019"/>
                <a:gd name="connsiteX23" fmla="*/ 534325 w 580129"/>
                <a:gd name="connsiteY23" fmla="*/ 91444 h 402019"/>
                <a:gd name="connsiteX24" fmla="*/ 534325 w 580129"/>
                <a:gd name="connsiteY24" fmla="*/ 61913 h 402019"/>
                <a:gd name="connsiteX25" fmla="*/ 518210 w 580129"/>
                <a:gd name="connsiteY25" fmla="*/ 45798 h 402019"/>
                <a:gd name="connsiteX26" fmla="*/ 61919 w 580129"/>
                <a:gd name="connsiteY26" fmla="*/ 45798 h 402019"/>
                <a:gd name="connsiteX27" fmla="*/ 45804 w 580129"/>
                <a:gd name="connsiteY27" fmla="*/ 61913 h 402019"/>
                <a:gd name="connsiteX28" fmla="*/ 45804 w 580129"/>
                <a:gd name="connsiteY28" fmla="*/ 91444 h 402019"/>
                <a:gd name="connsiteX29" fmla="*/ 60150 w 580129"/>
                <a:gd name="connsiteY29" fmla="*/ 114898 h 402019"/>
                <a:gd name="connsiteX30" fmla="*/ 275719 w 580129"/>
                <a:gd name="connsiteY30" fmla="*/ 225196 h 40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129" h="402019">
                  <a:moveTo>
                    <a:pt x="16115" y="402020"/>
                  </a:moveTo>
                  <a:cubicBezTo>
                    <a:pt x="7252" y="402020"/>
                    <a:pt x="0" y="394768"/>
                    <a:pt x="0" y="385905"/>
                  </a:cubicBezTo>
                  <a:lnTo>
                    <a:pt x="0" y="16115"/>
                  </a:lnTo>
                  <a:cubicBezTo>
                    <a:pt x="0" y="7252"/>
                    <a:pt x="7252" y="0"/>
                    <a:pt x="16115" y="0"/>
                  </a:cubicBezTo>
                  <a:lnTo>
                    <a:pt x="564015" y="0"/>
                  </a:lnTo>
                  <a:cubicBezTo>
                    <a:pt x="572878" y="0"/>
                    <a:pt x="580129" y="7252"/>
                    <a:pt x="580129" y="16115"/>
                  </a:cubicBezTo>
                  <a:lnTo>
                    <a:pt x="580129" y="385905"/>
                  </a:lnTo>
                  <a:cubicBezTo>
                    <a:pt x="580129" y="394768"/>
                    <a:pt x="572878" y="402020"/>
                    <a:pt x="564015" y="402020"/>
                  </a:cubicBezTo>
                  <a:lnTo>
                    <a:pt x="16115" y="402020"/>
                  </a:lnTo>
                  <a:close/>
                  <a:moveTo>
                    <a:pt x="518210" y="356222"/>
                  </a:moveTo>
                  <a:cubicBezTo>
                    <a:pt x="527073" y="356222"/>
                    <a:pt x="534325" y="348970"/>
                    <a:pt x="534325" y="340107"/>
                  </a:cubicBezTo>
                  <a:lnTo>
                    <a:pt x="534325" y="175128"/>
                  </a:lnTo>
                  <a:cubicBezTo>
                    <a:pt x="534325" y="166265"/>
                    <a:pt x="527869" y="162317"/>
                    <a:pt x="519980" y="166352"/>
                  </a:cubicBezTo>
                  <a:lnTo>
                    <a:pt x="304410" y="276644"/>
                  </a:lnTo>
                  <a:cubicBezTo>
                    <a:pt x="296520" y="280679"/>
                    <a:pt x="283609" y="280679"/>
                    <a:pt x="275719" y="276644"/>
                  </a:cubicBezTo>
                  <a:lnTo>
                    <a:pt x="60150" y="166355"/>
                  </a:lnTo>
                  <a:cubicBezTo>
                    <a:pt x="52260" y="162320"/>
                    <a:pt x="45804" y="166268"/>
                    <a:pt x="45804" y="175131"/>
                  </a:cubicBezTo>
                  <a:lnTo>
                    <a:pt x="45804" y="340110"/>
                  </a:lnTo>
                  <a:cubicBezTo>
                    <a:pt x="45804" y="348974"/>
                    <a:pt x="53056" y="356225"/>
                    <a:pt x="61919" y="356225"/>
                  </a:cubicBezTo>
                  <a:lnTo>
                    <a:pt x="518210" y="356225"/>
                  </a:lnTo>
                  <a:close/>
                  <a:moveTo>
                    <a:pt x="275719" y="225196"/>
                  </a:moveTo>
                  <a:cubicBezTo>
                    <a:pt x="283609" y="229232"/>
                    <a:pt x="296520" y="229232"/>
                    <a:pt x="304410" y="225196"/>
                  </a:cubicBezTo>
                  <a:lnTo>
                    <a:pt x="519980" y="114898"/>
                  </a:lnTo>
                  <a:cubicBezTo>
                    <a:pt x="527869" y="110863"/>
                    <a:pt x="534325" y="100308"/>
                    <a:pt x="534325" y="91444"/>
                  </a:cubicBezTo>
                  <a:lnTo>
                    <a:pt x="534325" y="61913"/>
                  </a:lnTo>
                  <a:cubicBezTo>
                    <a:pt x="534325" y="53050"/>
                    <a:pt x="527073" y="45798"/>
                    <a:pt x="518210" y="45798"/>
                  </a:cubicBezTo>
                  <a:lnTo>
                    <a:pt x="61919" y="45798"/>
                  </a:lnTo>
                  <a:cubicBezTo>
                    <a:pt x="53056" y="45798"/>
                    <a:pt x="45804" y="53050"/>
                    <a:pt x="45804" y="61913"/>
                  </a:cubicBezTo>
                  <a:lnTo>
                    <a:pt x="45804" y="91444"/>
                  </a:lnTo>
                  <a:cubicBezTo>
                    <a:pt x="45804" y="100308"/>
                    <a:pt x="52260" y="110863"/>
                    <a:pt x="60150" y="114898"/>
                  </a:cubicBezTo>
                  <a:lnTo>
                    <a:pt x="275719" y="225196"/>
                  </a:lnTo>
                  <a:close/>
                </a:path>
              </a:pathLst>
            </a:custGeom>
            <a:solidFill>
              <a:schemeClr val="bg1"/>
            </a:solidFill>
            <a:ln w="3191" cap="flat">
              <a:noFill/>
              <a:prstDash val="solid"/>
              <a:miter/>
            </a:ln>
          </p:spPr>
          <p:txBody>
            <a:bodyPr rtlCol="0" anchor="ctr"/>
            <a:lstStyle/>
            <a:p>
              <a:pPr defTabSz="1625519">
                <a:buClr>
                  <a:srgbClr val="000000"/>
                </a:buClr>
              </a:pPr>
              <a:endParaRPr kumimoji="0" lang="ja-JP" altLang="en-US" sz="1100" kern="0">
                <a:solidFill>
                  <a:srgbClr val="FFFFFF"/>
                </a:solidFill>
                <a:latin typeface="游ゴシック" panose="020B0400000000000000" pitchFamily="50" charset="-128"/>
                <a:cs typeface="Arial"/>
                <a:sym typeface="Arial"/>
              </a:endParaRPr>
            </a:p>
          </p:txBody>
        </p:sp>
      </p:grpSp>
      <p:sp>
        <p:nvSpPr>
          <p:cNvPr id="323" name="テキスト ボックス 322">
            <a:extLst>
              <a:ext uri="{FF2B5EF4-FFF2-40B4-BE49-F238E27FC236}">
                <a16:creationId xmlns:a16="http://schemas.microsoft.com/office/drawing/2014/main" id="{D51524A2-40C0-73D9-B250-617FA7103336}"/>
              </a:ext>
            </a:extLst>
          </p:cNvPr>
          <p:cNvSpPr txBox="1"/>
          <p:nvPr/>
        </p:nvSpPr>
        <p:spPr>
          <a:xfrm>
            <a:off x="9354972" y="5486087"/>
            <a:ext cx="2227878" cy="338514"/>
          </a:xfrm>
          <a:prstGeom prst="rect">
            <a:avLst/>
          </a:prstGeom>
          <a:noFill/>
          <a:ln>
            <a:noFill/>
          </a:ln>
        </p:spPr>
        <p:txBody>
          <a:bodyPr spcFirstLastPara="1" wrap="square" lIns="121900" tIns="121900" rIns="121900" bIns="121900" rtlCol="0" anchor="t" anchorCtr="0">
            <a:spAutoFit/>
          </a:bodyPr>
          <a:lstStyle/>
          <a:p>
            <a:pPr algn="r"/>
            <a:r>
              <a:rPr lang="ja-JP" altLang="en-US" sz="600" b="1">
                <a:solidFill>
                  <a:schemeClr val="dk1"/>
                </a:solidFill>
                <a:latin typeface="游ゴシック" panose="020B0400000000000000" pitchFamily="50" charset="-128"/>
                <a:ea typeface="游ゴシック" panose="020B0400000000000000" pitchFamily="50" charset="-128"/>
              </a:rPr>
              <a:t>左記プラットフォームはぴあデータとも連携可能</a:t>
            </a:r>
          </a:p>
        </p:txBody>
      </p:sp>
      <p:pic>
        <p:nvPicPr>
          <p:cNvPr id="324" name="図 323" descr="挿絵 が含まれている画像&#10;&#10;自動的に生成された説明">
            <a:extLst>
              <a:ext uri="{FF2B5EF4-FFF2-40B4-BE49-F238E27FC236}">
                <a16:creationId xmlns:a16="http://schemas.microsoft.com/office/drawing/2014/main" id="{C73D89BC-DCFB-005D-B2AD-F29B16B2CDDD}"/>
              </a:ext>
            </a:extLst>
          </p:cNvPr>
          <p:cNvPicPr>
            <a:picLocks noChangeAspect="1"/>
          </p:cNvPicPr>
          <p:nvPr/>
        </p:nvPicPr>
        <p:blipFill>
          <a:blip r:embed="rId12"/>
          <a:stretch>
            <a:fillRect/>
          </a:stretch>
        </p:blipFill>
        <p:spPr>
          <a:xfrm>
            <a:off x="9739007" y="5287756"/>
            <a:ext cx="1754460" cy="297268"/>
          </a:xfrm>
          <a:prstGeom prst="rect">
            <a:avLst/>
          </a:prstGeom>
        </p:spPr>
      </p:pic>
      <p:pic>
        <p:nvPicPr>
          <p:cNvPr id="325" name="図 324" descr="挿絵, 記号 が含まれている画像&#10;&#10;自動的に生成された説明">
            <a:extLst>
              <a:ext uri="{FF2B5EF4-FFF2-40B4-BE49-F238E27FC236}">
                <a16:creationId xmlns:a16="http://schemas.microsoft.com/office/drawing/2014/main" id="{CFC6A4F5-76A3-5E18-EB33-B987CB147C07}"/>
              </a:ext>
            </a:extLst>
          </p:cNvPr>
          <p:cNvPicPr>
            <a:picLocks noChangeAspect="1"/>
          </p:cNvPicPr>
          <p:nvPr/>
        </p:nvPicPr>
        <p:blipFill>
          <a:blip r:embed="rId13"/>
          <a:stretch>
            <a:fillRect/>
          </a:stretch>
        </p:blipFill>
        <p:spPr>
          <a:xfrm>
            <a:off x="7251724" y="4161912"/>
            <a:ext cx="1351494" cy="320980"/>
          </a:xfrm>
          <a:prstGeom prst="rect">
            <a:avLst/>
          </a:prstGeom>
        </p:spPr>
      </p:pic>
      <p:grpSp>
        <p:nvGrpSpPr>
          <p:cNvPr id="345" name="グループ化 344">
            <a:extLst>
              <a:ext uri="{FF2B5EF4-FFF2-40B4-BE49-F238E27FC236}">
                <a16:creationId xmlns:a16="http://schemas.microsoft.com/office/drawing/2014/main" id="{14A67DE6-147B-2DF1-9F24-F470458D653C}"/>
              </a:ext>
            </a:extLst>
          </p:cNvPr>
          <p:cNvGrpSpPr/>
          <p:nvPr/>
        </p:nvGrpSpPr>
        <p:grpSpPr>
          <a:xfrm>
            <a:off x="694386" y="4664162"/>
            <a:ext cx="3330654" cy="813049"/>
            <a:chOff x="315199" y="4931445"/>
            <a:chExt cx="3951423" cy="964586"/>
          </a:xfrm>
        </p:grpSpPr>
        <p:pic>
          <p:nvPicPr>
            <p:cNvPr id="10" name="Google Shape;748;p44">
              <a:extLst>
                <a:ext uri="{FF2B5EF4-FFF2-40B4-BE49-F238E27FC236}">
                  <a16:creationId xmlns:a16="http://schemas.microsoft.com/office/drawing/2014/main" id="{2A5CE7FC-0CC7-9170-4EEB-6FE30B874DB0}"/>
                </a:ext>
              </a:extLst>
            </p:cNvPr>
            <p:cNvPicPr preferRelativeResize="0"/>
            <p:nvPr/>
          </p:nvPicPr>
          <p:blipFill rotWithShape="1">
            <a:blip r:embed="rId14">
              <a:alphaModFix/>
            </a:blip>
            <a:srcRect/>
            <a:stretch/>
          </p:blipFill>
          <p:spPr>
            <a:xfrm rot="10800000" flipH="1">
              <a:off x="2423155" y="4931445"/>
              <a:ext cx="1825456" cy="551403"/>
            </a:xfrm>
            <a:prstGeom prst="roundRect">
              <a:avLst>
                <a:gd name="adj" fmla="val 28433"/>
              </a:avLst>
            </a:prstGeom>
            <a:noFill/>
            <a:ln>
              <a:noFill/>
            </a:ln>
          </p:spPr>
        </p:pic>
        <p:sp>
          <p:nvSpPr>
            <p:cNvPr id="11" name="Google Shape;762;p44">
              <a:extLst>
                <a:ext uri="{FF2B5EF4-FFF2-40B4-BE49-F238E27FC236}">
                  <a16:creationId xmlns:a16="http://schemas.microsoft.com/office/drawing/2014/main" id="{7689044F-86E8-F357-39B7-CB42E8B1C1CF}"/>
                </a:ext>
              </a:extLst>
            </p:cNvPr>
            <p:cNvSpPr txBox="1"/>
            <p:nvPr/>
          </p:nvSpPr>
          <p:spPr>
            <a:xfrm>
              <a:off x="2516552" y="5000270"/>
              <a:ext cx="1625235" cy="403773"/>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200" b="1">
                  <a:solidFill>
                    <a:srgbClr val="FFFFFF"/>
                  </a:solidFill>
                  <a:latin typeface="游ゴシック" panose="020B0400000000000000" pitchFamily="50" charset="-128"/>
                  <a:ea typeface="游ゴシック" panose="020B0400000000000000" pitchFamily="50" charset="-128"/>
                  <a:sym typeface="Arial"/>
                </a:rPr>
                <a:t>カスタム</a:t>
              </a:r>
              <a:endParaRPr sz="1200" b="1">
                <a:solidFill>
                  <a:srgbClr val="FFFFFF"/>
                </a:solidFill>
                <a:latin typeface="游ゴシック" panose="020B0400000000000000" pitchFamily="50" charset="-128"/>
                <a:ea typeface="游ゴシック" panose="020B0400000000000000" pitchFamily="50" charset="-128"/>
                <a:sym typeface="Arial"/>
              </a:endParaRPr>
            </a:p>
          </p:txBody>
        </p:sp>
        <p:pic>
          <p:nvPicPr>
            <p:cNvPr id="12" name="Google Shape;748;p44">
              <a:extLst>
                <a:ext uri="{FF2B5EF4-FFF2-40B4-BE49-F238E27FC236}">
                  <a16:creationId xmlns:a16="http://schemas.microsoft.com/office/drawing/2014/main" id="{806CFF1C-D04F-1EC7-5B2D-4C9FF3C99252}"/>
                </a:ext>
              </a:extLst>
            </p:cNvPr>
            <p:cNvPicPr preferRelativeResize="0"/>
            <p:nvPr/>
          </p:nvPicPr>
          <p:blipFill rotWithShape="1">
            <a:blip r:embed="rId14">
              <a:alphaModFix/>
            </a:blip>
            <a:srcRect/>
            <a:stretch/>
          </p:blipFill>
          <p:spPr>
            <a:xfrm rot="10800000" flipH="1">
              <a:off x="377354" y="4931447"/>
              <a:ext cx="1825456" cy="551403"/>
            </a:xfrm>
            <a:prstGeom prst="roundRect">
              <a:avLst>
                <a:gd name="adj" fmla="val 28433"/>
              </a:avLst>
            </a:prstGeom>
            <a:noFill/>
            <a:ln>
              <a:noFill/>
            </a:ln>
          </p:spPr>
        </p:pic>
        <p:sp>
          <p:nvSpPr>
            <p:cNvPr id="13" name="Google Shape;762;p44">
              <a:extLst>
                <a:ext uri="{FF2B5EF4-FFF2-40B4-BE49-F238E27FC236}">
                  <a16:creationId xmlns:a16="http://schemas.microsoft.com/office/drawing/2014/main" id="{AE434864-7964-9702-DB4C-28A43893562A}"/>
                </a:ext>
              </a:extLst>
            </p:cNvPr>
            <p:cNvSpPr txBox="1"/>
            <p:nvPr/>
          </p:nvSpPr>
          <p:spPr>
            <a:xfrm>
              <a:off x="470753" y="5000270"/>
              <a:ext cx="1625233" cy="403774"/>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200" b="1">
                  <a:solidFill>
                    <a:srgbClr val="FFFFFF"/>
                  </a:solidFill>
                  <a:latin typeface="+mn-ea"/>
                  <a:sym typeface="Arial"/>
                </a:rPr>
                <a:t>プリセット</a:t>
              </a:r>
              <a:endParaRPr sz="1200" b="1">
                <a:solidFill>
                  <a:srgbClr val="FFFFFF"/>
                </a:solidFill>
                <a:latin typeface="游ゴシック" panose="020B0400000000000000" pitchFamily="50" charset="-128"/>
                <a:ea typeface="游ゴシック" panose="020B0400000000000000" pitchFamily="50" charset="-128"/>
                <a:sym typeface="Arial"/>
              </a:endParaRPr>
            </a:p>
          </p:txBody>
        </p:sp>
        <p:sp>
          <p:nvSpPr>
            <p:cNvPr id="334" name="Google Shape;497;p32">
              <a:extLst>
                <a:ext uri="{FF2B5EF4-FFF2-40B4-BE49-F238E27FC236}">
                  <a16:creationId xmlns:a16="http://schemas.microsoft.com/office/drawing/2014/main" id="{A54E2FE8-567D-3066-5C26-037E9BB5D488}"/>
                </a:ext>
              </a:extLst>
            </p:cNvPr>
            <p:cNvSpPr txBox="1"/>
            <p:nvPr/>
          </p:nvSpPr>
          <p:spPr>
            <a:xfrm>
              <a:off x="315199" y="5443715"/>
              <a:ext cx="2002848" cy="448945"/>
            </a:xfrm>
            <a:prstGeom prst="rect">
              <a:avLst/>
            </a:prstGeom>
            <a:noFill/>
            <a:ln>
              <a:noFill/>
            </a:ln>
          </p:spPr>
          <p:txBody>
            <a:bodyPr spcFirstLastPara="1" wrap="square" lIns="121900" tIns="121900" rIns="121900" bIns="121900" anchor="t" anchorCtr="0">
              <a:noAutofit/>
            </a:bodyPr>
            <a:lstStyle/>
            <a:p>
              <a:pPr algn="ctr"/>
              <a:r>
                <a:rPr lang="ja-JP" altLang="en-US" sz="1050" b="1">
                  <a:solidFill>
                    <a:schemeClr val="accent1"/>
                  </a:solidFill>
                  <a:latin typeface="游ゴシック"/>
                  <a:ea typeface="游ゴシック"/>
                </a:rPr>
                <a:t>使いやすくセット</a:t>
              </a:r>
              <a:endParaRPr lang="en-US" altLang="ja-JP" sz="1050" b="1">
                <a:solidFill>
                  <a:schemeClr val="accent1"/>
                </a:solidFill>
                <a:latin typeface="游ゴシック"/>
                <a:ea typeface="游ゴシック"/>
              </a:endParaRPr>
            </a:p>
            <a:p>
              <a:pPr algn="ctr"/>
              <a:r>
                <a:rPr lang="ja-JP" altLang="en-US" sz="1050" b="1">
                  <a:solidFill>
                    <a:schemeClr val="accent1"/>
                  </a:solidFill>
                  <a:latin typeface="游ゴシック"/>
                  <a:ea typeface="游ゴシック"/>
                </a:rPr>
                <a:t>された既存セグメント</a:t>
              </a:r>
            </a:p>
          </p:txBody>
        </p:sp>
        <p:sp>
          <p:nvSpPr>
            <p:cNvPr id="335" name="Google Shape;497;p32">
              <a:extLst>
                <a:ext uri="{FF2B5EF4-FFF2-40B4-BE49-F238E27FC236}">
                  <a16:creationId xmlns:a16="http://schemas.microsoft.com/office/drawing/2014/main" id="{4F7BCBFA-6F21-34AD-6D64-4177E9208613}"/>
                </a:ext>
              </a:extLst>
            </p:cNvPr>
            <p:cNvSpPr txBox="1"/>
            <p:nvPr/>
          </p:nvSpPr>
          <p:spPr>
            <a:xfrm>
              <a:off x="2388083" y="5447086"/>
              <a:ext cx="1878539" cy="448945"/>
            </a:xfrm>
            <a:prstGeom prst="rect">
              <a:avLst/>
            </a:prstGeom>
            <a:noFill/>
            <a:ln>
              <a:noFill/>
            </a:ln>
          </p:spPr>
          <p:txBody>
            <a:bodyPr spcFirstLastPara="1" wrap="square" lIns="121900" tIns="121900" rIns="121900" bIns="121900" anchor="t" anchorCtr="0">
              <a:noAutofit/>
            </a:bodyPr>
            <a:lstStyle/>
            <a:p>
              <a:pPr algn="ctr"/>
              <a:r>
                <a:rPr lang="ja-JP" altLang="en-US" sz="1050" b="1">
                  <a:solidFill>
                    <a:schemeClr val="accent1"/>
                  </a:solidFill>
                  <a:latin typeface="游ゴシック"/>
                  <a:ea typeface="游ゴシック"/>
                </a:rPr>
                <a:t>オーダーメイドの</a:t>
              </a:r>
              <a:endParaRPr lang="en-US" altLang="ja-JP" sz="1050" b="1">
                <a:solidFill>
                  <a:schemeClr val="accent1"/>
                </a:solidFill>
                <a:latin typeface="游ゴシック"/>
                <a:ea typeface="游ゴシック"/>
              </a:endParaRPr>
            </a:p>
            <a:p>
              <a:pPr algn="ctr"/>
              <a:r>
                <a:rPr lang="ja-JP" altLang="en-US" sz="1050" b="1">
                  <a:solidFill>
                    <a:schemeClr val="accent1"/>
                  </a:solidFill>
                  <a:latin typeface="游ゴシック"/>
                  <a:ea typeface="游ゴシック"/>
                </a:rPr>
                <a:t>セグメント</a:t>
              </a:r>
              <a:endParaRPr lang="en-US" altLang="ja-JP" sz="1050" b="1">
                <a:solidFill>
                  <a:schemeClr val="accent1"/>
                </a:solidFill>
                <a:latin typeface="游ゴシック"/>
                <a:ea typeface="游ゴシック"/>
              </a:endParaRPr>
            </a:p>
          </p:txBody>
        </p:sp>
      </p:grpSp>
      <p:sp>
        <p:nvSpPr>
          <p:cNvPr id="338" name="四角形: 角を丸くする 337">
            <a:extLst>
              <a:ext uri="{FF2B5EF4-FFF2-40B4-BE49-F238E27FC236}">
                <a16:creationId xmlns:a16="http://schemas.microsoft.com/office/drawing/2014/main" id="{E3A3D2E4-2361-0644-DDB5-846D4153E68E}"/>
              </a:ext>
            </a:extLst>
          </p:cNvPr>
          <p:cNvSpPr/>
          <p:nvPr/>
        </p:nvSpPr>
        <p:spPr>
          <a:xfrm>
            <a:off x="4678977" y="4098057"/>
            <a:ext cx="2017494" cy="448690"/>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ja-JP" altLang="en-US" sz="1400" b="1">
                <a:ea typeface="游ゴシック"/>
              </a:rPr>
              <a:t>パートナー連携商品</a:t>
            </a:r>
          </a:p>
        </p:txBody>
      </p:sp>
      <p:sp>
        <p:nvSpPr>
          <p:cNvPr id="340" name="四角形: 角を丸くする 339">
            <a:extLst>
              <a:ext uri="{FF2B5EF4-FFF2-40B4-BE49-F238E27FC236}">
                <a16:creationId xmlns:a16="http://schemas.microsoft.com/office/drawing/2014/main" id="{6647C156-4FA1-D9FA-6EFE-3B08341BFB48}"/>
              </a:ext>
            </a:extLst>
          </p:cNvPr>
          <p:cNvSpPr/>
          <p:nvPr/>
        </p:nvSpPr>
        <p:spPr>
          <a:xfrm>
            <a:off x="4671040" y="5259670"/>
            <a:ext cx="2009557" cy="424878"/>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ja-JP" altLang="en-US" sz="1400" b="1">
                <a:ea typeface="游ゴシック"/>
              </a:rPr>
              <a:t>そのほか</a:t>
            </a:r>
            <a:endParaRPr lang="en-US" altLang="ja-JP" sz="1400" b="1">
              <a:ea typeface="游ゴシック"/>
            </a:endParaRPr>
          </a:p>
          <a:p>
            <a:pPr algn="ctr"/>
            <a:r>
              <a:rPr lang="ja-JP" altLang="en-US" sz="1400" b="1">
                <a:ea typeface="游ゴシック"/>
              </a:rPr>
              <a:t>外部広告連携</a:t>
            </a:r>
          </a:p>
        </p:txBody>
      </p:sp>
      <p:sp>
        <p:nvSpPr>
          <p:cNvPr id="342" name="テキスト ボックス 341">
            <a:extLst>
              <a:ext uri="{FF2B5EF4-FFF2-40B4-BE49-F238E27FC236}">
                <a16:creationId xmlns:a16="http://schemas.microsoft.com/office/drawing/2014/main" id="{BDD675FD-3E24-E3C2-DF23-6D90DB817F67}"/>
              </a:ext>
            </a:extLst>
          </p:cNvPr>
          <p:cNvSpPr txBox="1"/>
          <p:nvPr/>
        </p:nvSpPr>
        <p:spPr>
          <a:xfrm>
            <a:off x="7115958" y="3195459"/>
            <a:ext cx="1064512" cy="353903"/>
          </a:xfrm>
          <a:prstGeom prst="rect">
            <a:avLst/>
          </a:prstGeom>
          <a:noFill/>
          <a:ln>
            <a:noFill/>
          </a:ln>
        </p:spPr>
        <p:txBody>
          <a:bodyPr spcFirstLastPara="1" wrap="square" lIns="121900" tIns="121900" rIns="121900" bIns="121900" rtlCol="0" anchor="t" anchorCtr="0">
            <a:spAutoFit/>
          </a:bodyPr>
          <a:lstStyle/>
          <a:p>
            <a:pPr algn="r"/>
            <a:r>
              <a:rPr lang="ja-JP" altLang="en-US" sz="700" b="1">
                <a:solidFill>
                  <a:schemeClr val="dk1"/>
                </a:solidFill>
                <a:latin typeface="游ゴシック" panose="020B0400000000000000" pitchFamily="50" charset="-128"/>
                <a:ea typeface="游ゴシック" panose="020B0400000000000000" pitchFamily="50" charset="-128"/>
              </a:rPr>
              <a:t>など</a:t>
            </a:r>
            <a:r>
              <a:rPr lang="en-US" altLang="ja-JP" sz="700" b="1">
                <a:solidFill>
                  <a:schemeClr val="dk1"/>
                </a:solidFill>
                <a:latin typeface="游ゴシック" panose="020B0400000000000000" pitchFamily="50" charset="-128"/>
                <a:ea typeface="游ゴシック" panose="020B0400000000000000" pitchFamily="50" charset="-128"/>
              </a:rPr>
              <a:t>WEB</a:t>
            </a:r>
            <a:r>
              <a:rPr lang="ja-JP" altLang="en-US" sz="700" b="1">
                <a:solidFill>
                  <a:schemeClr val="dk1"/>
                </a:solidFill>
                <a:latin typeface="游ゴシック" panose="020B0400000000000000" pitchFamily="50" charset="-128"/>
                <a:ea typeface="游ゴシック" panose="020B0400000000000000" pitchFamily="50" charset="-128"/>
              </a:rPr>
              <a:t>メディア</a:t>
            </a:r>
          </a:p>
        </p:txBody>
      </p:sp>
      <p:sp>
        <p:nvSpPr>
          <p:cNvPr id="351" name="四角形: 角を丸くする 350">
            <a:extLst>
              <a:ext uri="{FF2B5EF4-FFF2-40B4-BE49-F238E27FC236}">
                <a16:creationId xmlns:a16="http://schemas.microsoft.com/office/drawing/2014/main" id="{EA88E840-90F4-7528-FBCC-AFF8677880AA}"/>
              </a:ext>
            </a:extLst>
          </p:cNvPr>
          <p:cNvSpPr/>
          <p:nvPr/>
        </p:nvSpPr>
        <p:spPr>
          <a:xfrm>
            <a:off x="1457937" y="3169606"/>
            <a:ext cx="2567103" cy="1309505"/>
          </a:xfrm>
          <a:prstGeom prst="roundRect">
            <a:avLst>
              <a:gd name="adj" fmla="val 0"/>
            </a:avLst>
          </a:prstGeom>
          <a:solidFill>
            <a:srgbClr val="F2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a:solidFill>
                  <a:schemeClr val="accent1"/>
                </a:solidFill>
              </a:rPr>
              <a:t>・メディア利用／サービス利用</a:t>
            </a:r>
            <a:endParaRPr lang="en-US" altLang="ja-JP" sz="1000" b="1">
              <a:solidFill>
                <a:schemeClr val="accent1"/>
              </a:solidFill>
            </a:endParaRPr>
          </a:p>
          <a:p>
            <a:r>
              <a:rPr lang="ja-JP" altLang="en-US" sz="1000" b="1">
                <a:solidFill>
                  <a:schemeClr val="accent1"/>
                </a:solidFill>
              </a:rPr>
              <a:t>・記事／キーワード接触</a:t>
            </a:r>
            <a:endParaRPr lang="en-US" altLang="ja-JP" sz="1000" b="1">
              <a:solidFill>
                <a:schemeClr val="accent1"/>
              </a:solidFill>
            </a:endParaRPr>
          </a:p>
          <a:p>
            <a:r>
              <a:rPr lang="ja-JP" altLang="en-US" sz="1000" b="1">
                <a:solidFill>
                  <a:schemeClr val="accent1"/>
                </a:solidFill>
              </a:rPr>
              <a:t>・接触回数／頻度</a:t>
            </a:r>
            <a:endParaRPr lang="en-US" altLang="ja-JP" sz="1000" b="1">
              <a:solidFill>
                <a:schemeClr val="accent1"/>
              </a:solidFill>
            </a:endParaRPr>
          </a:p>
          <a:p>
            <a:r>
              <a:rPr kumimoji="1" lang="ja-JP" altLang="en-US" sz="1000" b="1">
                <a:solidFill>
                  <a:schemeClr val="accent1"/>
                </a:solidFill>
              </a:rPr>
              <a:t>・会員属性／推定属性</a:t>
            </a:r>
            <a:endParaRPr kumimoji="1" lang="en-US" altLang="ja-JP" sz="1000" b="1">
              <a:solidFill>
                <a:schemeClr val="accent1"/>
              </a:solidFill>
            </a:endParaRPr>
          </a:p>
          <a:p>
            <a:r>
              <a:rPr lang="ja-JP" altLang="en-US" sz="1000" b="1">
                <a:solidFill>
                  <a:schemeClr val="accent1"/>
                </a:solidFill>
              </a:rPr>
              <a:t>・イベント応募／</a:t>
            </a:r>
            <a:r>
              <a:rPr kumimoji="1" lang="ja-JP" altLang="en-US" sz="1000" b="1">
                <a:solidFill>
                  <a:schemeClr val="accent1"/>
                </a:solidFill>
              </a:rPr>
              <a:t>広告クリック</a:t>
            </a:r>
            <a:endParaRPr kumimoji="1" lang="en-US" altLang="ja-JP" sz="1000" b="1">
              <a:solidFill>
                <a:schemeClr val="accent1"/>
              </a:solidFill>
            </a:endParaRPr>
          </a:p>
          <a:p>
            <a:r>
              <a:rPr kumimoji="1" lang="ja-JP" altLang="en-US" sz="1000" b="1">
                <a:solidFill>
                  <a:schemeClr val="accent1"/>
                </a:solidFill>
              </a:rPr>
              <a:t>・外部連携データ</a:t>
            </a:r>
            <a:endParaRPr kumimoji="1" lang="en-US" altLang="ja-JP" sz="1000" b="1">
              <a:solidFill>
                <a:schemeClr val="accent1"/>
              </a:solidFill>
            </a:endParaRPr>
          </a:p>
        </p:txBody>
      </p:sp>
      <p:sp>
        <p:nvSpPr>
          <p:cNvPr id="353" name="テキスト ボックス 352">
            <a:extLst>
              <a:ext uri="{FF2B5EF4-FFF2-40B4-BE49-F238E27FC236}">
                <a16:creationId xmlns:a16="http://schemas.microsoft.com/office/drawing/2014/main" id="{8917AE03-F354-FC3B-EA0D-352C055D398C}"/>
              </a:ext>
            </a:extLst>
          </p:cNvPr>
          <p:cNvSpPr txBox="1"/>
          <p:nvPr/>
        </p:nvSpPr>
        <p:spPr>
          <a:xfrm>
            <a:off x="2169801" y="4232114"/>
            <a:ext cx="1873203" cy="323135"/>
          </a:xfrm>
          <a:prstGeom prst="rect">
            <a:avLst/>
          </a:prstGeom>
          <a:noFill/>
          <a:ln>
            <a:noFill/>
          </a:ln>
        </p:spPr>
        <p:txBody>
          <a:bodyPr spcFirstLastPara="1" wrap="square" lIns="91425" tIns="91425" rIns="91425" bIns="91425" rtlCol="0" anchor="t" anchorCtr="0">
            <a:spAutoFit/>
          </a:bodyPr>
          <a:lstStyle/>
          <a:p>
            <a:pPr marL="0" indent="0" rtl="0">
              <a:spcBef>
                <a:spcPts val="0"/>
              </a:spcBef>
              <a:spcAft>
                <a:spcPts val="0"/>
              </a:spcAft>
              <a:buNone/>
            </a:pPr>
            <a:r>
              <a:rPr kumimoji="1" lang="ja-JP" altLang="en-US" sz="900" b="1">
                <a:solidFill>
                  <a:schemeClr val="dk1"/>
                </a:solidFill>
                <a:latin typeface="游ゴシック" panose="020B0400000000000000" pitchFamily="50" charset="-128"/>
                <a:ea typeface="游ゴシック" panose="020B0400000000000000" pitchFamily="50" charset="-128"/>
              </a:rPr>
              <a:t>などから抽出、セグメント作成</a:t>
            </a:r>
          </a:p>
        </p:txBody>
      </p:sp>
      <p:sp>
        <p:nvSpPr>
          <p:cNvPr id="15" name="テキスト ボックス 14">
            <a:extLst>
              <a:ext uri="{FF2B5EF4-FFF2-40B4-BE49-F238E27FC236}">
                <a16:creationId xmlns:a16="http://schemas.microsoft.com/office/drawing/2014/main" id="{333960D9-AAF4-B90B-1316-0062E3EEADFF}"/>
              </a:ext>
            </a:extLst>
          </p:cNvPr>
          <p:cNvSpPr txBox="1"/>
          <p:nvPr/>
        </p:nvSpPr>
        <p:spPr>
          <a:xfrm>
            <a:off x="1132607" y="2754169"/>
            <a:ext cx="1945903" cy="369332"/>
          </a:xfrm>
          <a:prstGeom prst="rect">
            <a:avLst/>
          </a:prstGeom>
          <a:noFill/>
        </p:spPr>
        <p:txBody>
          <a:bodyPr wrap="square" lIns="91440" tIns="45720" rIns="91440" bIns="45720" rtlCol="0" anchor="t">
            <a:spAutoFit/>
          </a:bodyPr>
          <a:lstStyle/>
          <a:p>
            <a:pPr algn="ctr" defTabSz="1219170">
              <a:buClr>
                <a:srgbClr val="000000"/>
              </a:buClr>
            </a:pPr>
            <a:r>
              <a:rPr lang="en-US" altLang="ja-JP" b="1" kern="0">
                <a:solidFill>
                  <a:schemeClr val="accent1"/>
                </a:solidFill>
                <a:latin typeface="游ゴシック"/>
                <a:ea typeface="游ゴシック"/>
                <a:cs typeface="Arial"/>
                <a:sym typeface="Arial"/>
              </a:rPr>
              <a:t>5,000</a:t>
            </a:r>
            <a:r>
              <a:rPr lang="ja-JP" altLang="en-US" b="1" kern="0">
                <a:solidFill>
                  <a:schemeClr val="accent1"/>
                </a:solidFill>
                <a:latin typeface="游ゴシック"/>
                <a:ea typeface="游ゴシック"/>
                <a:cs typeface="Arial"/>
                <a:sym typeface="Arial"/>
              </a:rPr>
              <a:t>万</a:t>
            </a:r>
            <a:r>
              <a:rPr lang="en-US" altLang="ja-JP" sz="1200" b="1" kern="0">
                <a:solidFill>
                  <a:srgbClr val="EB0083"/>
                </a:solidFill>
                <a:latin typeface="游ゴシック"/>
                <a:ea typeface="游ゴシック"/>
                <a:cs typeface="Arial"/>
                <a:sym typeface="Arial"/>
              </a:rPr>
              <a:t>UU</a:t>
            </a:r>
            <a:endParaRPr lang="ja-JP" altLang="en-US" b="1" kern="0">
              <a:solidFill>
                <a:srgbClr val="EB0083"/>
              </a:solidFill>
              <a:latin typeface="游ゴシック"/>
              <a:ea typeface="游ゴシック"/>
              <a:cs typeface="Arial"/>
              <a:sym typeface="Arial"/>
            </a:endParaRPr>
          </a:p>
        </p:txBody>
      </p:sp>
      <p:sp>
        <p:nvSpPr>
          <p:cNvPr id="16" name="テキスト ボックス 15">
            <a:extLst>
              <a:ext uri="{FF2B5EF4-FFF2-40B4-BE49-F238E27FC236}">
                <a16:creationId xmlns:a16="http://schemas.microsoft.com/office/drawing/2014/main" id="{F2AB35B1-AB18-BDAD-AF96-8C7950CB1978}"/>
              </a:ext>
            </a:extLst>
          </p:cNvPr>
          <p:cNvSpPr txBox="1"/>
          <p:nvPr/>
        </p:nvSpPr>
        <p:spPr>
          <a:xfrm>
            <a:off x="2174046" y="2754170"/>
            <a:ext cx="1934967" cy="369332"/>
          </a:xfrm>
          <a:prstGeom prst="rect">
            <a:avLst/>
          </a:prstGeom>
          <a:noFill/>
        </p:spPr>
        <p:txBody>
          <a:bodyPr wrap="square" rtlCol="0">
            <a:spAutoFit/>
          </a:bodyPr>
          <a:lstStyle/>
          <a:p>
            <a:pPr algn="ctr" defTabSz="1219170">
              <a:buClr>
                <a:srgbClr val="000000"/>
              </a:buClr>
            </a:pPr>
            <a:r>
              <a:rPr lang="en-US" altLang="ja-JP" b="1" kern="0">
                <a:solidFill>
                  <a:schemeClr val="accent1"/>
                </a:solidFill>
                <a:latin typeface="游ゴシック" panose="020B0400000000000000" pitchFamily="50" charset="-128"/>
                <a:ea typeface="游ゴシック" panose="020B0400000000000000" pitchFamily="50" charset="-128"/>
                <a:cs typeface="Arial"/>
                <a:sym typeface="Arial"/>
              </a:rPr>
              <a:t>640万ID</a:t>
            </a:r>
            <a:endParaRPr lang="en-US" altLang="ja-JP"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Tree>
    <p:extLst>
      <p:ext uri="{BB962C8B-B14F-4D97-AF65-F5344CB8AC3E}">
        <p14:creationId xmlns:p14="http://schemas.microsoft.com/office/powerpoint/2010/main" val="61249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58" name="図 557">
            <a:extLst>
              <a:ext uri="{FF2B5EF4-FFF2-40B4-BE49-F238E27FC236}">
                <a16:creationId xmlns:a16="http://schemas.microsoft.com/office/drawing/2014/main" id="{B3770F77-A7F2-5A24-403B-9D758B7493CF}"/>
              </a:ext>
            </a:extLst>
          </p:cNvPr>
          <p:cNvPicPr>
            <a:picLocks noChangeAspect="1"/>
          </p:cNvPicPr>
          <p:nvPr/>
        </p:nvPicPr>
        <p:blipFill>
          <a:blip r:embed="rId3"/>
          <a:stretch>
            <a:fillRect/>
          </a:stretch>
        </p:blipFill>
        <p:spPr>
          <a:xfrm>
            <a:off x="8670175" y="4296955"/>
            <a:ext cx="2509864" cy="1702412"/>
          </a:xfrm>
          <a:prstGeom prst="rect">
            <a:avLst/>
          </a:prstGeom>
          <a:ln>
            <a:solidFill>
              <a:schemeClr val="bg1">
                <a:lumMod val="85000"/>
              </a:schemeClr>
            </a:solidFill>
          </a:ln>
        </p:spPr>
      </p:pic>
      <p:sp>
        <p:nvSpPr>
          <p:cNvPr id="4" name="Google Shape;516;p32">
            <a:extLst>
              <a:ext uri="{FF2B5EF4-FFF2-40B4-BE49-F238E27FC236}">
                <a16:creationId xmlns:a16="http://schemas.microsoft.com/office/drawing/2014/main" id="{DA20BAE7-9D8C-880F-5C48-8C77B5336E1A}"/>
              </a:ext>
            </a:extLst>
          </p:cNvPr>
          <p:cNvSpPr txBox="1"/>
          <p:nvPr/>
        </p:nvSpPr>
        <p:spPr>
          <a:xfrm>
            <a:off x="311272" y="2276455"/>
            <a:ext cx="2900872" cy="388991"/>
          </a:xfrm>
          <a:prstGeom prst="rect">
            <a:avLst/>
          </a:prstGeom>
          <a:noFill/>
          <a:ln>
            <a:noFill/>
          </a:ln>
        </p:spPr>
        <p:txBody>
          <a:bodyPr spcFirstLastPara="1" wrap="square" lIns="121900" tIns="121900" rIns="121900" bIns="121900" anchor="t" anchorCtr="0">
            <a:noAutofit/>
          </a:bodyPr>
          <a:lstStyle/>
          <a:p>
            <a:endParaRPr lang="ja-JP" altLang="en-US" sz="1467" b="1">
              <a:solidFill>
                <a:schemeClr val="accent1"/>
              </a:solidFill>
              <a:latin typeface="游ゴシック" panose="020B0400000000000000" pitchFamily="50" charset="-128"/>
              <a:ea typeface="游ゴシック" panose="020B0400000000000000" pitchFamily="50" charset="-128"/>
            </a:endParaRPr>
          </a:p>
        </p:txBody>
      </p:sp>
      <p:cxnSp>
        <p:nvCxnSpPr>
          <p:cNvPr id="5" name="直線コネクタ 4">
            <a:extLst>
              <a:ext uri="{FF2B5EF4-FFF2-40B4-BE49-F238E27FC236}">
                <a16:creationId xmlns:a16="http://schemas.microsoft.com/office/drawing/2014/main" id="{2DFD8CCF-B405-4DD9-817E-837ECF2693DD}"/>
              </a:ext>
            </a:extLst>
          </p:cNvPr>
          <p:cNvCxnSpPr>
            <a:cxnSpLocks/>
          </p:cNvCxnSpPr>
          <p:nvPr/>
        </p:nvCxnSpPr>
        <p:spPr>
          <a:xfrm>
            <a:off x="415255" y="2808307"/>
            <a:ext cx="35103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08D4295C-C2F3-3C0F-22DE-0FB74EAD695E}"/>
              </a:ext>
            </a:extLst>
          </p:cNvPr>
          <p:cNvCxnSpPr>
            <a:cxnSpLocks/>
          </p:cNvCxnSpPr>
          <p:nvPr/>
        </p:nvCxnSpPr>
        <p:spPr>
          <a:xfrm>
            <a:off x="4306615" y="2808307"/>
            <a:ext cx="35103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87597BC-4AFF-030B-E1D4-0D6D573F9D72}"/>
              </a:ext>
            </a:extLst>
          </p:cNvPr>
          <p:cNvCxnSpPr>
            <a:cxnSpLocks/>
          </p:cNvCxnSpPr>
          <p:nvPr/>
        </p:nvCxnSpPr>
        <p:spPr>
          <a:xfrm>
            <a:off x="8197973" y="2808307"/>
            <a:ext cx="35103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Google Shape;442;p31">
            <a:extLst>
              <a:ext uri="{FF2B5EF4-FFF2-40B4-BE49-F238E27FC236}">
                <a16:creationId xmlns:a16="http://schemas.microsoft.com/office/drawing/2014/main" id="{ACE6A969-D541-A611-F713-BF05F4CAF748}"/>
              </a:ext>
            </a:extLst>
          </p:cNvPr>
          <p:cNvSpPr/>
          <p:nvPr/>
        </p:nvSpPr>
        <p:spPr>
          <a:xfrm>
            <a:off x="415253" y="1932725"/>
            <a:ext cx="361064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a:buClr>
                <a:srgbClr val="FFFFFF"/>
              </a:buClr>
              <a:buSzPts val="700"/>
            </a:pPr>
            <a:r>
              <a:rPr lang="ja-JP" altLang="en-US" sz="1600" b="1">
                <a:solidFill>
                  <a:schemeClr val="bg1"/>
                </a:solidFill>
                <a:latin typeface="+mn-ea"/>
                <a:ea typeface="+mn-ea"/>
                <a:cs typeface="Meiryo"/>
                <a:sym typeface="Meiryo"/>
              </a:rPr>
              <a:t>プランニング</a:t>
            </a:r>
            <a:endParaRPr lang="en-US" altLang="ja-JP" sz="1600" b="1">
              <a:solidFill>
                <a:schemeClr val="bg1"/>
              </a:solidFill>
              <a:latin typeface="+mn-ea"/>
              <a:ea typeface="+mn-ea"/>
              <a:cs typeface="Meiryo"/>
              <a:sym typeface="Meiryo"/>
            </a:endParaRPr>
          </a:p>
        </p:txBody>
      </p:sp>
      <p:sp>
        <p:nvSpPr>
          <p:cNvPr id="11" name="Google Shape;442;p31">
            <a:extLst>
              <a:ext uri="{FF2B5EF4-FFF2-40B4-BE49-F238E27FC236}">
                <a16:creationId xmlns:a16="http://schemas.microsoft.com/office/drawing/2014/main" id="{87EAF1A2-0407-5EB4-D297-E39351A80581}"/>
              </a:ext>
            </a:extLst>
          </p:cNvPr>
          <p:cNvSpPr/>
          <p:nvPr/>
        </p:nvSpPr>
        <p:spPr>
          <a:xfrm>
            <a:off x="8093988" y="1933113"/>
            <a:ext cx="3614320"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lvl="0" algn="ctr">
              <a:buClr>
                <a:srgbClr val="FFFFFF"/>
              </a:buClr>
              <a:buSzPts val="700"/>
            </a:pPr>
            <a:r>
              <a:rPr lang="ja-JP" altLang="en-US" sz="1600" b="1">
                <a:solidFill>
                  <a:schemeClr val="bg1"/>
                </a:solidFill>
                <a:latin typeface="+mn-ea"/>
                <a:ea typeface="+mn-ea"/>
                <a:cs typeface="Meiryo"/>
                <a:sym typeface="Meiryo"/>
              </a:rPr>
              <a:t>レポート・効果検証</a:t>
            </a:r>
          </a:p>
        </p:txBody>
      </p:sp>
      <p:sp>
        <p:nvSpPr>
          <p:cNvPr id="12" name="Google Shape;442;p31">
            <a:extLst>
              <a:ext uri="{FF2B5EF4-FFF2-40B4-BE49-F238E27FC236}">
                <a16:creationId xmlns:a16="http://schemas.microsoft.com/office/drawing/2014/main" id="{7378D253-D88B-D45D-E6C3-6C169E57CB7A}"/>
              </a:ext>
            </a:extLst>
          </p:cNvPr>
          <p:cNvSpPr/>
          <p:nvPr/>
        </p:nvSpPr>
        <p:spPr>
          <a:xfrm>
            <a:off x="4256459" y="1932725"/>
            <a:ext cx="361064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a:buClr>
                <a:srgbClr val="FFFFFF"/>
              </a:buClr>
              <a:buSzPts val="700"/>
            </a:pPr>
            <a:r>
              <a:rPr lang="ja-JP" altLang="en-US" sz="1600" b="1">
                <a:solidFill>
                  <a:schemeClr val="bg1"/>
                </a:solidFill>
                <a:latin typeface="+mn-ea"/>
                <a:ea typeface="+mn-ea"/>
                <a:cs typeface="Meiryo"/>
                <a:sym typeface="Meiryo"/>
              </a:rPr>
              <a:t>広告掲載</a:t>
            </a:r>
            <a:endParaRPr lang="en-US" altLang="ja-JP" sz="1600" b="1">
              <a:solidFill>
                <a:schemeClr val="bg1"/>
              </a:solidFill>
              <a:latin typeface="+mn-ea"/>
              <a:ea typeface="+mn-ea"/>
              <a:cs typeface="Meiryo"/>
              <a:sym typeface="Meiryo"/>
            </a:endParaRPr>
          </a:p>
        </p:txBody>
      </p:sp>
      <p:sp>
        <p:nvSpPr>
          <p:cNvPr id="16" name="Google Shape;521;p32">
            <a:extLst>
              <a:ext uri="{FF2B5EF4-FFF2-40B4-BE49-F238E27FC236}">
                <a16:creationId xmlns:a16="http://schemas.microsoft.com/office/drawing/2014/main" id="{57F13163-4ED4-3886-23AB-DFB333BCB37A}"/>
              </a:ext>
            </a:extLst>
          </p:cNvPr>
          <p:cNvSpPr txBox="1"/>
          <p:nvPr/>
        </p:nvSpPr>
        <p:spPr>
          <a:xfrm>
            <a:off x="406994" y="2199118"/>
            <a:ext cx="3574009" cy="677068"/>
          </a:xfrm>
          <a:prstGeom prst="rect">
            <a:avLst/>
          </a:prstGeom>
          <a:noFill/>
          <a:ln>
            <a:noFill/>
          </a:ln>
        </p:spPr>
        <p:txBody>
          <a:bodyPr spcFirstLastPara="1" wrap="square" lIns="121900" tIns="121900" rIns="121900" bIns="121900" anchor="t" anchorCtr="0">
            <a:spAutoFit/>
          </a:bodyPr>
          <a:lstStyle/>
          <a:p>
            <a:pPr algn="ctr"/>
            <a:r>
              <a:rPr lang="ja-JP" altLang="en-US" sz="1400" b="1">
                <a:solidFill>
                  <a:schemeClr val="dk1"/>
                </a:solidFill>
                <a:latin typeface="游ゴシック" panose="020B0400000000000000" pitchFamily="50" charset="-128"/>
                <a:ea typeface="游ゴシック" panose="020B0400000000000000" pitchFamily="50" charset="-128"/>
              </a:rPr>
              <a:t>セグメント設定項目の合意</a:t>
            </a:r>
            <a:endParaRPr lang="en-US" altLang="ja-JP" sz="1400" b="1">
              <a:solidFill>
                <a:schemeClr val="dk1"/>
              </a:solidFill>
              <a:latin typeface="游ゴシック" panose="020B0400000000000000" pitchFamily="50" charset="-128"/>
              <a:ea typeface="游ゴシック" panose="020B0400000000000000" pitchFamily="50" charset="-128"/>
            </a:endParaRPr>
          </a:p>
          <a:p>
            <a:pPr algn="ctr"/>
            <a:r>
              <a:rPr lang="ja-JP" altLang="en-US" sz="1400" b="1">
                <a:solidFill>
                  <a:schemeClr val="dk1"/>
                </a:solidFill>
                <a:latin typeface="游ゴシック" panose="020B0400000000000000" pitchFamily="50" charset="-128"/>
                <a:ea typeface="游ゴシック" panose="020B0400000000000000" pitchFamily="50" charset="-128"/>
              </a:rPr>
              <a:t>（～配信</a:t>
            </a:r>
            <a:r>
              <a:rPr lang="en-US" altLang="ja-JP" sz="1400" b="1">
                <a:solidFill>
                  <a:schemeClr val="dk1"/>
                </a:solidFill>
                <a:latin typeface="游ゴシック" panose="020B0400000000000000" pitchFamily="50" charset="-128"/>
                <a:ea typeface="游ゴシック" panose="020B0400000000000000" pitchFamily="50" charset="-128"/>
              </a:rPr>
              <a:t>2</a:t>
            </a:r>
            <a:r>
              <a:rPr lang="ja-JP" altLang="en-US" sz="1400" b="1">
                <a:solidFill>
                  <a:schemeClr val="dk1"/>
                </a:solidFill>
                <a:latin typeface="游ゴシック" panose="020B0400000000000000" pitchFamily="50" charset="-128"/>
                <a:ea typeface="游ゴシック" panose="020B0400000000000000" pitchFamily="50" charset="-128"/>
              </a:rPr>
              <a:t>週間前）</a:t>
            </a:r>
          </a:p>
        </p:txBody>
      </p:sp>
      <p:sp>
        <p:nvSpPr>
          <p:cNvPr id="17" name="Google Shape;521;p32">
            <a:extLst>
              <a:ext uri="{FF2B5EF4-FFF2-40B4-BE49-F238E27FC236}">
                <a16:creationId xmlns:a16="http://schemas.microsoft.com/office/drawing/2014/main" id="{A4FEA5FE-6A89-DE1C-EE35-4914608CD929}"/>
              </a:ext>
            </a:extLst>
          </p:cNvPr>
          <p:cNvSpPr txBox="1"/>
          <p:nvPr/>
        </p:nvSpPr>
        <p:spPr>
          <a:xfrm>
            <a:off x="4268477" y="2199118"/>
            <a:ext cx="3382777" cy="677068"/>
          </a:xfrm>
          <a:prstGeom prst="rect">
            <a:avLst/>
          </a:prstGeom>
          <a:noFill/>
          <a:ln>
            <a:noFill/>
          </a:ln>
        </p:spPr>
        <p:txBody>
          <a:bodyPr spcFirstLastPara="1" wrap="square" lIns="121900" tIns="121900" rIns="121900" bIns="121900" anchor="t" anchorCtr="0">
            <a:spAutoFit/>
          </a:bodyPr>
          <a:lstStyle/>
          <a:p>
            <a:pPr algn="ctr"/>
            <a:r>
              <a:rPr lang="ja-JP" altLang="en-US" sz="1400" b="1">
                <a:solidFill>
                  <a:schemeClr val="dk1"/>
                </a:solidFill>
                <a:latin typeface="游ゴシック" panose="020B0400000000000000" pitchFamily="50" charset="-128"/>
                <a:ea typeface="游ゴシック" panose="020B0400000000000000" pitchFamily="50" charset="-128"/>
              </a:rPr>
              <a:t>配信設計・運用</a:t>
            </a:r>
            <a:endParaRPr lang="en-US" altLang="ja-JP" sz="1400" b="1">
              <a:solidFill>
                <a:schemeClr val="dk1"/>
              </a:solidFill>
              <a:latin typeface="游ゴシック" panose="020B0400000000000000" pitchFamily="50" charset="-128"/>
              <a:ea typeface="游ゴシック" panose="020B0400000000000000" pitchFamily="50" charset="-128"/>
            </a:endParaRPr>
          </a:p>
          <a:p>
            <a:pPr algn="ctr"/>
            <a:r>
              <a:rPr lang="ja-JP" altLang="en-US" sz="1400" b="1">
                <a:solidFill>
                  <a:schemeClr val="dk1"/>
                </a:solidFill>
                <a:latin typeface="游ゴシック" panose="020B0400000000000000" pitchFamily="50" charset="-128"/>
                <a:ea typeface="游ゴシック" panose="020B0400000000000000" pitchFamily="50" charset="-128"/>
              </a:rPr>
              <a:t>（</a:t>
            </a:r>
            <a:r>
              <a:rPr lang="en-US" altLang="ja-JP" sz="1400" b="1">
                <a:solidFill>
                  <a:schemeClr val="dk1"/>
                </a:solidFill>
                <a:latin typeface="游ゴシック" panose="020B0400000000000000" pitchFamily="50" charset="-128"/>
                <a:ea typeface="游ゴシック" panose="020B0400000000000000" pitchFamily="50" charset="-128"/>
              </a:rPr>
              <a:t>4</a:t>
            </a:r>
            <a:r>
              <a:rPr lang="ja-JP" altLang="en-US" sz="1400" b="1">
                <a:solidFill>
                  <a:schemeClr val="dk1"/>
                </a:solidFill>
                <a:latin typeface="游ゴシック" panose="020B0400000000000000" pitchFamily="50" charset="-128"/>
                <a:ea typeface="游ゴシック" panose="020B0400000000000000" pitchFamily="50" charset="-128"/>
              </a:rPr>
              <a:t>週間～）</a:t>
            </a:r>
          </a:p>
        </p:txBody>
      </p:sp>
      <p:sp>
        <p:nvSpPr>
          <p:cNvPr id="18" name="Google Shape;521;p32">
            <a:extLst>
              <a:ext uri="{FF2B5EF4-FFF2-40B4-BE49-F238E27FC236}">
                <a16:creationId xmlns:a16="http://schemas.microsoft.com/office/drawing/2014/main" id="{89C8FDE9-34F5-C4D1-D509-2C2799862ADE}"/>
              </a:ext>
            </a:extLst>
          </p:cNvPr>
          <p:cNvSpPr txBox="1"/>
          <p:nvPr/>
        </p:nvSpPr>
        <p:spPr>
          <a:xfrm>
            <a:off x="8066071" y="2192518"/>
            <a:ext cx="3666015" cy="677068"/>
          </a:xfrm>
          <a:prstGeom prst="rect">
            <a:avLst/>
          </a:prstGeom>
          <a:noFill/>
          <a:ln>
            <a:noFill/>
          </a:ln>
        </p:spPr>
        <p:txBody>
          <a:bodyPr spcFirstLastPara="1" wrap="square" lIns="121900" tIns="121900" rIns="121900" bIns="121900" anchor="t" anchorCtr="0">
            <a:spAutoFit/>
          </a:bodyPr>
          <a:lstStyle/>
          <a:p>
            <a:pPr algn="ctr"/>
            <a:r>
              <a:rPr lang="ja-JP" altLang="en-US" sz="1400" b="1">
                <a:solidFill>
                  <a:schemeClr val="dk1"/>
                </a:solidFill>
                <a:latin typeface="游ゴシック" panose="020B0400000000000000" pitchFamily="50" charset="-128"/>
                <a:ea typeface="游ゴシック" panose="020B0400000000000000" pitchFamily="50" charset="-128"/>
              </a:rPr>
              <a:t>レポート・施策レビュー</a:t>
            </a:r>
            <a:endParaRPr lang="en-US" altLang="ja-JP" sz="1400" b="1">
              <a:solidFill>
                <a:schemeClr val="dk1"/>
              </a:solidFill>
              <a:latin typeface="游ゴシック" panose="020B0400000000000000" pitchFamily="50" charset="-128"/>
              <a:ea typeface="游ゴシック" panose="020B0400000000000000" pitchFamily="50" charset="-128"/>
            </a:endParaRPr>
          </a:p>
          <a:p>
            <a:pPr algn="ctr"/>
            <a:r>
              <a:rPr lang="ja-JP" altLang="en-US" sz="1400" b="1">
                <a:solidFill>
                  <a:schemeClr val="dk1"/>
                </a:solidFill>
                <a:latin typeface="游ゴシック" panose="020B0400000000000000" pitchFamily="50" charset="-128"/>
                <a:ea typeface="游ゴシック" panose="020B0400000000000000" pitchFamily="50" charset="-128"/>
              </a:rPr>
              <a:t>（配信終了の翌営業日～）</a:t>
            </a:r>
          </a:p>
        </p:txBody>
      </p:sp>
      <p:graphicFrame>
        <p:nvGraphicFramePr>
          <p:cNvPr id="547" name="Google Shape;532;p33">
            <a:extLst>
              <a:ext uri="{FF2B5EF4-FFF2-40B4-BE49-F238E27FC236}">
                <a16:creationId xmlns:a16="http://schemas.microsoft.com/office/drawing/2014/main" id="{43E026DE-88D5-E3F8-854F-27236DC43EFA}"/>
              </a:ext>
            </a:extLst>
          </p:cNvPr>
          <p:cNvGraphicFramePr/>
          <p:nvPr/>
        </p:nvGraphicFramePr>
        <p:xfrm>
          <a:off x="4439859" y="4256662"/>
          <a:ext cx="3264484" cy="1505754"/>
        </p:xfrm>
        <a:graphic>
          <a:graphicData uri="http://schemas.openxmlformats.org/drawingml/2006/table">
            <a:tbl>
              <a:tblPr firstRow="1" bandRow="1">
                <a:noFill/>
              </a:tblPr>
              <a:tblGrid>
                <a:gridCol w="1400739">
                  <a:extLst>
                    <a:ext uri="{9D8B030D-6E8A-4147-A177-3AD203B41FA5}">
                      <a16:colId xmlns:a16="http://schemas.microsoft.com/office/drawing/2014/main" val="20001"/>
                    </a:ext>
                  </a:extLst>
                </a:gridCol>
                <a:gridCol w="1863745">
                  <a:extLst>
                    <a:ext uri="{9D8B030D-6E8A-4147-A177-3AD203B41FA5}">
                      <a16:colId xmlns:a16="http://schemas.microsoft.com/office/drawing/2014/main" val="20003"/>
                    </a:ext>
                  </a:extLst>
                </a:gridCol>
              </a:tblGrid>
              <a:tr h="340985">
                <a:tc>
                  <a:txBody>
                    <a:bodyPr/>
                    <a:lstStyle/>
                    <a:p>
                      <a:pPr marL="0" marR="0" lvl="0" indent="0" algn="ctr" rtl="0">
                        <a:lnSpc>
                          <a:spcPct val="110000"/>
                        </a:lnSpc>
                        <a:spcBef>
                          <a:spcPts val="0"/>
                        </a:spcBef>
                        <a:spcAft>
                          <a:spcPts val="0"/>
                        </a:spcAft>
                        <a:buNone/>
                      </a:pPr>
                      <a:r>
                        <a:rPr lang="ja" sz="1100" b="1">
                          <a:solidFill>
                            <a:schemeClr val="tx1"/>
                          </a:solidFill>
                        </a:rPr>
                        <a:t>目標数値</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JP" altLang="en-US" sz="1100" b="1">
                          <a:solidFill>
                            <a:schemeClr val="tx1"/>
                          </a:solidFill>
                        </a:rPr>
                        <a:t>セグメント設定</a:t>
                      </a:r>
                      <a:endParaRPr sz="1100" b="1">
                        <a:solidFill>
                          <a:schemeClr val="tx1"/>
                        </a:solidFill>
                      </a:endParaRPr>
                    </a:p>
                  </a:txBody>
                  <a:tcPr marL="48000" marR="48000"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295199">
                <a:tc>
                  <a:txBody>
                    <a:bodyPr/>
                    <a:lstStyle/>
                    <a:p>
                      <a:pPr marL="0" marR="0" lvl="0" indent="0" algn="ctr" rtl="0">
                        <a:lnSpc>
                          <a:spcPct val="110000"/>
                        </a:lnSpc>
                        <a:spcBef>
                          <a:spcPts val="0"/>
                        </a:spcBef>
                        <a:spcAft>
                          <a:spcPts val="0"/>
                        </a:spcAft>
                        <a:buNone/>
                      </a:pPr>
                      <a:r>
                        <a:rPr lang="ja" sz="1100" b="1">
                          <a:solidFill>
                            <a:schemeClr val="tx1"/>
                          </a:solidFill>
                        </a:rPr>
                        <a:t>1,000,000imp</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10000"/>
                        </a:lnSpc>
                        <a:spcBef>
                          <a:spcPts val="0"/>
                        </a:spcBef>
                        <a:spcAft>
                          <a:spcPts val="0"/>
                        </a:spcAft>
                        <a:buNone/>
                      </a:pPr>
                      <a:r>
                        <a:rPr lang="en-US" altLang="ja-JP" sz="1100" b="1">
                          <a:solidFill>
                            <a:schemeClr val="tx1"/>
                          </a:solidFill>
                        </a:rPr>
                        <a:t>KW</a:t>
                      </a:r>
                      <a:r>
                        <a:rPr lang="ja-JP" altLang="en-US" sz="1100" b="1">
                          <a:solidFill>
                            <a:schemeClr val="tx1"/>
                          </a:solidFill>
                        </a:rPr>
                        <a:t>指定</a:t>
                      </a:r>
                      <a:endParaRPr sz="1100" b="1">
                        <a:solidFill>
                          <a:schemeClr val="tx1"/>
                        </a:solidFill>
                      </a:endParaRPr>
                    </a:p>
                  </a:txBody>
                  <a:tcPr marL="48000" marR="48000"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988910751"/>
                  </a:ext>
                </a:extLst>
              </a:tr>
              <a:tr h="295199">
                <a:tc>
                  <a:txBody>
                    <a:bodyPr/>
                    <a:lstStyle/>
                    <a:p>
                      <a:pPr marL="0" lvl="0" indent="0" algn="ctr" rtl="0">
                        <a:lnSpc>
                          <a:spcPct val="110000"/>
                        </a:lnSpc>
                        <a:spcBef>
                          <a:spcPts val="0"/>
                        </a:spcBef>
                        <a:spcAft>
                          <a:spcPts val="0"/>
                        </a:spcAft>
                        <a:buClr>
                          <a:schemeClr val="dk1"/>
                        </a:buClr>
                        <a:buSzPts val="1100"/>
                        <a:buFont typeface="Arial"/>
                        <a:buNone/>
                      </a:pPr>
                      <a:r>
                        <a:rPr lang="ja" sz="1100" b="1">
                          <a:solidFill>
                            <a:schemeClr val="tx1"/>
                          </a:solidFill>
                        </a:rPr>
                        <a:t>500,000imp</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lvl="0" indent="0" algn="ctr" rtl="0">
                        <a:lnSpc>
                          <a:spcPct val="110000"/>
                        </a:lnSpc>
                        <a:spcBef>
                          <a:spcPts val="0"/>
                        </a:spcBef>
                        <a:spcAft>
                          <a:spcPts val="0"/>
                        </a:spcAft>
                        <a:buClr>
                          <a:schemeClr val="dk1"/>
                        </a:buClr>
                        <a:buSzPts val="1100"/>
                        <a:buFont typeface="Arial"/>
                        <a:buNone/>
                      </a:pPr>
                      <a:r>
                        <a:rPr lang="ja-JP" altLang="en-US" sz="1100" b="1">
                          <a:solidFill>
                            <a:schemeClr val="tx1"/>
                          </a:solidFill>
                        </a:rPr>
                        <a:t>プリセット①</a:t>
                      </a:r>
                      <a:endParaRPr sz="1100" b="1">
                        <a:solidFill>
                          <a:schemeClr val="tx1"/>
                        </a:solidFill>
                      </a:endParaRPr>
                    </a:p>
                  </a:txBody>
                  <a:tcPr marL="48000" marR="48000"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377498544"/>
                  </a:ext>
                </a:extLst>
              </a:tr>
              <a:tr h="295199">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US" altLang="ja" sz="1100" b="1">
                          <a:solidFill>
                            <a:schemeClr val="tx1"/>
                          </a:solidFill>
                        </a:rPr>
                        <a:t>500,000imp</a:t>
                      </a:r>
                      <a:endParaRPr lang="en-US" altLang="ja-JP"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10000"/>
                        </a:lnSpc>
                        <a:spcBef>
                          <a:spcPts val="0"/>
                        </a:spcBef>
                        <a:spcAft>
                          <a:spcPts val="0"/>
                        </a:spcAft>
                        <a:buNone/>
                      </a:pPr>
                      <a:r>
                        <a:rPr lang="ja-JP" altLang="en-US" sz="1100" b="1">
                          <a:solidFill>
                            <a:schemeClr val="tx1"/>
                          </a:solidFill>
                        </a:rPr>
                        <a:t>プリセット②</a:t>
                      </a:r>
                      <a:endParaRPr sz="1100" b="1">
                        <a:solidFill>
                          <a:schemeClr val="tx1"/>
                        </a:solidFill>
                      </a:endParaRPr>
                    </a:p>
                  </a:txBody>
                  <a:tcPr marL="48000" marR="48000"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172">
                <a:tc>
                  <a:txBody>
                    <a:bodyPr/>
                    <a:lstStyle/>
                    <a:p>
                      <a:pPr marL="0" lvl="0" indent="0" algn="ctr" rtl="0">
                        <a:lnSpc>
                          <a:spcPct val="110000"/>
                        </a:lnSpc>
                        <a:spcBef>
                          <a:spcPts val="0"/>
                        </a:spcBef>
                        <a:spcAft>
                          <a:spcPts val="0"/>
                        </a:spcAft>
                        <a:buClr>
                          <a:schemeClr val="dk1"/>
                        </a:buClr>
                        <a:buSzPts val="1100"/>
                        <a:buFont typeface="Arial"/>
                        <a:buNone/>
                      </a:pPr>
                      <a:r>
                        <a:rPr lang="ja" sz="1100" b="1">
                          <a:solidFill>
                            <a:schemeClr val="tx1"/>
                          </a:solidFill>
                        </a:rPr>
                        <a:t>500,000imp</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lnSpc>
                          <a:spcPct val="110000"/>
                        </a:lnSpc>
                        <a:spcBef>
                          <a:spcPts val="0"/>
                        </a:spcBef>
                        <a:spcAft>
                          <a:spcPts val="0"/>
                        </a:spcAft>
                        <a:buClr>
                          <a:schemeClr val="dk1"/>
                        </a:buClr>
                        <a:buSzPts val="1100"/>
                        <a:buFont typeface="Arial"/>
                        <a:buNone/>
                      </a:pPr>
                      <a:r>
                        <a:rPr lang="ja-JP" altLang="en-US" sz="1100" b="1">
                          <a:solidFill>
                            <a:schemeClr val="tx1"/>
                          </a:solidFill>
                        </a:rPr>
                        <a:t>プリセット③</a:t>
                      </a:r>
                      <a:endParaRPr sz="1100" b="1">
                        <a:solidFill>
                          <a:schemeClr val="tx1"/>
                        </a:solidFill>
                      </a:endParaRPr>
                    </a:p>
                  </a:txBody>
                  <a:tcPr marL="48000" marR="48000" marT="48000" marB="4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48" name="Google Shape;521;p32">
            <a:extLst>
              <a:ext uri="{FF2B5EF4-FFF2-40B4-BE49-F238E27FC236}">
                <a16:creationId xmlns:a16="http://schemas.microsoft.com/office/drawing/2014/main" id="{29B38EED-EC2B-2D01-37B7-8A2CF6127720}"/>
              </a:ext>
            </a:extLst>
          </p:cNvPr>
          <p:cNvSpPr txBox="1"/>
          <p:nvPr/>
        </p:nvSpPr>
        <p:spPr>
          <a:xfrm>
            <a:off x="351585" y="2900832"/>
            <a:ext cx="3574009" cy="1046593"/>
          </a:xfrm>
          <a:prstGeom prst="rect">
            <a:avLst/>
          </a:prstGeom>
          <a:noFill/>
          <a:ln>
            <a:noFill/>
          </a:ln>
        </p:spPr>
        <p:txBody>
          <a:bodyPr spcFirstLastPara="1" wrap="square" lIns="121900" tIns="121900" rIns="121900" bIns="121900" anchor="t" anchorCtr="0">
            <a:spAutoFit/>
          </a:bodyPr>
          <a:lstStyle/>
          <a:p>
            <a:r>
              <a:rPr lang="ja-JP" altLang="en-US" sz="1067" b="1">
                <a:solidFill>
                  <a:schemeClr val="dk1"/>
                </a:solidFill>
                <a:latin typeface="游ゴシック"/>
                <a:ea typeface="游ゴシック"/>
              </a:rPr>
              <a:t>セグメントの抽出条件と設定本数を確定。</a:t>
            </a:r>
            <a:endParaRPr lang="en-US" altLang="ja-JP" sz="1067" b="1">
              <a:solidFill>
                <a:schemeClr val="dk1"/>
              </a:solidFill>
              <a:latin typeface="游ゴシック" panose="020B0400000000000000" pitchFamily="50" charset="-128"/>
              <a:ea typeface="游ゴシック" panose="020B0400000000000000" pitchFamily="50" charset="-128"/>
            </a:endParaRPr>
          </a:p>
          <a:p>
            <a:r>
              <a:rPr lang="ja-JP" altLang="en-US" sz="1067" b="1">
                <a:solidFill>
                  <a:schemeClr val="dk1"/>
                </a:solidFill>
                <a:latin typeface="游ゴシック"/>
                <a:ea typeface="游ゴシック"/>
              </a:rPr>
              <a:t>ここで設定したセグメント項目が配信・レポートの</a:t>
            </a:r>
            <a:endParaRPr lang="en-US" altLang="ja-JP" sz="1067" b="1">
              <a:solidFill>
                <a:schemeClr val="dk1"/>
              </a:solidFill>
              <a:latin typeface="游ゴシック"/>
              <a:ea typeface="游ゴシック"/>
            </a:endParaRPr>
          </a:p>
          <a:p>
            <a:r>
              <a:rPr lang="ja-JP" altLang="en-US" sz="1067" b="1">
                <a:solidFill>
                  <a:schemeClr val="dk1"/>
                </a:solidFill>
                <a:latin typeface="游ゴシック"/>
                <a:ea typeface="游ゴシック"/>
              </a:rPr>
              <a:t>粒度となります。</a:t>
            </a:r>
            <a:endParaRPr lang="en-US" altLang="ja-JP" sz="1067" b="1">
              <a:solidFill>
                <a:schemeClr val="dk1"/>
              </a:solidFill>
              <a:latin typeface="游ゴシック"/>
              <a:ea typeface="游ゴシック"/>
            </a:endParaRPr>
          </a:p>
          <a:p>
            <a:endParaRPr lang="en-US" altLang="ja-JP" sz="1067" b="1">
              <a:solidFill>
                <a:schemeClr val="dk1"/>
              </a:solidFill>
              <a:latin typeface="游ゴシック" panose="020B0400000000000000" pitchFamily="50" charset="-128"/>
              <a:ea typeface="游ゴシック" panose="020B0400000000000000" pitchFamily="50" charset="-128"/>
            </a:endParaRPr>
          </a:p>
          <a:p>
            <a:r>
              <a:rPr lang="en-US" altLang="ja-JP" sz="933" b="1">
                <a:solidFill>
                  <a:schemeClr val="dk1"/>
                </a:solidFill>
                <a:latin typeface="游ゴシック"/>
                <a:ea typeface="游ゴシック"/>
              </a:rPr>
              <a:t>※</a:t>
            </a:r>
            <a:r>
              <a:rPr lang="ja-JP" altLang="en-US" sz="933" b="1">
                <a:solidFill>
                  <a:schemeClr val="dk1"/>
                </a:solidFill>
                <a:latin typeface="游ゴシック"/>
                <a:ea typeface="游ゴシック"/>
              </a:rPr>
              <a:t>カスタムセグメント利用開始の</a:t>
            </a:r>
            <a:r>
              <a:rPr lang="en-US" altLang="ja-JP" sz="933" b="1">
                <a:solidFill>
                  <a:schemeClr val="dk1"/>
                </a:solidFill>
                <a:latin typeface="游ゴシック"/>
                <a:ea typeface="游ゴシック"/>
              </a:rPr>
              <a:t>2</a:t>
            </a:r>
            <a:r>
              <a:rPr lang="ja-JP" altLang="en-US" sz="933" b="1">
                <a:solidFill>
                  <a:schemeClr val="dk1"/>
                </a:solidFill>
                <a:latin typeface="游ゴシック"/>
                <a:ea typeface="游ゴシック"/>
              </a:rPr>
              <a:t>週間前に条件確定が必要</a:t>
            </a:r>
            <a:endParaRPr lang="en-US" altLang="ja-JP" sz="933" b="1">
              <a:solidFill>
                <a:schemeClr val="dk1"/>
              </a:solidFill>
              <a:latin typeface="游ゴシック"/>
              <a:ea typeface="游ゴシック"/>
            </a:endParaRPr>
          </a:p>
        </p:txBody>
      </p:sp>
      <p:sp>
        <p:nvSpPr>
          <p:cNvPr id="555" name="Google Shape;521;p32">
            <a:extLst>
              <a:ext uri="{FF2B5EF4-FFF2-40B4-BE49-F238E27FC236}">
                <a16:creationId xmlns:a16="http://schemas.microsoft.com/office/drawing/2014/main" id="{984D4998-1FF3-EE6E-3F50-5FEEED2E946B}"/>
              </a:ext>
            </a:extLst>
          </p:cNvPr>
          <p:cNvSpPr txBox="1"/>
          <p:nvPr/>
        </p:nvSpPr>
        <p:spPr>
          <a:xfrm>
            <a:off x="4365920" y="2900836"/>
            <a:ext cx="3382777" cy="1190157"/>
          </a:xfrm>
          <a:prstGeom prst="rect">
            <a:avLst/>
          </a:prstGeom>
          <a:noFill/>
          <a:ln>
            <a:noFill/>
          </a:ln>
        </p:spPr>
        <p:txBody>
          <a:bodyPr spcFirstLastPara="1" wrap="square" lIns="121900" tIns="121900" rIns="121900" bIns="121900" anchor="t" anchorCtr="0">
            <a:spAutoFit/>
          </a:bodyPr>
          <a:lstStyle/>
          <a:p>
            <a:r>
              <a:rPr lang="ja-JP" altLang="en-US" sz="1067" b="1">
                <a:solidFill>
                  <a:schemeClr val="dk1"/>
                </a:solidFill>
                <a:latin typeface="游ゴシック" panose="020B0400000000000000" pitchFamily="50" charset="-128"/>
                <a:ea typeface="游ゴシック" panose="020B0400000000000000" pitchFamily="50" charset="-128"/>
              </a:rPr>
              <a:t>原則はセグメントごとに配信を設定します。</a:t>
            </a:r>
            <a:endParaRPr lang="en-US" altLang="ja-JP" sz="1067" b="1">
              <a:solidFill>
                <a:schemeClr val="dk1"/>
              </a:solidFill>
              <a:latin typeface="游ゴシック" panose="020B0400000000000000" pitchFamily="50" charset="-128"/>
              <a:ea typeface="游ゴシック" panose="020B0400000000000000" pitchFamily="50" charset="-128"/>
            </a:endParaRPr>
          </a:p>
          <a:p>
            <a:r>
              <a:rPr lang="ja-JP" altLang="en-US" sz="1067" b="1">
                <a:solidFill>
                  <a:schemeClr val="dk1"/>
                </a:solidFill>
                <a:latin typeface="游ゴシック"/>
                <a:ea typeface="游ゴシック"/>
              </a:rPr>
              <a:t>カスタムを含む場合の目標配分は均等設定となります。最適化運用をご希望の場合はご相談ください。</a:t>
            </a:r>
            <a:endParaRPr lang="en-US" altLang="ja-JP" sz="1067" b="1">
              <a:solidFill>
                <a:schemeClr val="dk1"/>
              </a:solidFill>
              <a:latin typeface="游ゴシック"/>
              <a:ea typeface="游ゴシック"/>
            </a:endParaRPr>
          </a:p>
          <a:p>
            <a:endParaRPr lang="en-US" altLang="ja-JP" sz="1067" b="1">
              <a:solidFill>
                <a:schemeClr val="dk1"/>
              </a:solidFill>
              <a:latin typeface="游ゴシック" panose="020B0400000000000000" pitchFamily="50" charset="-128"/>
              <a:ea typeface="游ゴシック" panose="020B0400000000000000" pitchFamily="50" charset="-128"/>
            </a:endParaRPr>
          </a:p>
          <a:p>
            <a:r>
              <a:rPr lang="en-US" altLang="ja-JP" sz="933" b="1">
                <a:solidFill>
                  <a:schemeClr val="dk1"/>
                </a:solidFill>
                <a:latin typeface="游ゴシック"/>
                <a:ea typeface="游ゴシック"/>
              </a:rPr>
              <a:t>※</a:t>
            </a:r>
            <a:r>
              <a:rPr lang="ja-JP" altLang="en-US" sz="933" b="1">
                <a:solidFill>
                  <a:schemeClr val="dk1"/>
                </a:solidFill>
                <a:latin typeface="游ゴシック"/>
                <a:ea typeface="游ゴシック"/>
              </a:rPr>
              <a:t>実際の配信</a:t>
            </a:r>
            <a:r>
              <a:rPr lang="en-US" altLang="ja-JP" sz="933" b="1">
                <a:solidFill>
                  <a:schemeClr val="dk1"/>
                </a:solidFill>
                <a:latin typeface="游ゴシック"/>
                <a:ea typeface="游ゴシック"/>
              </a:rPr>
              <a:t>imp</a:t>
            </a:r>
            <a:r>
              <a:rPr lang="ja-JP" altLang="en-US" sz="933" b="1">
                <a:solidFill>
                  <a:schemeClr val="dk1"/>
                </a:solidFill>
                <a:latin typeface="游ゴシック"/>
                <a:ea typeface="游ゴシック"/>
              </a:rPr>
              <a:t>比率は在庫状況により変動します。</a:t>
            </a:r>
            <a:endParaRPr lang="en-US" altLang="ja-JP" sz="933" b="1">
              <a:solidFill>
                <a:schemeClr val="dk1"/>
              </a:solidFill>
              <a:latin typeface="游ゴシック"/>
              <a:ea typeface="游ゴシック"/>
            </a:endParaRPr>
          </a:p>
          <a:p>
            <a:r>
              <a:rPr lang="en-US" altLang="ja-JP" sz="933" b="1">
                <a:solidFill>
                  <a:schemeClr val="dk1"/>
                </a:solidFill>
                <a:latin typeface="游ゴシック"/>
                <a:ea typeface="游ゴシック"/>
              </a:rPr>
              <a:t>※</a:t>
            </a:r>
            <a:r>
              <a:rPr lang="ja-JP" altLang="en-US" sz="933" b="1">
                <a:solidFill>
                  <a:schemeClr val="dk1"/>
                </a:solidFill>
                <a:latin typeface="游ゴシック"/>
                <a:ea typeface="游ゴシック"/>
              </a:rPr>
              <a:t>掲載期間の短縮をご要望の場合はご相談ください。</a:t>
            </a:r>
          </a:p>
        </p:txBody>
      </p:sp>
      <p:sp>
        <p:nvSpPr>
          <p:cNvPr id="556" name="Google Shape;521;p32">
            <a:extLst>
              <a:ext uri="{FF2B5EF4-FFF2-40B4-BE49-F238E27FC236}">
                <a16:creationId xmlns:a16="http://schemas.microsoft.com/office/drawing/2014/main" id="{2DC6A232-6DB9-BFA4-D463-5FA6429C868C}"/>
              </a:ext>
            </a:extLst>
          </p:cNvPr>
          <p:cNvSpPr txBox="1"/>
          <p:nvPr/>
        </p:nvSpPr>
        <p:spPr>
          <a:xfrm>
            <a:off x="8093993" y="2900834"/>
            <a:ext cx="3614319" cy="1046593"/>
          </a:xfrm>
          <a:prstGeom prst="rect">
            <a:avLst/>
          </a:prstGeom>
          <a:noFill/>
          <a:ln>
            <a:noFill/>
          </a:ln>
        </p:spPr>
        <p:txBody>
          <a:bodyPr spcFirstLastPara="1" wrap="square" lIns="121900" tIns="121900" rIns="121900" bIns="121900" anchor="t" anchorCtr="0">
            <a:spAutoFit/>
          </a:bodyPr>
          <a:lstStyle/>
          <a:p>
            <a:r>
              <a:rPr lang="ja-JP" altLang="en-US" sz="1067" b="1">
                <a:solidFill>
                  <a:schemeClr val="dk1"/>
                </a:solidFill>
                <a:latin typeface="游ゴシック" panose="020B0400000000000000" pitchFamily="50" charset="-128"/>
                <a:ea typeface="游ゴシック" panose="020B0400000000000000" pitchFamily="50" charset="-128"/>
              </a:rPr>
              <a:t>セグメントごとの配信成果をご報告。</a:t>
            </a:r>
            <a:endParaRPr lang="en-US" altLang="ja-JP" sz="1067" b="1">
              <a:solidFill>
                <a:schemeClr val="dk1"/>
              </a:solidFill>
              <a:latin typeface="游ゴシック" panose="020B0400000000000000" pitchFamily="50" charset="-128"/>
              <a:ea typeface="游ゴシック" panose="020B0400000000000000" pitchFamily="50" charset="-128"/>
            </a:endParaRPr>
          </a:p>
          <a:p>
            <a:r>
              <a:rPr lang="ja-JP" altLang="en-US" sz="1067" b="1">
                <a:solidFill>
                  <a:schemeClr val="dk1"/>
                </a:solidFill>
                <a:latin typeface="游ゴシック" panose="020B0400000000000000" pitchFamily="50" charset="-128"/>
                <a:ea typeface="游ゴシック" panose="020B0400000000000000" pitchFamily="50" charset="-128"/>
              </a:rPr>
              <a:t>通常のディスプレイ広告配信レポートと同じ形式の</a:t>
            </a:r>
            <a:r>
              <a:rPr lang="en-US" altLang="ja-JP" sz="1067" b="1">
                <a:solidFill>
                  <a:schemeClr val="dk1"/>
                </a:solidFill>
                <a:latin typeface="游ゴシック" panose="020B0400000000000000" pitchFamily="50" charset="-128"/>
                <a:ea typeface="游ゴシック" panose="020B0400000000000000" pitchFamily="50" charset="-128"/>
              </a:rPr>
              <a:t>Excel</a:t>
            </a:r>
            <a:r>
              <a:rPr lang="ja-JP" altLang="en-US" sz="1067" b="1">
                <a:solidFill>
                  <a:schemeClr val="dk1"/>
                </a:solidFill>
                <a:latin typeface="游ゴシック" panose="020B0400000000000000" pitchFamily="50" charset="-128"/>
                <a:ea typeface="游ゴシック" panose="020B0400000000000000" pitchFamily="50" charset="-128"/>
              </a:rPr>
              <a:t>ファイル形式でご提出いたします。</a:t>
            </a:r>
            <a:endParaRPr lang="en-US" altLang="ja-JP" sz="1067" b="1">
              <a:solidFill>
                <a:schemeClr val="dk1"/>
              </a:solidFill>
              <a:latin typeface="游ゴシック" panose="020B0400000000000000" pitchFamily="50" charset="-128"/>
              <a:ea typeface="游ゴシック" panose="020B0400000000000000" pitchFamily="50" charset="-128"/>
            </a:endParaRPr>
          </a:p>
          <a:p>
            <a:endParaRPr lang="en-US" altLang="ja-JP" sz="1067" b="1">
              <a:solidFill>
                <a:schemeClr val="dk1"/>
              </a:solidFill>
              <a:latin typeface="游ゴシック" panose="020B0400000000000000" pitchFamily="50" charset="-128"/>
              <a:ea typeface="游ゴシック" panose="020B0400000000000000" pitchFamily="50" charset="-128"/>
            </a:endParaRPr>
          </a:p>
          <a:p>
            <a:r>
              <a:rPr lang="en-US" altLang="ja-JP" sz="933" b="1">
                <a:solidFill>
                  <a:schemeClr val="dk1"/>
                </a:solidFill>
                <a:latin typeface="游ゴシック" panose="020B0400000000000000" pitchFamily="50" charset="-128"/>
                <a:ea typeface="游ゴシック" panose="020B0400000000000000" pitchFamily="50" charset="-128"/>
              </a:rPr>
              <a:t>※</a:t>
            </a:r>
            <a:r>
              <a:rPr lang="ja-JP" altLang="en-US" sz="933" b="1">
                <a:solidFill>
                  <a:schemeClr val="dk1"/>
                </a:solidFill>
                <a:latin typeface="游ゴシック" panose="020B0400000000000000" pitchFamily="50" charset="-128"/>
                <a:ea typeface="游ゴシック" panose="020B0400000000000000" pitchFamily="50" charset="-128"/>
              </a:rPr>
              <a:t>オプションレポートはお問い合わせください。</a:t>
            </a:r>
          </a:p>
        </p:txBody>
      </p:sp>
      <p:pic>
        <p:nvPicPr>
          <p:cNvPr id="6146" name="Picture 2" descr="Excelロゴ（アイコンマーク）のベクター画像を無料アプリ『Vectornator』で作ってみました！">
            <a:extLst>
              <a:ext uri="{FF2B5EF4-FFF2-40B4-BE49-F238E27FC236}">
                <a16:creationId xmlns:a16="http://schemas.microsoft.com/office/drawing/2014/main" id="{E9188930-DF11-0211-D79D-AA168143A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349" y="4005522"/>
            <a:ext cx="1255657" cy="125565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71ED120D-FF88-0705-921A-05AAC266C898}"/>
              </a:ext>
            </a:extLst>
          </p:cNvPr>
          <p:cNvGrpSpPr/>
          <p:nvPr/>
        </p:nvGrpSpPr>
        <p:grpSpPr>
          <a:xfrm>
            <a:off x="2328359" y="4143074"/>
            <a:ext cx="1437036" cy="445044"/>
            <a:chOff x="2204592" y="1629090"/>
            <a:chExt cx="2908978" cy="338100"/>
          </a:xfrm>
        </p:grpSpPr>
        <p:pic>
          <p:nvPicPr>
            <p:cNvPr id="20" name="Google Shape;748;p44">
              <a:extLst>
                <a:ext uri="{FF2B5EF4-FFF2-40B4-BE49-F238E27FC236}">
                  <a16:creationId xmlns:a16="http://schemas.microsoft.com/office/drawing/2014/main" id="{116CFA03-8D3E-F120-5FB4-858EAED8882B}"/>
                </a:ext>
              </a:extLst>
            </p:cNvPr>
            <p:cNvPicPr preferRelativeResize="0"/>
            <p:nvPr/>
          </p:nvPicPr>
          <p:blipFill rotWithShape="1">
            <a:blip r:embed="rId5">
              <a:alphaModFix/>
            </a:blip>
            <a:srcRect/>
            <a:stretch/>
          </p:blipFill>
          <p:spPr>
            <a:xfrm rot="10800000" flipH="1">
              <a:off x="2204592" y="1629090"/>
              <a:ext cx="2908978" cy="338100"/>
            </a:xfrm>
            <a:prstGeom prst="roundRect">
              <a:avLst>
                <a:gd name="adj" fmla="val 28433"/>
              </a:avLst>
            </a:prstGeom>
            <a:noFill/>
            <a:ln>
              <a:noFill/>
            </a:ln>
          </p:spPr>
        </p:pic>
        <p:sp>
          <p:nvSpPr>
            <p:cNvPr id="21" name="Google Shape;762;p44">
              <a:extLst>
                <a:ext uri="{FF2B5EF4-FFF2-40B4-BE49-F238E27FC236}">
                  <a16:creationId xmlns:a16="http://schemas.microsoft.com/office/drawing/2014/main" id="{16660890-449C-CA1D-A9CD-D9ADA00AD4AC}"/>
                </a:ext>
              </a:extLst>
            </p:cNvPr>
            <p:cNvSpPr txBox="1"/>
            <p:nvPr/>
          </p:nvSpPr>
          <p:spPr>
            <a:xfrm>
              <a:off x="2353432" y="1671291"/>
              <a:ext cx="2589911" cy="271139"/>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333" b="1">
                  <a:solidFill>
                    <a:srgbClr val="FFFFFF"/>
                  </a:solidFill>
                  <a:latin typeface="游ゴシック" panose="020B0400000000000000" pitchFamily="50" charset="-128"/>
                  <a:ea typeface="游ゴシック" panose="020B0400000000000000" pitchFamily="50" charset="-128"/>
                </a:rPr>
                <a:t>カスタム</a:t>
              </a:r>
              <a:endParaRPr sz="1333" b="1">
                <a:solidFill>
                  <a:srgbClr val="FFFFFF"/>
                </a:solidFill>
                <a:latin typeface="游ゴシック" panose="020B0400000000000000" pitchFamily="50" charset="-128"/>
                <a:ea typeface="游ゴシック" panose="020B0400000000000000" pitchFamily="50" charset="-128"/>
              </a:endParaRPr>
            </a:p>
          </p:txBody>
        </p:sp>
      </p:grpSp>
      <p:sp>
        <p:nvSpPr>
          <p:cNvPr id="30" name="スライド番号プレースホルダー 3">
            <a:extLst>
              <a:ext uri="{FF2B5EF4-FFF2-40B4-BE49-F238E27FC236}">
                <a16:creationId xmlns:a16="http://schemas.microsoft.com/office/drawing/2014/main" id="{81C8FC20-5A66-8A4F-A5F0-4E902664159A}"/>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3</a:t>
            </a:fld>
            <a:endParaRPr lang="ja-JP" altLang="en-US">
              <a:sym typeface="Arial"/>
            </a:endParaRPr>
          </a:p>
        </p:txBody>
      </p:sp>
      <p:sp>
        <p:nvSpPr>
          <p:cNvPr id="557" name="タイトル 556">
            <a:extLst>
              <a:ext uri="{FF2B5EF4-FFF2-40B4-BE49-F238E27FC236}">
                <a16:creationId xmlns:a16="http://schemas.microsoft.com/office/drawing/2014/main" id="{82417F87-4F04-8D21-2862-1E791F68365F}"/>
              </a:ext>
            </a:extLst>
          </p:cNvPr>
          <p:cNvSpPr>
            <a:spLocks noGrp="1"/>
          </p:cNvSpPr>
          <p:nvPr>
            <p:ph type="title"/>
          </p:nvPr>
        </p:nvSpPr>
        <p:spPr/>
        <p:txBody>
          <a:bodyPr/>
          <a:lstStyle/>
          <a:p>
            <a:r>
              <a:rPr lang="ja-JP" altLang="en-US"/>
              <a:t>ご利用の流れ（ディスプレイ広告の場合）</a:t>
            </a:r>
          </a:p>
        </p:txBody>
      </p:sp>
      <p:sp>
        <p:nvSpPr>
          <p:cNvPr id="22" name="テキスト プレースホルダー 21">
            <a:extLst>
              <a:ext uri="{FF2B5EF4-FFF2-40B4-BE49-F238E27FC236}">
                <a16:creationId xmlns:a16="http://schemas.microsoft.com/office/drawing/2014/main" id="{DB2AB4AF-1E9A-9A98-4190-E6334B4660D2}"/>
              </a:ext>
            </a:extLst>
          </p:cNvPr>
          <p:cNvSpPr>
            <a:spLocks noGrp="1"/>
          </p:cNvSpPr>
          <p:nvPr>
            <p:ph type="body" sz="quarter" idx="19"/>
          </p:nvPr>
        </p:nvSpPr>
        <p:spPr>
          <a:xfrm>
            <a:off x="335361" y="944723"/>
            <a:ext cx="11521280" cy="833311"/>
          </a:xfrm>
        </p:spPr>
        <p:txBody>
          <a:bodyPr/>
          <a:lstStyle/>
          <a:p>
            <a:r>
              <a:rPr lang="ja-JP" altLang="en-US"/>
              <a:t>原則は４週間以上の期間を頂戴して掲載・運用致します。</a:t>
            </a:r>
          </a:p>
          <a:p>
            <a:r>
              <a:rPr lang="ja-JP" altLang="en-US"/>
              <a:t>セグメント設定料はご発注ごとに頂戴いたします。</a:t>
            </a:r>
          </a:p>
        </p:txBody>
      </p:sp>
      <p:sp>
        <p:nvSpPr>
          <p:cNvPr id="2" name="Google Shape;527;p33">
            <a:extLst>
              <a:ext uri="{FF2B5EF4-FFF2-40B4-BE49-F238E27FC236}">
                <a16:creationId xmlns:a16="http://schemas.microsoft.com/office/drawing/2014/main" id="{BE2951DF-9906-0575-F92C-4B809F67A28C}"/>
              </a:ext>
            </a:extLst>
          </p:cNvPr>
          <p:cNvSpPr txBox="1"/>
          <p:nvPr/>
        </p:nvSpPr>
        <p:spPr>
          <a:xfrm>
            <a:off x="6605867" y="6069044"/>
            <a:ext cx="5534000" cy="533311"/>
          </a:xfrm>
          <a:prstGeom prst="rect">
            <a:avLst/>
          </a:prstGeom>
          <a:noFill/>
          <a:ln>
            <a:noFill/>
          </a:ln>
        </p:spPr>
        <p:txBody>
          <a:bodyPr spcFirstLastPara="1" wrap="square" lIns="121900" tIns="121900" rIns="121900" bIns="121900" anchor="t" anchorCtr="0">
            <a:spAutoFit/>
          </a:bodyPr>
          <a:lstStyle/>
          <a:p>
            <a:pPr algn="r"/>
            <a:r>
              <a:rPr lang="en-US" altLang="ja-JP" sz="933">
                <a:solidFill>
                  <a:schemeClr val="dk1"/>
                </a:solidFill>
                <a:latin typeface="+mn-ea"/>
                <a:ea typeface="+mn-ea"/>
                <a:cs typeface="Zen Kaku Gothic New"/>
                <a:sym typeface="Zen Kaku Gothic New"/>
              </a:rPr>
              <a:t>※</a:t>
            </a:r>
            <a:r>
              <a:rPr lang="ja-JP" altLang="en-US" sz="933">
                <a:solidFill>
                  <a:schemeClr val="dk1"/>
                </a:solidFill>
                <a:latin typeface="+mn-ea"/>
                <a:ea typeface="+mn-ea"/>
                <a:cs typeface="Zen Kaku Gothic New"/>
                <a:sym typeface="Zen Kaku Gothic New"/>
              </a:rPr>
              <a:t>セグメントの目標数値を分けずにまとめて配信することも可能です。</a:t>
            </a:r>
          </a:p>
          <a:p>
            <a:pPr algn="r"/>
            <a:r>
              <a:rPr lang="en-US" altLang="ja-JP" sz="933">
                <a:solidFill>
                  <a:schemeClr val="dk1"/>
                </a:solidFill>
                <a:latin typeface="+mn-ea"/>
                <a:ea typeface="+mn-ea"/>
                <a:cs typeface="Zen Kaku Gothic New"/>
                <a:sym typeface="Zen Kaku Gothic New"/>
              </a:rPr>
              <a:t>※</a:t>
            </a:r>
            <a:r>
              <a:rPr lang="ja-JP" altLang="en-US" sz="933">
                <a:solidFill>
                  <a:schemeClr val="dk1"/>
                </a:solidFill>
                <a:latin typeface="+mn-ea"/>
                <a:ea typeface="+mn-ea"/>
                <a:cs typeface="Zen Kaku Gothic New"/>
                <a:sym typeface="Zen Kaku Gothic New"/>
              </a:rPr>
              <a:t>配信可能な原稿数については広告枠ごとの入稿規定を参照ください。</a:t>
            </a:r>
          </a:p>
        </p:txBody>
      </p:sp>
      <p:sp>
        <p:nvSpPr>
          <p:cNvPr id="13" name="Google Shape;521;p32">
            <a:extLst>
              <a:ext uri="{FF2B5EF4-FFF2-40B4-BE49-F238E27FC236}">
                <a16:creationId xmlns:a16="http://schemas.microsoft.com/office/drawing/2014/main" id="{2B16CF98-F2C0-00A0-9051-BF1C014C66AE}"/>
              </a:ext>
            </a:extLst>
          </p:cNvPr>
          <p:cNvSpPr txBox="1"/>
          <p:nvPr/>
        </p:nvSpPr>
        <p:spPr>
          <a:xfrm>
            <a:off x="306727" y="4851362"/>
            <a:ext cx="4276904" cy="1703439"/>
          </a:xfrm>
          <a:prstGeom prst="rect">
            <a:avLst/>
          </a:prstGeom>
          <a:noFill/>
          <a:ln>
            <a:noFill/>
          </a:ln>
        </p:spPr>
        <p:txBody>
          <a:bodyPr spcFirstLastPara="1" wrap="square" lIns="121900" tIns="121900" rIns="121900" bIns="121900" anchor="t" anchorCtr="0">
            <a:spAutoFit/>
          </a:bodyPr>
          <a:lstStyle/>
          <a:p>
            <a:r>
              <a:rPr lang="ja-JP" altLang="en-US" sz="1067" b="1">
                <a:solidFill>
                  <a:schemeClr val="dk1"/>
                </a:solidFill>
                <a:latin typeface="游ゴシック"/>
                <a:ea typeface="游ゴシック"/>
              </a:rPr>
              <a:t>カスタムセグメントでの正確な在庫見積には数週間必要ですが、</a:t>
            </a:r>
            <a:endParaRPr lang="en-US" altLang="ja-JP" sz="1067" b="1">
              <a:solidFill>
                <a:schemeClr val="dk1"/>
              </a:solidFill>
              <a:latin typeface="游ゴシック"/>
              <a:ea typeface="游ゴシック"/>
            </a:endParaRPr>
          </a:p>
          <a:p>
            <a:r>
              <a:rPr lang="ja-JP" altLang="en-US" sz="1067" b="1">
                <a:solidFill>
                  <a:schemeClr val="dk1"/>
                </a:solidFill>
                <a:latin typeface="游ゴシック"/>
                <a:ea typeface="游ゴシック"/>
              </a:rPr>
              <a:t>迅速なご提案のために想定在庫でのお見積りも可能としています。</a:t>
            </a:r>
            <a:endParaRPr lang="en-US" altLang="ja-JP" sz="1067" b="1">
              <a:solidFill>
                <a:schemeClr val="dk1"/>
              </a:solidFill>
              <a:latin typeface="游ゴシック"/>
              <a:ea typeface="游ゴシック"/>
            </a:endParaRPr>
          </a:p>
          <a:p>
            <a:endParaRPr lang="en-US" altLang="ja-JP" sz="1067" b="1">
              <a:solidFill>
                <a:schemeClr val="dk1"/>
              </a:solidFill>
              <a:latin typeface="游ゴシック" panose="020B0400000000000000" pitchFamily="50" charset="-128"/>
              <a:ea typeface="游ゴシック" panose="020B0400000000000000" pitchFamily="50" charset="-128"/>
            </a:endParaRPr>
          </a:p>
          <a:p>
            <a:r>
              <a:rPr lang="ja-JP" altLang="en-US" sz="1067" b="1">
                <a:solidFill>
                  <a:schemeClr val="dk1"/>
                </a:solidFill>
                <a:latin typeface="游ゴシック"/>
                <a:ea typeface="游ゴシック"/>
              </a:rPr>
              <a:t>想定在庫によるご発注時は未達の場合のご対応について、</a:t>
            </a:r>
            <a:endParaRPr lang="en-US" altLang="ja-JP" sz="1067" b="1">
              <a:solidFill>
                <a:schemeClr val="dk1"/>
              </a:solidFill>
              <a:latin typeface="游ゴシック"/>
              <a:ea typeface="游ゴシック"/>
            </a:endParaRPr>
          </a:p>
          <a:p>
            <a:r>
              <a:rPr lang="ja-JP" altLang="en-US" sz="1067" b="1">
                <a:solidFill>
                  <a:schemeClr val="dk1"/>
                </a:solidFill>
                <a:latin typeface="游ゴシック"/>
                <a:ea typeface="游ゴシック"/>
              </a:rPr>
              <a:t>以下から１つ以上お選びください。</a:t>
            </a:r>
            <a:endParaRPr lang="en-US" altLang="ja-JP" sz="1067" b="1">
              <a:solidFill>
                <a:schemeClr val="dk1"/>
              </a:solidFill>
              <a:latin typeface="游ゴシック"/>
              <a:ea typeface="游ゴシック"/>
            </a:endParaRPr>
          </a:p>
          <a:p>
            <a:endParaRPr lang="en-US" altLang="ja-JP" sz="933" b="1">
              <a:solidFill>
                <a:schemeClr val="dk1"/>
              </a:solidFill>
              <a:latin typeface="游ゴシック" panose="020B0400000000000000" pitchFamily="50" charset="-128"/>
              <a:ea typeface="游ゴシック" panose="020B0400000000000000" pitchFamily="50" charset="-128"/>
            </a:endParaRPr>
          </a:p>
          <a:p>
            <a:r>
              <a:rPr lang="ja-JP" altLang="en-US" sz="1067" b="1">
                <a:solidFill>
                  <a:schemeClr val="accent1"/>
                </a:solidFill>
                <a:latin typeface="游ゴシック"/>
                <a:ea typeface="游ゴシック"/>
              </a:rPr>
              <a:t>①保証達成まで期間延長</a:t>
            </a:r>
            <a:endParaRPr lang="en-US" altLang="ja-JP" sz="1067" b="1">
              <a:solidFill>
                <a:schemeClr val="accent1"/>
              </a:solidFill>
              <a:latin typeface="游ゴシック"/>
              <a:ea typeface="游ゴシック"/>
            </a:endParaRPr>
          </a:p>
          <a:p>
            <a:r>
              <a:rPr lang="ja-JP" altLang="en-US" sz="1067" b="1">
                <a:solidFill>
                  <a:schemeClr val="accent1"/>
                </a:solidFill>
                <a:latin typeface="游ゴシック"/>
                <a:ea typeface="游ゴシック"/>
              </a:rPr>
              <a:t>②プリセットセグメント追加</a:t>
            </a:r>
            <a:endParaRPr lang="en-US" altLang="ja-JP" sz="1067" b="1">
              <a:solidFill>
                <a:schemeClr val="accent1"/>
              </a:solidFill>
              <a:latin typeface="游ゴシック"/>
              <a:ea typeface="游ゴシック"/>
            </a:endParaRPr>
          </a:p>
          <a:p>
            <a:r>
              <a:rPr lang="ja-JP" altLang="en-US" sz="1067" b="1">
                <a:solidFill>
                  <a:schemeClr val="accent1"/>
                </a:solidFill>
                <a:latin typeface="游ゴシック"/>
                <a:ea typeface="游ゴシック"/>
              </a:rPr>
              <a:t>③期間終了時点での出来高をご請求</a:t>
            </a:r>
            <a:endParaRPr lang="en-US" altLang="ja-JP" sz="933" b="1">
              <a:solidFill>
                <a:schemeClr val="dk1"/>
              </a:solidFill>
              <a:latin typeface="游ゴシック" panose="020B0400000000000000" pitchFamily="50" charset="-128"/>
              <a:ea typeface="游ゴシック" panose="020B0400000000000000" pitchFamily="50" charset="-128"/>
            </a:endParaRPr>
          </a:p>
        </p:txBody>
      </p:sp>
      <p:grpSp>
        <p:nvGrpSpPr>
          <p:cNvPr id="24" name="グループ化 23">
            <a:extLst>
              <a:ext uri="{FF2B5EF4-FFF2-40B4-BE49-F238E27FC236}">
                <a16:creationId xmlns:a16="http://schemas.microsoft.com/office/drawing/2014/main" id="{60EB0143-4791-0C04-3985-FFB037AEF3B1}"/>
              </a:ext>
            </a:extLst>
          </p:cNvPr>
          <p:cNvGrpSpPr/>
          <p:nvPr/>
        </p:nvGrpSpPr>
        <p:grpSpPr>
          <a:xfrm>
            <a:off x="533651" y="4143063"/>
            <a:ext cx="1437036" cy="445044"/>
            <a:chOff x="2204592" y="1629090"/>
            <a:chExt cx="2908978" cy="338100"/>
          </a:xfrm>
        </p:grpSpPr>
        <p:pic>
          <p:nvPicPr>
            <p:cNvPr id="25" name="Google Shape;748;p44">
              <a:extLst>
                <a:ext uri="{FF2B5EF4-FFF2-40B4-BE49-F238E27FC236}">
                  <a16:creationId xmlns:a16="http://schemas.microsoft.com/office/drawing/2014/main" id="{1A62785B-0105-9325-C0F1-543D0C83B362}"/>
                </a:ext>
              </a:extLst>
            </p:cNvPr>
            <p:cNvPicPr preferRelativeResize="0"/>
            <p:nvPr/>
          </p:nvPicPr>
          <p:blipFill rotWithShape="1">
            <a:blip r:embed="rId5">
              <a:alphaModFix/>
            </a:blip>
            <a:srcRect/>
            <a:stretch/>
          </p:blipFill>
          <p:spPr>
            <a:xfrm rot="10800000" flipH="1">
              <a:off x="2204592" y="1629090"/>
              <a:ext cx="2908978" cy="338100"/>
            </a:xfrm>
            <a:prstGeom prst="roundRect">
              <a:avLst>
                <a:gd name="adj" fmla="val 28433"/>
              </a:avLst>
            </a:prstGeom>
            <a:noFill/>
            <a:ln>
              <a:noFill/>
            </a:ln>
          </p:spPr>
        </p:pic>
        <p:sp>
          <p:nvSpPr>
            <p:cNvPr id="26" name="Google Shape;762;p44">
              <a:extLst>
                <a:ext uri="{FF2B5EF4-FFF2-40B4-BE49-F238E27FC236}">
                  <a16:creationId xmlns:a16="http://schemas.microsoft.com/office/drawing/2014/main" id="{816CBA16-76AE-100C-8B6B-8EA03C1B258E}"/>
                </a:ext>
              </a:extLst>
            </p:cNvPr>
            <p:cNvSpPr txBox="1"/>
            <p:nvPr/>
          </p:nvSpPr>
          <p:spPr>
            <a:xfrm>
              <a:off x="2353432" y="1671291"/>
              <a:ext cx="2589915" cy="271139"/>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333" b="1">
                  <a:solidFill>
                    <a:srgbClr val="FFFFFF"/>
                  </a:solidFill>
                  <a:latin typeface="游ゴシック"/>
                  <a:ea typeface="游ゴシック"/>
                </a:rPr>
                <a:t>プリセット</a:t>
              </a:r>
            </a:p>
          </p:txBody>
        </p:sp>
      </p:grpSp>
    </p:spTree>
    <p:extLst>
      <p:ext uri="{BB962C8B-B14F-4D97-AF65-F5344CB8AC3E}">
        <p14:creationId xmlns:p14="http://schemas.microsoft.com/office/powerpoint/2010/main" val="205669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91301460-1E4E-CF96-E87B-B2ABF69CE189}"/>
              </a:ext>
            </a:extLst>
          </p:cNvPr>
          <p:cNvSpPr>
            <a:spLocks noGrp="1"/>
          </p:cNvSpPr>
          <p:nvPr>
            <p:ph type="sldNum" sz="quarter" idx="4"/>
          </p:nvPr>
        </p:nvSpPr>
        <p:spPr/>
        <p:txBody>
          <a:bodyPr/>
          <a:lstStyle/>
          <a:p>
            <a:fld id="{3200D908-C2D6-084A-9C6A-44EB3DC58219}" type="slidenum">
              <a:rPr lang="ja-JP" altLang="en-US" smtClean="0">
                <a:sym typeface="Arial"/>
              </a:rPr>
              <a:pPr/>
              <a:t>4</a:t>
            </a:fld>
            <a:endParaRPr lang="ja-JP" altLang="en-US">
              <a:sym typeface="Arial"/>
            </a:endParaRPr>
          </a:p>
        </p:txBody>
      </p:sp>
      <p:sp>
        <p:nvSpPr>
          <p:cNvPr id="496" name="Google Shape;496;p32"/>
          <p:cNvSpPr txBox="1">
            <a:spLocks noGrp="1"/>
          </p:cNvSpPr>
          <p:nvPr>
            <p:ph type="title"/>
          </p:nvPr>
        </p:nvSpPr>
        <p:spPr>
          <a:xfrm>
            <a:off x="533403" y="302143"/>
            <a:ext cx="9105900"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a:t>ターゲティング広告の料金体系について</a:t>
            </a:r>
          </a:p>
        </p:txBody>
      </p:sp>
      <p:sp>
        <p:nvSpPr>
          <p:cNvPr id="15" name="テキスト プレースホルダー 14">
            <a:extLst>
              <a:ext uri="{FF2B5EF4-FFF2-40B4-BE49-F238E27FC236}">
                <a16:creationId xmlns:a16="http://schemas.microsoft.com/office/drawing/2014/main" id="{74783052-0E94-09F0-59E0-E4E2F6720CCC}"/>
              </a:ext>
            </a:extLst>
          </p:cNvPr>
          <p:cNvSpPr>
            <a:spLocks noGrp="1"/>
          </p:cNvSpPr>
          <p:nvPr>
            <p:ph type="body" sz="quarter" idx="19"/>
          </p:nvPr>
        </p:nvSpPr>
        <p:spPr/>
        <p:txBody>
          <a:bodyPr vert="horz" lIns="91440" tIns="45720" rIns="91440" bIns="45720" rtlCol="0" anchor="t">
            <a:normAutofit/>
          </a:bodyPr>
          <a:lstStyle/>
          <a:p>
            <a:r>
              <a:rPr lang="ja-JP" altLang="en-US"/>
              <a:t>掲載料＋セグメント設定料の合計がターゲティング広告の実施料金</a:t>
            </a:r>
          </a:p>
          <a:p>
            <a:r>
              <a:rPr lang="ja-JP" altLang="en-US"/>
              <a:t>ディスプレイ広告・メルマガは料金固定、タイアップも</a:t>
            </a:r>
            <a:r>
              <a:rPr lang="en-US" altLang="ja-JP"/>
              <a:t>120%</a:t>
            </a:r>
            <a:r>
              <a:rPr lang="ja-JP" altLang="en-US"/>
              <a:t>固定のシンプルな料金体系</a:t>
            </a:r>
          </a:p>
        </p:txBody>
      </p:sp>
      <p:sp>
        <p:nvSpPr>
          <p:cNvPr id="2" name="四角形: 角を丸くする 1">
            <a:extLst>
              <a:ext uri="{FF2B5EF4-FFF2-40B4-BE49-F238E27FC236}">
                <a16:creationId xmlns:a16="http://schemas.microsoft.com/office/drawing/2014/main" id="{91C03538-AEF8-65FD-E7C1-85AC8F718C8E}"/>
              </a:ext>
            </a:extLst>
          </p:cNvPr>
          <p:cNvSpPr/>
          <p:nvPr/>
        </p:nvSpPr>
        <p:spPr>
          <a:xfrm>
            <a:off x="612142" y="2605379"/>
            <a:ext cx="1639919" cy="70284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ディスプレイ広告</a:t>
            </a:r>
          </a:p>
        </p:txBody>
      </p:sp>
      <p:sp>
        <p:nvSpPr>
          <p:cNvPr id="3" name="テキスト ボックス 2">
            <a:extLst>
              <a:ext uri="{FF2B5EF4-FFF2-40B4-BE49-F238E27FC236}">
                <a16:creationId xmlns:a16="http://schemas.microsoft.com/office/drawing/2014/main" id="{D33B9931-2194-09E0-FFB9-BEA174DBF281}"/>
              </a:ext>
            </a:extLst>
          </p:cNvPr>
          <p:cNvSpPr txBox="1"/>
          <p:nvPr/>
        </p:nvSpPr>
        <p:spPr>
          <a:xfrm>
            <a:off x="2476693" y="2720826"/>
            <a:ext cx="1280584" cy="471948"/>
          </a:xfrm>
          <a:prstGeom prst="rect">
            <a:avLst/>
          </a:prstGeom>
          <a:noFill/>
          <a:ln>
            <a:noFill/>
          </a:ln>
        </p:spPr>
        <p:txBody>
          <a:bodyPr spcFirstLastPara="1" wrap="square" lIns="121900" tIns="121900" rIns="121900" bIns="121900" rtlCol="0" anchor="t" anchorCtr="0">
            <a:spAutoFit/>
          </a:bodyPr>
          <a:lstStyle/>
          <a:p>
            <a:pPr algn="ctr"/>
            <a:r>
              <a:rPr kumimoji="1" lang="en-US" altLang="ja-JP" sz="1467" b="1">
                <a:solidFill>
                  <a:schemeClr val="dk1"/>
                </a:solidFill>
                <a:latin typeface="游ゴシック" panose="020B0400000000000000" pitchFamily="50" charset="-128"/>
                <a:ea typeface="游ゴシック" panose="020B0400000000000000" pitchFamily="50" charset="-128"/>
              </a:rPr>
              <a:t>Imp</a:t>
            </a:r>
            <a:r>
              <a:rPr kumimoji="1" lang="ja-JP" altLang="en-US" sz="1467" b="1">
                <a:solidFill>
                  <a:schemeClr val="dk1"/>
                </a:solidFill>
                <a:latin typeface="游ゴシック" panose="020B0400000000000000" pitchFamily="50" charset="-128"/>
                <a:ea typeface="游ゴシック" panose="020B0400000000000000" pitchFamily="50" charset="-128"/>
              </a:rPr>
              <a:t>課金</a:t>
            </a:r>
          </a:p>
        </p:txBody>
      </p:sp>
      <p:sp>
        <p:nvSpPr>
          <p:cNvPr id="6" name="四角形: 角を丸くする 5">
            <a:extLst>
              <a:ext uri="{FF2B5EF4-FFF2-40B4-BE49-F238E27FC236}">
                <a16:creationId xmlns:a16="http://schemas.microsoft.com/office/drawing/2014/main" id="{3B720717-019A-39E9-572E-45C70C5C7942}"/>
              </a:ext>
            </a:extLst>
          </p:cNvPr>
          <p:cNvSpPr/>
          <p:nvPr/>
        </p:nvSpPr>
        <p:spPr>
          <a:xfrm>
            <a:off x="611300" y="3847799"/>
            <a:ext cx="1640090" cy="703044"/>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朝日</a:t>
            </a:r>
            <a:r>
              <a:rPr kumimoji="1" lang="en-US" altLang="ja-JP" sz="1200" b="1">
                <a:solidFill>
                  <a:schemeClr val="tx1"/>
                </a:solidFill>
              </a:rPr>
              <a:t>ID</a:t>
            </a:r>
          </a:p>
          <a:p>
            <a:pPr algn="ctr"/>
            <a:r>
              <a:rPr kumimoji="1" lang="ja-JP" altLang="en-US" sz="1200" b="1">
                <a:solidFill>
                  <a:schemeClr val="tx1"/>
                </a:solidFill>
              </a:rPr>
              <a:t>メールマガジン</a:t>
            </a:r>
          </a:p>
        </p:txBody>
      </p:sp>
      <p:sp>
        <p:nvSpPr>
          <p:cNvPr id="17" name="四角形: 角を丸くする 16">
            <a:extLst>
              <a:ext uri="{FF2B5EF4-FFF2-40B4-BE49-F238E27FC236}">
                <a16:creationId xmlns:a16="http://schemas.microsoft.com/office/drawing/2014/main" id="{BEE68081-9294-048F-549F-4D525026AB9C}"/>
              </a:ext>
            </a:extLst>
          </p:cNvPr>
          <p:cNvSpPr/>
          <p:nvPr/>
        </p:nvSpPr>
        <p:spPr>
          <a:xfrm>
            <a:off x="612142" y="5074170"/>
            <a:ext cx="1639919" cy="702842"/>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タイアップ広告</a:t>
            </a:r>
          </a:p>
        </p:txBody>
      </p:sp>
      <p:sp>
        <p:nvSpPr>
          <p:cNvPr id="26" name="テキスト ボックス 25">
            <a:extLst>
              <a:ext uri="{FF2B5EF4-FFF2-40B4-BE49-F238E27FC236}">
                <a16:creationId xmlns:a16="http://schemas.microsoft.com/office/drawing/2014/main" id="{3E1DFEF5-87A8-BA88-85B4-5F7757AC1A1D}"/>
              </a:ext>
            </a:extLst>
          </p:cNvPr>
          <p:cNvSpPr txBox="1"/>
          <p:nvPr/>
        </p:nvSpPr>
        <p:spPr>
          <a:xfrm>
            <a:off x="2476693" y="3940026"/>
            <a:ext cx="1280584" cy="471948"/>
          </a:xfrm>
          <a:prstGeom prst="rect">
            <a:avLst/>
          </a:prstGeom>
          <a:noFill/>
          <a:ln>
            <a:noFill/>
          </a:ln>
        </p:spPr>
        <p:txBody>
          <a:bodyPr spcFirstLastPara="1" wrap="square" lIns="121900" tIns="121900" rIns="121900" bIns="121900" rtlCol="0" anchor="t" anchorCtr="0">
            <a:spAutoFit/>
          </a:bodyPr>
          <a:lstStyle/>
          <a:p>
            <a:pPr algn="ctr"/>
            <a:r>
              <a:rPr kumimoji="1" lang="ja-JP" altLang="en-US" sz="1467" b="1">
                <a:solidFill>
                  <a:schemeClr val="dk1"/>
                </a:solidFill>
                <a:latin typeface="游ゴシック" panose="020B0400000000000000" pitchFamily="50" charset="-128"/>
                <a:ea typeface="游ゴシック" panose="020B0400000000000000" pitchFamily="50" charset="-128"/>
              </a:rPr>
              <a:t>通数課金</a:t>
            </a:r>
          </a:p>
        </p:txBody>
      </p:sp>
      <p:sp>
        <p:nvSpPr>
          <p:cNvPr id="27" name="テキスト ボックス 26">
            <a:extLst>
              <a:ext uri="{FF2B5EF4-FFF2-40B4-BE49-F238E27FC236}">
                <a16:creationId xmlns:a16="http://schemas.microsoft.com/office/drawing/2014/main" id="{8DCEF98C-A653-05CF-38F5-74969609AA47}"/>
              </a:ext>
            </a:extLst>
          </p:cNvPr>
          <p:cNvSpPr txBox="1"/>
          <p:nvPr/>
        </p:nvSpPr>
        <p:spPr>
          <a:xfrm>
            <a:off x="2476693" y="5159226"/>
            <a:ext cx="1280584" cy="471948"/>
          </a:xfrm>
          <a:prstGeom prst="rect">
            <a:avLst/>
          </a:prstGeom>
          <a:noFill/>
          <a:ln>
            <a:noFill/>
          </a:ln>
        </p:spPr>
        <p:txBody>
          <a:bodyPr spcFirstLastPara="1" wrap="square" lIns="121900" tIns="121900" rIns="121900" bIns="121900" rtlCol="0" anchor="t" anchorCtr="0">
            <a:spAutoFit/>
          </a:bodyPr>
          <a:lstStyle/>
          <a:p>
            <a:pPr algn="ctr"/>
            <a:r>
              <a:rPr kumimoji="1" lang="en-US" altLang="ja-JP" sz="1467" b="1">
                <a:solidFill>
                  <a:schemeClr val="dk1"/>
                </a:solidFill>
                <a:latin typeface="游ゴシック" panose="020B0400000000000000" pitchFamily="50" charset="-128"/>
                <a:ea typeface="游ゴシック" panose="020B0400000000000000" pitchFamily="50" charset="-128"/>
              </a:rPr>
              <a:t>PV</a:t>
            </a:r>
            <a:r>
              <a:rPr kumimoji="1" lang="ja-JP" altLang="en-US" sz="1467" b="1">
                <a:solidFill>
                  <a:schemeClr val="dk1"/>
                </a:solidFill>
                <a:latin typeface="游ゴシック" panose="020B0400000000000000" pitchFamily="50" charset="-128"/>
                <a:ea typeface="游ゴシック" panose="020B0400000000000000" pitchFamily="50" charset="-128"/>
              </a:rPr>
              <a:t>課金</a:t>
            </a:r>
          </a:p>
        </p:txBody>
      </p:sp>
      <p:grpSp>
        <p:nvGrpSpPr>
          <p:cNvPr id="7" name="グループ化 6">
            <a:extLst>
              <a:ext uri="{FF2B5EF4-FFF2-40B4-BE49-F238E27FC236}">
                <a16:creationId xmlns:a16="http://schemas.microsoft.com/office/drawing/2014/main" id="{876C836D-341B-DBB0-A884-E370CB63DEE8}"/>
              </a:ext>
            </a:extLst>
          </p:cNvPr>
          <p:cNvGrpSpPr/>
          <p:nvPr/>
        </p:nvGrpSpPr>
        <p:grpSpPr>
          <a:xfrm>
            <a:off x="10049609" y="3788739"/>
            <a:ext cx="1791844" cy="585034"/>
            <a:chOff x="7608798" y="2982942"/>
            <a:chExt cx="1131992" cy="305931"/>
          </a:xfrm>
        </p:grpSpPr>
        <p:pic>
          <p:nvPicPr>
            <p:cNvPr id="539" name="Google Shape;748;p44">
              <a:extLst>
                <a:ext uri="{FF2B5EF4-FFF2-40B4-BE49-F238E27FC236}">
                  <a16:creationId xmlns:a16="http://schemas.microsoft.com/office/drawing/2014/main" id="{F45479FE-D119-8837-AC5E-63C3BCC3BB35}"/>
                </a:ext>
              </a:extLst>
            </p:cNvPr>
            <p:cNvPicPr preferRelativeResize="0"/>
            <p:nvPr/>
          </p:nvPicPr>
          <p:blipFill rotWithShape="1">
            <a:blip r:embed="rId3">
              <a:alphaModFix/>
            </a:blip>
            <a:srcRect/>
            <a:stretch/>
          </p:blipFill>
          <p:spPr>
            <a:xfrm rot="10800000" flipH="1">
              <a:off x="7608798" y="2982942"/>
              <a:ext cx="1131992" cy="305931"/>
            </a:xfrm>
            <a:prstGeom prst="roundRect">
              <a:avLst>
                <a:gd name="adj" fmla="val 28433"/>
              </a:avLst>
            </a:prstGeom>
            <a:noFill/>
            <a:ln>
              <a:noFill/>
            </a:ln>
          </p:spPr>
        </p:pic>
        <p:sp>
          <p:nvSpPr>
            <p:cNvPr id="540" name="Google Shape;762;p44">
              <a:extLst>
                <a:ext uri="{FF2B5EF4-FFF2-40B4-BE49-F238E27FC236}">
                  <a16:creationId xmlns:a16="http://schemas.microsoft.com/office/drawing/2014/main" id="{D36AA0DA-0B67-20E5-E364-993F621125DA}"/>
                </a:ext>
              </a:extLst>
            </p:cNvPr>
            <p:cNvSpPr txBox="1"/>
            <p:nvPr/>
          </p:nvSpPr>
          <p:spPr>
            <a:xfrm>
              <a:off x="7666067" y="3030334"/>
              <a:ext cx="1007832" cy="211145"/>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600" b="1">
                  <a:solidFill>
                    <a:srgbClr val="FFFFFF"/>
                  </a:solidFill>
                  <a:latin typeface="+mn-ea"/>
                </a:rPr>
                <a:t>実施</a:t>
              </a:r>
              <a:r>
                <a:rPr lang="ja-JP" altLang="en-US" sz="1600" b="1">
                  <a:solidFill>
                    <a:srgbClr val="FFFFFF"/>
                  </a:solidFill>
                  <a:latin typeface="+mn-ea"/>
                  <a:ea typeface="+mn-ea"/>
                </a:rPr>
                <a:t>料金</a:t>
              </a:r>
              <a:endParaRPr sz="1600" b="1">
                <a:solidFill>
                  <a:srgbClr val="FFFFFF"/>
                </a:solidFill>
                <a:latin typeface="游ゴシック" panose="020B0400000000000000" pitchFamily="50" charset="-128"/>
                <a:ea typeface="游ゴシック" panose="020B0400000000000000" pitchFamily="50" charset="-128"/>
              </a:endParaRPr>
            </a:p>
          </p:txBody>
        </p:sp>
      </p:grpSp>
      <p:sp>
        <p:nvSpPr>
          <p:cNvPr id="542" name="Google Shape;273;p24">
            <a:extLst>
              <a:ext uri="{FF2B5EF4-FFF2-40B4-BE49-F238E27FC236}">
                <a16:creationId xmlns:a16="http://schemas.microsoft.com/office/drawing/2014/main" id="{7ED266F5-F548-B3D9-997A-33F9677E06E8}"/>
              </a:ext>
            </a:extLst>
          </p:cNvPr>
          <p:cNvSpPr/>
          <p:nvPr/>
        </p:nvSpPr>
        <p:spPr>
          <a:xfrm>
            <a:off x="4063638" y="2566751"/>
            <a:ext cx="2407384" cy="797708"/>
          </a:xfrm>
          <a:prstGeom prst="rect">
            <a:avLst/>
          </a:prstGeom>
          <a:solidFill>
            <a:schemeClr val="bg1"/>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548" name="テキスト ボックス 547">
            <a:extLst>
              <a:ext uri="{FF2B5EF4-FFF2-40B4-BE49-F238E27FC236}">
                <a16:creationId xmlns:a16="http://schemas.microsoft.com/office/drawing/2014/main" id="{627BC127-B67B-A262-BAF4-8C3600145044}"/>
              </a:ext>
            </a:extLst>
          </p:cNvPr>
          <p:cNvSpPr txBox="1"/>
          <p:nvPr/>
        </p:nvSpPr>
        <p:spPr>
          <a:xfrm>
            <a:off x="4477711" y="2792430"/>
            <a:ext cx="1665841" cy="500137"/>
          </a:xfrm>
          <a:prstGeom prst="rect">
            <a:avLst/>
          </a:prstGeom>
          <a:noFill/>
        </p:spPr>
        <p:txBody>
          <a:bodyPr wrap="none" rtlCol="0">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各広告枠料金</a:t>
            </a:r>
            <a:endParaRPr lang="en-US" altLang="ja-JP" sz="1600" b="1">
              <a:solidFill>
                <a:schemeClr val="dk1"/>
              </a:solidFill>
              <a:latin typeface="游ゴシック" panose="020B0400000000000000" pitchFamily="50" charset="-128"/>
              <a:ea typeface="游ゴシック" panose="020B0400000000000000" pitchFamily="50" charset="-128"/>
            </a:endParaRPr>
          </a:p>
          <a:p>
            <a:pPr algn="ctr"/>
            <a:r>
              <a:rPr lang="en-US" altLang="ja-JP" sz="1050" b="1">
                <a:solidFill>
                  <a:schemeClr val="dk1"/>
                </a:solidFill>
                <a:latin typeface="游ゴシック" panose="020B0400000000000000" pitchFamily="50" charset="-128"/>
                <a:ea typeface="游ゴシック" panose="020B0400000000000000" pitchFamily="50" charset="-128"/>
              </a:rPr>
              <a:t>※</a:t>
            </a:r>
            <a:r>
              <a:rPr lang="ja-JP" altLang="en-US" sz="1050" b="1">
                <a:solidFill>
                  <a:schemeClr val="dk1"/>
                </a:solidFill>
                <a:latin typeface="游ゴシック" panose="020B0400000000000000" pitchFamily="50" charset="-128"/>
                <a:ea typeface="游ゴシック" panose="020B0400000000000000" pitchFamily="50" charset="-128"/>
              </a:rPr>
              <a:t>ノンターゲと据え置き</a:t>
            </a:r>
            <a:endParaRPr lang="en-US" altLang="ja-JP" sz="1050" b="1">
              <a:solidFill>
                <a:schemeClr val="dk1"/>
              </a:solidFill>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366C1734-5996-56AA-AE43-E1E1229B4C5E}"/>
              </a:ext>
            </a:extLst>
          </p:cNvPr>
          <p:cNvGrpSpPr/>
          <p:nvPr/>
        </p:nvGrpSpPr>
        <p:grpSpPr>
          <a:xfrm>
            <a:off x="6909153" y="2566748"/>
            <a:ext cx="2408356" cy="797708"/>
            <a:chOff x="4900596" y="1843418"/>
            <a:chExt cx="1806267" cy="598281"/>
          </a:xfrm>
        </p:grpSpPr>
        <p:sp>
          <p:nvSpPr>
            <p:cNvPr id="543" name="Google Shape;273;p24">
              <a:extLst>
                <a:ext uri="{FF2B5EF4-FFF2-40B4-BE49-F238E27FC236}">
                  <a16:creationId xmlns:a16="http://schemas.microsoft.com/office/drawing/2014/main" id="{B6BD58B6-70BB-BF19-6497-BA80F66D44B5}"/>
                </a:ext>
              </a:extLst>
            </p:cNvPr>
            <p:cNvSpPr/>
            <p:nvPr/>
          </p:nvSpPr>
          <p:spPr>
            <a:xfrm>
              <a:off x="4901325" y="1843418"/>
              <a:ext cx="1805538" cy="598281"/>
            </a:xfrm>
            <a:prstGeom prst="rect">
              <a:avLst/>
            </a:prstGeom>
            <a:solidFill>
              <a:schemeClr val="bg1"/>
            </a:solidFill>
            <a:ln>
              <a:noFill/>
            </a:ln>
          </p:spPr>
          <p:txBody>
            <a:bodyPr spcFirstLastPara="1" wrap="square" lIns="121900" tIns="121900" rIns="121900" bIns="121900" anchor="ctr" anchorCtr="0">
              <a:noAutofit/>
            </a:bodyPr>
            <a:lstStyle/>
            <a:p>
              <a:endParaRPr sz="1600">
                <a:latin typeface="游ゴシック" panose="020B0400000000000000" pitchFamily="50" charset="-128"/>
                <a:ea typeface="游ゴシック" panose="020B0400000000000000" pitchFamily="50" charset="-128"/>
              </a:endParaRPr>
            </a:p>
          </p:txBody>
        </p:sp>
        <p:sp>
          <p:nvSpPr>
            <p:cNvPr id="549" name="テキスト ボックス 548">
              <a:extLst>
                <a:ext uri="{FF2B5EF4-FFF2-40B4-BE49-F238E27FC236}">
                  <a16:creationId xmlns:a16="http://schemas.microsoft.com/office/drawing/2014/main" id="{03B9A065-A46B-681B-47FC-C238C98B2DEB}"/>
                </a:ext>
              </a:extLst>
            </p:cNvPr>
            <p:cNvSpPr txBox="1"/>
            <p:nvPr/>
          </p:nvSpPr>
          <p:spPr>
            <a:xfrm>
              <a:off x="4900596" y="2014133"/>
              <a:ext cx="1783706" cy="276999"/>
            </a:xfrm>
            <a:prstGeom prst="rect">
              <a:avLst/>
            </a:prstGeom>
            <a:noFill/>
            <a:ln>
              <a:noFill/>
            </a:ln>
          </p:spPr>
          <p:txBody>
            <a:bodyPr wrap="square" lIns="121920" tIns="60960" rIns="121920" bIns="60960" rtlCol="0" anchor="t">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セグメント設定料</a:t>
              </a:r>
            </a:p>
          </p:txBody>
        </p:sp>
      </p:grpSp>
      <p:sp>
        <p:nvSpPr>
          <p:cNvPr id="550" name="Google Shape;273;p24">
            <a:extLst>
              <a:ext uri="{FF2B5EF4-FFF2-40B4-BE49-F238E27FC236}">
                <a16:creationId xmlns:a16="http://schemas.microsoft.com/office/drawing/2014/main" id="{49421EBB-C2EE-B246-6ADF-EB9E60E75DB9}"/>
              </a:ext>
            </a:extLst>
          </p:cNvPr>
          <p:cNvSpPr/>
          <p:nvPr/>
        </p:nvSpPr>
        <p:spPr>
          <a:xfrm>
            <a:off x="4063638" y="3773027"/>
            <a:ext cx="2407384" cy="797708"/>
          </a:xfrm>
          <a:prstGeom prst="rect">
            <a:avLst/>
          </a:prstGeom>
          <a:solidFill>
            <a:schemeClr val="bg1"/>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552" name="テキスト ボックス 551">
            <a:extLst>
              <a:ext uri="{FF2B5EF4-FFF2-40B4-BE49-F238E27FC236}">
                <a16:creationId xmlns:a16="http://schemas.microsoft.com/office/drawing/2014/main" id="{BE16D4DA-9986-7C96-2CD5-2E516012854E}"/>
              </a:ext>
            </a:extLst>
          </p:cNvPr>
          <p:cNvSpPr txBox="1"/>
          <p:nvPr/>
        </p:nvSpPr>
        <p:spPr>
          <a:xfrm>
            <a:off x="4643784" y="4007652"/>
            <a:ext cx="1396536" cy="500137"/>
          </a:xfrm>
          <a:prstGeom prst="rect">
            <a:avLst/>
          </a:prstGeom>
          <a:noFill/>
        </p:spPr>
        <p:txBody>
          <a:bodyPr wrap="none" rtlCol="0">
            <a:spAutoFit/>
          </a:bodyPr>
          <a:lstStyle/>
          <a:p>
            <a:pPr algn="ctr"/>
            <a:r>
              <a:rPr lang="en-US" altLang="ja-JP" sz="1600" b="1">
                <a:solidFill>
                  <a:schemeClr val="dk1"/>
                </a:solidFill>
                <a:latin typeface="游ゴシック" panose="020B0400000000000000" pitchFamily="50" charset="-128"/>
                <a:ea typeface="游ゴシック" panose="020B0400000000000000" pitchFamily="50" charset="-128"/>
              </a:rPr>
              <a:t>20</a:t>
            </a:r>
            <a:r>
              <a:rPr lang="ja-JP" altLang="en-US" sz="1600" b="1">
                <a:solidFill>
                  <a:schemeClr val="dk1"/>
                </a:solidFill>
                <a:latin typeface="游ゴシック" panose="020B0400000000000000" pitchFamily="50" charset="-128"/>
                <a:ea typeface="游ゴシック" panose="020B0400000000000000" pitchFamily="50" charset="-128"/>
              </a:rPr>
              <a:t>円／通</a:t>
            </a:r>
            <a:endParaRPr lang="en-US" altLang="ja-JP" sz="1600" b="1">
              <a:solidFill>
                <a:schemeClr val="dk1"/>
              </a:solidFill>
              <a:latin typeface="游ゴシック" panose="020B0400000000000000" pitchFamily="50" charset="-128"/>
              <a:ea typeface="游ゴシック" panose="020B0400000000000000" pitchFamily="50" charset="-128"/>
            </a:endParaRPr>
          </a:p>
          <a:p>
            <a:pPr algn="ctr"/>
            <a:r>
              <a:rPr lang="en-US" altLang="ja-JP" sz="1050" b="1">
                <a:solidFill>
                  <a:schemeClr val="dk1"/>
                </a:solidFill>
                <a:latin typeface="游ゴシック" panose="020B0400000000000000" pitchFamily="50" charset="-128"/>
                <a:ea typeface="游ゴシック" panose="020B0400000000000000" pitchFamily="50" charset="-128"/>
              </a:rPr>
              <a:t>※</a:t>
            </a:r>
            <a:r>
              <a:rPr lang="ja-JP" altLang="en-US" sz="1050" b="1">
                <a:solidFill>
                  <a:schemeClr val="dk1"/>
                </a:solidFill>
                <a:latin typeface="游ゴシック" panose="020B0400000000000000" pitchFamily="50" charset="-128"/>
                <a:ea typeface="游ゴシック" panose="020B0400000000000000" pitchFamily="50" charset="-128"/>
              </a:rPr>
              <a:t>属性によらず固定</a:t>
            </a:r>
            <a:endParaRPr lang="en-US" altLang="ja-JP" sz="1600" b="1">
              <a:solidFill>
                <a:schemeClr val="dk1"/>
              </a:solidFill>
              <a:latin typeface="游ゴシック" panose="020B0400000000000000" pitchFamily="50" charset="-128"/>
              <a:ea typeface="游ゴシック" panose="020B0400000000000000" pitchFamily="50" charset="-128"/>
            </a:endParaRPr>
          </a:p>
        </p:txBody>
      </p:sp>
      <p:sp>
        <p:nvSpPr>
          <p:cNvPr id="554" name="Google Shape;541;p33">
            <a:extLst>
              <a:ext uri="{FF2B5EF4-FFF2-40B4-BE49-F238E27FC236}">
                <a16:creationId xmlns:a16="http://schemas.microsoft.com/office/drawing/2014/main" id="{B17B7C3B-6033-C660-08EB-3B83B4A31ACC}"/>
              </a:ext>
            </a:extLst>
          </p:cNvPr>
          <p:cNvSpPr/>
          <p:nvPr/>
        </p:nvSpPr>
        <p:spPr>
          <a:xfrm>
            <a:off x="6552291" y="2902982"/>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555" name="Google Shape;541;p33">
            <a:extLst>
              <a:ext uri="{FF2B5EF4-FFF2-40B4-BE49-F238E27FC236}">
                <a16:creationId xmlns:a16="http://schemas.microsoft.com/office/drawing/2014/main" id="{425696F9-31EF-5B81-6A01-2C0DE513E3C0}"/>
              </a:ext>
            </a:extLst>
          </p:cNvPr>
          <p:cNvSpPr/>
          <p:nvPr/>
        </p:nvSpPr>
        <p:spPr>
          <a:xfrm>
            <a:off x="6566722" y="4017036"/>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556" name="Google Shape;273;p24">
            <a:extLst>
              <a:ext uri="{FF2B5EF4-FFF2-40B4-BE49-F238E27FC236}">
                <a16:creationId xmlns:a16="http://schemas.microsoft.com/office/drawing/2014/main" id="{4E4F4C73-6929-D331-AE97-019F86B0F706}"/>
              </a:ext>
            </a:extLst>
          </p:cNvPr>
          <p:cNvSpPr/>
          <p:nvPr/>
        </p:nvSpPr>
        <p:spPr>
          <a:xfrm>
            <a:off x="4063638" y="4979303"/>
            <a:ext cx="2407384" cy="797708"/>
          </a:xfrm>
          <a:prstGeom prst="rect">
            <a:avLst/>
          </a:prstGeom>
          <a:solidFill>
            <a:schemeClr val="bg1"/>
          </a:solidFill>
          <a:ln>
            <a:noFill/>
          </a:ln>
        </p:spPr>
        <p:txBody>
          <a:bodyPr spcFirstLastPara="1" wrap="square" lIns="121900" tIns="121900" rIns="121900" bIns="121900" anchor="ctr" anchorCtr="0">
            <a:noAutofit/>
          </a:bodyPr>
          <a:lstStyle/>
          <a:p>
            <a:endParaRPr lang="ja-JP" altLang="en-US" sz="1600">
              <a:latin typeface="游ゴシック" panose="020B0400000000000000" pitchFamily="50" charset="-128"/>
              <a:ea typeface="游ゴシック" panose="020B0400000000000000" pitchFamily="50" charset="-128"/>
            </a:endParaRPr>
          </a:p>
        </p:txBody>
      </p:sp>
      <p:sp>
        <p:nvSpPr>
          <p:cNvPr id="558" name="テキスト ボックス 557">
            <a:extLst>
              <a:ext uri="{FF2B5EF4-FFF2-40B4-BE49-F238E27FC236}">
                <a16:creationId xmlns:a16="http://schemas.microsoft.com/office/drawing/2014/main" id="{43C989F7-7EAB-AA54-36CE-DD89610D2197}"/>
              </a:ext>
            </a:extLst>
          </p:cNvPr>
          <p:cNvSpPr txBox="1"/>
          <p:nvPr/>
        </p:nvSpPr>
        <p:spPr>
          <a:xfrm>
            <a:off x="4372073" y="5223311"/>
            <a:ext cx="1939954" cy="338554"/>
          </a:xfrm>
          <a:prstGeom prst="rect">
            <a:avLst/>
          </a:prstGeom>
          <a:noFill/>
        </p:spPr>
        <p:txBody>
          <a:bodyPr wrap="none" rtlCol="0">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ノンターゲ</a:t>
            </a:r>
            <a:r>
              <a:rPr lang="en-US" altLang="ja-JP" sz="1600" b="1">
                <a:solidFill>
                  <a:schemeClr val="dk1"/>
                </a:solidFill>
                <a:latin typeface="游ゴシック" panose="020B0400000000000000" pitchFamily="50" charset="-128"/>
                <a:ea typeface="游ゴシック" panose="020B0400000000000000" pitchFamily="50" charset="-128"/>
              </a:rPr>
              <a:t>×120%</a:t>
            </a:r>
          </a:p>
        </p:txBody>
      </p:sp>
      <p:sp>
        <p:nvSpPr>
          <p:cNvPr id="560" name="Google Shape;541;p33">
            <a:extLst>
              <a:ext uri="{FF2B5EF4-FFF2-40B4-BE49-F238E27FC236}">
                <a16:creationId xmlns:a16="http://schemas.microsoft.com/office/drawing/2014/main" id="{B973E4E1-BA0D-671A-17DF-0ED9C32B6EBD}"/>
              </a:ext>
            </a:extLst>
          </p:cNvPr>
          <p:cNvSpPr/>
          <p:nvPr/>
        </p:nvSpPr>
        <p:spPr>
          <a:xfrm>
            <a:off x="6566722" y="5223312"/>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9" name="二等辺三角形 8">
            <a:extLst>
              <a:ext uri="{FF2B5EF4-FFF2-40B4-BE49-F238E27FC236}">
                <a16:creationId xmlns:a16="http://schemas.microsoft.com/office/drawing/2014/main" id="{FACC6851-3DC8-283E-5296-B9595B1F68A8}"/>
              </a:ext>
            </a:extLst>
          </p:cNvPr>
          <p:cNvSpPr/>
          <p:nvPr/>
        </p:nvSpPr>
        <p:spPr>
          <a:xfrm rot="5400000">
            <a:off x="9337768" y="3897032"/>
            <a:ext cx="711634" cy="42384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89"/>
          </a:p>
        </p:txBody>
      </p:sp>
      <p:grpSp>
        <p:nvGrpSpPr>
          <p:cNvPr id="16" name="グループ化 15">
            <a:extLst>
              <a:ext uri="{FF2B5EF4-FFF2-40B4-BE49-F238E27FC236}">
                <a16:creationId xmlns:a16="http://schemas.microsoft.com/office/drawing/2014/main" id="{032CBD3F-FDD4-6DE5-5F63-70567B4027E2}"/>
              </a:ext>
            </a:extLst>
          </p:cNvPr>
          <p:cNvGrpSpPr/>
          <p:nvPr/>
        </p:nvGrpSpPr>
        <p:grpSpPr>
          <a:xfrm>
            <a:off x="6929205" y="3769904"/>
            <a:ext cx="2408356" cy="797708"/>
            <a:chOff x="4900596" y="1843418"/>
            <a:chExt cx="1806267" cy="598281"/>
          </a:xfrm>
        </p:grpSpPr>
        <p:sp>
          <p:nvSpPr>
            <p:cNvPr id="18" name="Google Shape;273;p24">
              <a:extLst>
                <a:ext uri="{FF2B5EF4-FFF2-40B4-BE49-F238E27FC236}">
                  <a16:creationId xmlns:a16="http://schemas.microsoft.com/office/drawing/2014/main" id="{A2114385-959D-D6A2-80A2-BBF36A755B92}"/>
                </a:ext>
              </a:extLst>
            </p:cNvPr>
            <p:cNvSpPr/>
            <p:nvPr/>
          </p:nvSpPr>
          <p:spPr>
            <a:xfrm>
              <a:off x="4901325" y="1843418"/>
              <a:ext cx="1805538" cy="598281"/>
            </a:xfrm>
            <a:prstGeom prst="rect">
              <a:avLst/>
            </a:prstGeom>
            <a:solidFill>
              <a:schemeClr val="bg1"/>
            </a:solidFill>
            <a:ln>
              <a:noFill/>
            </a:ln>
          </p:spPr>
          <p:txBody>
            <a:bodyPr spcFirstLastPara="1" wrap="square" lIns="121900" tIns="121900" rIns="121900" bIns="121900" anchor="ctr" anchorCtr="0">
              <a:noAutofit/>
            </a:bodyPr>
            <a:lstStyle/>
            <a:p>
              <a:endParaRPr sz="160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7C54C9D0-3875-B5D7-AA96-9D60E8B1CCA1}"/>
                </a:ext>
              </a:extLst>
            </p:cNvPr>
            <p:cNvSpPr txBox="1"/>
            <p:nvPr/>
          </p:nvSpPr>
          <p:spPr>
            <a:xfrm>
              <a:off x="4900596" y="2014133"/>
              <a:ext cx="1783706" cy="276999"/>
            </a:xfrm>
            <a:prstGeom prst="rect">
              <a:avLst/>
            </a:prstGeom>
            <a:noFill/>
            <a:ln>
              <a:noFill/>
            </a:ln>
          </p:spPr>
          <p:txBody>
            <a:bodyPr wrap="square" lIns="121920" tIns="60960" rIns="121920" bIns="60960" rtlCol="0" anchor="t">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セグメント設定料</a:t>
              </a:r>
            </a:p>
          </p:txBody>
        </p:sp>
      </p:grpSp>
      <p:grpSp>
        <p:nvGrpSpPr>
          <p:cNvPr id="20" name="グループ化 19">
            <a:extLst>
              <a:ext uri="{FF2B5EF4-FFF2-40B4-BE49-F238E27FC236}">
                <a16:creationId xmlns:a16="http://schemas.microsoft.com/office/drawing/2014/main" id="{834C9679-EDBE-CB15-E8E2-C3ED2CA1D261}"/>
              </a:ext>
            </a:extLst>
          </p:cNvPr>
          <p:cNvGrpSpPr/>
          <p:nvPr/>
        </p:nvGrpSpPr>
        <p:grpSpPr>
          <a:xfrm>
            <a:off x="6929205" y="4983089"/>
            <a:ext cx="2408356" cy="797708"/>
            <a:chOff x="4900596" y="1843418"/>
            <a:chExt cx="1806267" cy="598281"/>
          </a:xfrm>
        </p:grpSpPr>
        <p:sp>
          <p:nvSpPr>
            <p:cNvPr id="21" name="Google Shape;273;p24">
              <a:extLst>
                <a:ext uri="{FF2B5EF4-FFF2-40B4-BE49-F238E27FC236}">
                  <a16:creationId xmlns:a16="http://schemas.microsoft.com/office/drawing/2014/main" id="{A8A74F46-CE59-FD91-1F10-BA387217B379}"/>
                </a:ext>
              </a:extLst>
            </p:cNvPr>
            <p:cNvSpPr/>
            <p:nvPr/>
          </p:nvSpPr>
          <p:spPr>
            <a:xfrm>
              <a:off x="4901325" y="1843418"/>
              <a:ext cx="1805538" cy="598281"/>
            </a:xfrm>
            <a:prstGeom prst="rect">
              <a:avLst/>
            </a:prstGeom>
            <a:solidFill>
              <a:schemeClr val="bg1"/>
            </a:solidFill>
            <a:ln>
              <a:noFill/>
            </a:ln>
          </p:spPr>
          <p:txBody>
            <a:bodyPr spcFirstLastPara="1" wrap="square" lIns="121900" tIns="121900" rIns="121900" bIns="121900" anchor="ctr" anchorCtr="0">
              <a:noAutofit/>
            </a:bodyPr>
            <a:lstStyle/>
            <a:p>
              <a:endParaRPr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16BFAA23-07BC-9D9A-E695-165ACA391367}"/>
                </a:ext>
              </a:extLst>
            </p:cNvPr>
            <p:cNvSpPr txBox="1"/>
            <p:nvPr/>
          </p:nvSpPr>
          <p:spPr>
            <a:xfrm>
              <a:off x="4900596" y="2014133"/>
              <a:ext cx="1783706" cy="276999"/>
            </a:xfrm>
            <a:prstGeom prst="rect">
              <a:avLst/>
            </a:prstGeom>
            <a:noFill/>
            <a:ln>
              <a:noFill/>
            </a:ln>
          </p:spPr>
          <p:txBody>
            <a:bodyPr wrap="square" lIns="121920" tIns="60960" rIns="121920" bIns="60960" rtlCol="0" anchor="t">
              <a:spAutoFit/>
            </a:bodyPr>
            <a:lstStyle/>
            <a:p>
              <a:pPr algn="ctr"/>
              <a:r>
                <a:rPr lang="ja-JP" altLang="en-US" sz="1600" b="1">
                  <a:solidFill>
                    <a:schemeClr val="dk1"/>
                  </a:solidFill>
                  <a:latin typeface="游ゴシック" panose="020B0400000000000000" pitchFamily="50" charset="-128"/>
                  <a:ea typeface="游ゴシック" panose="020B0400000000000000" pitchFamily="50" charset="-128"/>
                </a:rPr>
                <a:t>セグメント設定料</a:t>
              </a:r>
            </a:p>
          </p:txBody>
        </p:sp>
      </p:grpSp>
      <p:sp>
        <p:nvSpPr>
          <p:cNvPr id="11" name="Google Shape;442;p31">
            <a:extLst>
              <a:ext uri="{FF2B5EF4-FFF2-40B4-BE49-F238E27FC236}">
                <a16:creationId xmlns:a16="http://schemas.microsoft.com/office/drawing/2014/main" id="{1B97FDBE-2458-4A43-C100-F7878F6F0025}"/>
              </a:ext>
            </a:extLst>
          </p:cNvPr>
          <p:cNvSpPr/>
          <p:nvPr/>
        </p:nvSpPr>
        <p:spPr>
          <a:xfrm>
            <a:off x="6909153" y="2062649"/>
            <a:ext cx="2428408" cy="269643"/>
          </a:xfrm>
          <a:prstGeom prst="homePlate">
            <a:avLst>
              <a:gd name="adj" fmla="val 0"/>
            </a:avLst>
          </a:prstGeom>
          <a:solidFill>
            <a:srgbClr val="FF5AB6"/>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a:ea typeface="游ゴシック"/>
                <a:cs typeface="Meiryo"/>
                <a:sym typeface="Meiryo"/>
              </a:rPr>
              <a:t>セグメント設定</a:t>
            </a:r>
            <a:r>
              <a:rPr lang="ja-JP" altLang="en-US" sz="1100" b="1" kern="0">
                <a:solidFill>
                  <a:srgbClr val="FFFFFF"/>
                </a:solidFill>
                <a:latin typeface="游ゴシック"/>
                <a:ea typeface="游ゴシック"/>
                <a:cs typeface="Meiryo"/>
                <a:sym typeface="Meiryo"/>
              </a:rPr>
              <a:t>料</a:t>
            </a:r>
            <a:endParaRPr kumimoji="0" lang="en-US" altLang="ja-JP" sz="1100" b="1" kern="0">
              <a:solidFill>
                <a:srgbClr val="FFFFFF"/>
              </a:solidFill>
              <a:latin typeface="游ゴシック"/>
              <a:ea typeface="游ゴシック"/>
              <a:cs typeface="Meiryo"/>
              <a:sym typeface="Meiryo"/>
            </a:endParaRPr>
          </a:p>
        </p:txBody>
      </p:sp>
      <p:sp>
        <p:nvSpPr>
          <p:cNvPr id="23" name="Google Shape;442;p31">
            <a:extLst>
              <a:ext uri="{FF2B5EF4-FFF2-40B4-BE49-F238E27FC236}">
                <a16:creationId xmlns:a16="http://schemas.microsoft.com/office/drawing/2014/main" id="{C763E2E8-E925-F658-FF58-20D9B3E32420}"/>
              </a:ext>
            </a:extLst>
          </p:cNvPr>
          <p:cNvSpPr/>
          <p:nvPr/>
        </p:nvSpPr>
        <p:spPr>
          <a:xfrm>
            <a:off x="524332" y="2067288"/>
            <a:ext cx="1836392" cy="260365"/>
          </a:xfrm>
          <a:prstGeom prst="homePlate">
            <a:avLst>
              <a:gd name="adj" fmla="val 0"/>
            </a:avLst>
          </a:prstGeom>
          <a:solidFill>
            <a:srgbClr val="B2B2B2"/>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メニュータイプ</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4" name="Google Shape;442;p31">
            <a:extLst>
              <a:ext uri="{FF2B5EF4-FFF2-40B4-BE49-F238E27FC236}">
                <a16:creationId xmlns:a16="http://schemas.microsoft.com/office/drawing/2014/main" id="{D1646CE1-D2D1-3FB5-E10F-6BA22E6BDFE7}"/>
              </a:ext>
            </a:extLst>
          </p:cNvPr>
          <p:cNvSpPr/>
          <p:nvPr/>
        </p:nvSpPr>
        <p:spPr>
          <a:xfrm>
            <a:off x="2539921" y="2062649"/>
            <a:ext cx="1217356" cy="269643"/>
          </a:xfrm>
          <a:prstGeom prst="homePlate">
            <a:avLst>
              <a:gd name="adj" fmla="val 0"/>
            </a:avLst>
          </a:prstGeom>
          <a:solidFill>
            <a:srgbClr val="B2B2B2"/>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課金対象</a:t>
            </a:r>
          </a:p>
        </p:txBody>
      </p:sp>
      <p:grpSp>
        <p:nvGrpSpPr>
          <p:cNvPr id="4" name="グループ化 3">
            <a:extLst>
              <a:ext uri="{FF2B5EF4-FFF2-40B4-BE49-F238E27FC236}">
                <a16:creationId xmlns:a16="http://schemas.microsoft.com/office/drawing/2014/main" id="{73390C76-9B45-AA8C-08E8-D16410D5A81D}"/>
              </a:ext>
            </a:extLst>
          </p:cNvPr>
          <p:cNvGrpSpPr/>
          <p:nvPr/>
        </p:nvGrpSpPr>
        <p:grpSpPr>
          <a:xfrm>
            <a:off x="611300" y="3511362"/>
            <a:ext cx="8588378" cy="1292513"/>
            <a:chOff x="450166" y="3511362"/>
            <a:chExt cx="8749512" cy="1292513"/>
          </a:xfrm>
        </p:grpSpPr>
        <p:cxnSp>
          <p:nvCxnSpPr>
            <p:cNvPr id="481" name="直線コネクタ 480">
              <a:extLst>
                <a:ext uri="{FF2B5EF4-FFF2-40B4-BE49-F238E27FC236}">
                  <a16:creationId xmlns:a16="http://schemas.microsoft.com/office/drawing/2014/main" id="{04382A95-192A-22C1-9AA9-AD10ABC75BD5}"/>
                </a:ext>
              </a:extLst>
            </p:cNvPr>
            <p:cNvCxnSpPr>
              <a:cxnSpLocks/>
            </p:cNvCxnSpPr>
            <p:nvPr/>
          </p:nvCxnSpPr>
          <p:spPr>
            <a:xfrm flipV="1">
              <a:off x="450166" y="3511362"/>
              <a:ext cx="8749512"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4" name="直線コネクタ 483">
              <a:extLst>
                <a:ext uri="{FF2B5EF4-FFF2-40B4-BE49-F238E27FC236}">
                  <a16:creationId xmlns:a16="http://schemas.microsoft.com/office/drawing/2014/main" id="{FE7235B1-AA4C-CB56-9920-849CF1C2E5DD}"/>
                </a:ext>
              </a:extLst>
            </p:cNvPr>
            <p:cNvCxnSpPr>
              <a:cxnSpLocks/>
            </p:cNvCxnSpPr>
            <p:nvPr/>
          </p:nvCxnSpPr>
          <p:spPr>
            <a:xfrm flipV="1">
              <a:off x="450166" y="4803874"/>
              <a:ext cx="8749512"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 name="Google Shape;442;p31">
            <a:extLst>
              <a:ext uri="{FF2B5EF4-FFF2-40B4-BE49-F238E27FC236}">
                <a16:creationId xmlns:a16="http://schemas.microsoft.com/office/drawing/2014/main" id="{923B1667-7C32-00CC-FAA0-CB9EBEA54026}"/>
              </a:ext>
            </a:extLst>
          </p:cNvPr>
          <p:cNvSpPr/>
          <p:nvPr/>
        </p:nvSpPr>
        <p:spPr>
          <a:xfrm>
            <a:off x="4063638" y="2062649"/>
            <a:ext cx="2407384" cy="269643"/>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掲載料・広告枠料</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Tree>
    <p:extLst>
      <p:ext uri="{BB962C8B-B14F-4D97-AF65-F5344CB8AC3E}">
        <p14:creationId xmlns:p14="http://schemas.microsoft.com/office/powerpoint/2010/main" val="212998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4ED04C23-BF11-A786-A002-2149E44052E5}"/>
              </a:ext>
            </a:extLst>
          </p:cNvPr>
          <p:cNvSpPr>
            <a:spLocks noGrp="1"/>
          </p:cNvSpPr>
          <p:nvPr>
            <p:ph type="sldNum" sz="quarter" idx="4"/>
          </p:nvPr>
        </p:nvSpPr>
        <p:spPr/>
        <p:txBody>
          <a:bodyPr/>
          <a:lstStyle/>
          <a:p>
            <a:fld id="{3200D908-C2D6-084A-9C6A-44EB3DC58219}" type="slidenum">
              <a:rPr lang="ja-JP" altLang="en-US">
                <a:sym typeface="Arial"/>
              </a:rPr>
              <a:pPr/>
              <a:t>5</a:t>
            </a:fld>
            <a:endParaRPr lang="ja-JP" altLang="en-US">
              <a:sym typeface="Arial"/>
            </a:endParaRPr>
          </a:p>
        </p:txBody>
      </p:sp>
      <p:sp>
        <p:nvSpPr>
          <p:cNvPr id="496" name="Google Shape;496;p32"/>
          <p:cNvSpPr txBox="1">
            <a:spLocks noGrp="1"/>
          </p:cNvSpPr>
          <p:nvPr>
            <p:ph type="title"/>
          </p:nvPr>
        </p:nvSpPr>
        <p:spPr>
          <a:xfrm>
            <a:off x="533401" y="302141"/>
            <a:ext cx="9837614"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dirty="0">
                <a:latin typeface="Yu Gothic"/>
                <a:ea typeface="Yu Gothic"/>
              </a:rPr>
              <a:t>セグメント設定料について</a:t>
            </a:r>
          </a:p>
        </p:txBody>
      </p:sp>
      <p:sp>
        <p:nvSpPr>
          <p:cNvPr id="2" name="テキスト プレースホルダー 1">
            <a:extLst>
              <a:ext uri="{FF2B5EF4-FFF2-40B4-BE49-F238E27FC236}">
                <a16:creationId xmlns:a16="http://schemas.microsoft.com/office/drawing/2014/main" id="{A79124D0-1C9E-FE02-9225-36D28784F95A}"/>
              </a:ext>
            </a:extLst>
          </p:cNvPr>
          <p:cNvSpPr>
            <a:spLocks noGrp="1"/>
          </p:cNvSpPr>
          <p:nvPr>
            <p:ph type="body" sz="quarter" idx="19"/>
          </p:nvPr>
        </p:nvSpPr>
        <p:spPr/>
        <p:txBody>
          <a:bodyPr/>
          <a:lstStyle/>
          <a:p>
            <a:r>
              <a:rPr lang="ja-JP" altLang="en-US" dirty="0"/>
              <a:t>多様なプリセット項目からチョイス、もしくは貴社独自のオーダーメイドも可能です。</a:t>
            </a:r>
          </a:p>
        </p:txBody>
      </p:sp>
      <p:sp>
        <p:nvSpPr>
          <p:cNvPr id="497" name="Google Shape;497;p32"/>
          <p:cNvSpPr txBox="1"/>
          <p:nvPr/>
        </p:nvSpPr>
        <p:spPr>
          <a:xfrm>
            <a:off x="5372490" y="6176859"/>
            <a:ext cx="6697135" cy="601629"/>
          </a:xfrm>
          <a:prstGeom prst="rect">
            <a:avLst/>
          </a:prstGeom>
          <a:noFill/>
          <a:ln>
            <a:noFill/>
          </a:ln>
        </p:spPr>
        <p:txBody>
          <a:bodyPr spcFirstLastPara="1" wrap="square" lIns="121900" tIns="121900" rIns="121900" bIns="121900" anchor="t" anchorCtr="0">
            <a:noAutofit/>
          </a:bodyPr>
          <a:lstStyle/>
          <a:p>
            <a:r>
              <a:rPr lang="en-US" altLang="ja" sz="800">
                <a:latin typeface="游ゴシック" panose="020B0400000000000000" pitchFamily="50" charset="-128"/>
                <a:ea typeface="游ゴシック" panose="020B0400000000000000" pitchFamily="50" charset="-128"/>
              </a:rPr>
              <a:t>※</a:t>
            </a:r>
            <a:r>
              <a:rPr lang="ja-JP" altLang="en-US" sz="800">
                <a:latin typeface="游ゴシック" panose="020B0400000000000000" pitchFamily="50" charset="-128"/>
                <a:ea typeface="游ゴシック" panose="020B0400000000000000" pitchFamily="50" charset="-128"/>
              </a:rPr>
              <a:t>カスタム</a:t>
            </a:r>
            <a:r>
              <a:rPr lang="ja" altLang="en-US" sz="800">
                <a:latin typeface="游ゴシック" panose="020B0400000000000000" pitchFamily="50" charset="-128"/>
                <a:ea typeface="游ゴシック" panose="020B0400000000000000" pitchFamily="50" charset="-128"/>
              </a:rPr>
              <a:t>セグメントをディスプレイ広告やタイアップで利用する場合は抽出したユーザーを機械学習により上位</a:t>
            </a:r>
            <a:r>
              <a:rPr lang="en-US" altLang="ja" sz="800">
                <a:latin typeface="游ゴシック" panose="020B0400000000000000" pitchFamily="50" charset="-128"/>
                <a:ea typeface="游ゴシック" panose="020B0400000000000000" pitchFamily="50" charset="-128"/>
              </a:rPr>
              <a:t>10%</a:t>
            </a:r>
            <a:r>
              <a:rPr lang="ja" altLang="en-US" sz="800">
                <a:latin typeface="游ゴシック" panose="020B0400000000000000" pitchFamily="50" charset="-128"/>
                <a:ea typeface="游ゴシック" panose="020B0400000000000000" pitchFamily="50" charset="-128"/>
              </a:rPr>
              <a:t>程度に拡張します。</a:t>
            </a:r>
            <a:endParaRPr lang="en-US" altLang="ja" sz="800">
              <a:latin typeface="游ゴシック" panose="020B0400000000000000" pitchFamily="50" charset="-128"/>
              <a:ea typeface="游ゴシック" panose="020B0400000000000000" pitchFamily="50" charset="-128"/>
            </a:endParaRPr>
          </a:p>
          <a:p>
            <a:r>
              <a:rPr lang="en-US" altLang="ja-JP" sz="800">
                <a:latin typeface="游ゴシック" panose="020B0400000000000000" pitchFamily="50" charset="-128"/>
                <a:ea typeface="游ゴシック" panose="020B0400000000000000" pitchFamily="50" charset="-128"/>
              </a:rPr>
              <a:t>※</a:t>
            </a:r>
            <a:r>
              <a:rPr lang="ja-JP" altLang="en-US" sz="800">
                <a:latin typeface="游ゴシック" panose="020B0400000000000000" pitchFamily="50" charset="-128"/>
                <a:ea typeface="游ゴシック" panose="020B0400000000000000" pitchFamily="50" charset="-128"/>
              </a:rPr>
              <a:t>メルマガでも機械学習による拡張配信が可能です。</a:t>
            </a:r>
          </a:p>
          <a:p>
            <a:r>
              <a:rPr lang="en-US" altLang="ja-JP" sz="800">
                <a:latin typeface="游ゴシック" panose="020B0400000000000000" pitchFamily="50" charset="-128"/>
                <a:ea typeface="游ゴシック" panose="020B0400000000000000" pitchFamily="50" charset="-128"/>
              </a:rPr>
              <a:t>※</a:t>
            </a:r>
            <a:r>
              <a:rPr lang="ja-JP" altLang="en-US" sz="800">
                <a:latin typeface="游ゴシック" panose="020B0400000000000000" pitchFamily="50" charset="-128"/>
                <a:ea typeface="游ゴシック" panose="020B0400000000000000" pitchFamily="50" charset="-128"/>
              </a:rPr>
              <a:t>カスタムセグメントはご発注ごとに作成するため原則は再利用は出来ません。</a:t>
            </a:r>
            <a:endParaRPr lang="en-US" altLang="ja-JP" sz="800">
              <a:latin typeface="游ゴシック" panose="020B0400000000000000" pitchFamily="50" charset="-128"/>
              <a:ea typeface="游ゴシック" panose="020B0400000000000000" pitchFamily="50" charset="-128"/>
            </a:endParaRPr>
          </a:p>
        </p:txBody>
      </p:sp>
      <p:sp>
        <p:nvSpPr>
          <p:cNvPr id="503" name="Google Shape;503;p32"/>
          <p:cNvSpPr txBox="1"/>
          <p:nvPr/>
        </p:nvSpPr>
        <p:spPr>
          <a:xfrm>
            <a:off x="5367877" y="5680608"/>
            <a:ext cx="5818631" cy="615513"/>
          </a:xfrm>
          <a:prstGeom prst="rect">
            <a:avLst/>
          </a:prstGeom>
          <a:noFill/>
          <a:ln>
            <a:noFill/>
          </a:ln>
        </p:spPr>
        <p:txBody>
          <a:bodyPr spcFirstLastPara="1" wrap="square" lIns="121900" tIns="121900" rIns="121900" bIns="121900" anchor="t" anchorCtr="0">
            <a:spAutoFit/>
          </a:bodyPr>
          <a:lstStyle/>
          <a:p>
            <a:r>
              <a:rPr lang="ja-JP" altLang="en-US" sz="1200" b="1">
                <a:solidFill>
                  <a:schemeClr val="dk1"/>
                </a:solidFill>
                <a:latin typeface="游ゴシック"/>
                <a:ea typeface="游ゴシック"/>
              </a:rPr>
              <a:t>アンケート調査で独自にデータ収集し、最適なターゲットを抽出します。</a:t>
            </a:r>
          </a:p>
          <a:p>
            <a:r>
              <a:rPr lang="en-US" altLang="ja-JP" sz="1200" b="1">
                <a:solidFill>
                  <a:schemeClr val="dk1"/>
                </a:solidFill>
                <a:latin typeface="游ゴシック"/>
                <a:ea typeface="游ゴシック"/>
              </a:rPr>
              <a:t>1</a:t>
            </a:r>
            <a:r>
              <a:rPr lang="ja-JP" altLang="en-US" sz="1200" b="1">
                <a:solidFill>
                  <a:schemeClr val="dk1"/>
                </a:solidFill>
                <a:latin typeface="游ゴシック"/>
                <a:ea typeface="游ゴシック"/>
              </a:rPr>
              <a:t>回の調査で</a:t>
            </a:r>
            <a:r>
              <a:rPr lang="en-US" altLang="ja-JP" sz="1200" b="1">
                <a:solidFill>
                  <a:schemeClr val="dk1"/>
                </a:solidFill>
                <a:latin typeface="游ゴシック"/>
                <a:ea typeface="游ゴシック"/>
              </a:rPr>
              <a:t>2</a:t>
            </a:r>
            <a:r>
              <a:rPr lang="ja-JP" altLang="en-US" sz="1200" b="1">
                <a:solidFill>
                  <a:schemeClr val="dk1"/>
                </a:solidFill>
                <a:latin typeface="游ゴシック"/>
                <a:ea typeface="游ゴシック"/>
              </a:rPr>
              <a:t>セグメントまで作成可能です。</a:t>
            </a:r>
          </a:p>
        </p:txBody>
      </p:sp>
      <p:sp>
        <p:nvSpPr>
          <p:cNvPr id="504" name="Google Shape;504;p32"/>
          <p:cNvSpPr txBox="1"/>
          <p:nvPr/>
        </p:nvSpPr>
        <p:spPr>
          <a:xfrm>
            <a:off x="5367877" y="3914500"/>
            <a:ext cx="6272175" cy="615513"/>
          </a:xfrm>
          <a:prstGeom prst="rect">
            <a:avLst/>
          </a:prstGeom>
          <a:noFill/>
          <a:ln>
            <a:noFill/>
          </a:ln>
        </p:spPr>
        <p:txBody>
          <a:bodyPr spcFirstLastPara="1" wrap="square" lIns="121900" tIns="121900" rIns="121900" bIns="121900" anchor="t" anchorCtr="0">
            <a:spAutoFit/>
          </a:bodyPr>
          <a:lstStyle/>
          <a:p>
            <a:r>
              <a:rPr lang="ja-JP" altLang="en-US" sz="1200" b="1">
                <a:solidFill>
                  <a:schemeClr val="dk1"/>
                </a:solidFill>
                <a:latin typeface="游ゴシック" panose="020B0400000000000000" pitchFamily="50" charset="-128"/>
                <a:ea typeface="游ゴシック" panose="020B0400000000000000" pitchFamily="50" charset="-128"/>
              </a:rPr>
              <a:t>２セグメントまで作成可能なパッケージです。</a:t>
            </a:r>
            <a:endParaRPr lang="en-US" altLang="ja-JP" sz="1200" b="1">
              <a:solidFill>
                <a:schemeClr val="dk1"/>
              </a:solidFill>
              <a:latin typeface="游ゴシック" panose="020B0400000000000000" pitchFamily="50" charset="-128"/>
              <a:ea typeface="游ゴシック" panose="020B0400000000000000" pitchFamily="50" charset="-128"/>
            </a:endParaRPr>
          </a:p>
          <a:p>
            <a:r>
              <a:rPr lang="ja-JP" altLang="en-US" sz="1200" b="1">
                <a:solidFill>
                  <a:schemeClr val="dk1"/>
                </a:solidFill>
                <a:latin typeface="游ゴシック"/>
                <a:ea typeface="游ゴシック"/>
              </a:rPr>
              <a:t>コンテンツ接触以外にも多様な</a:t>
            </a:r>
            <a:r>
              <a:rPr lang="en-US" altLang="ja-JP" sz="1200" b="1">
                <a:solidFill>
                  <a:schemeClr val="dk1"/>
                </a:solidFill>
                <a:latin typeface="游ゴシック"/>
                <a:ea typeface="游ゴシック"/>
              </a:rPr>
              <a:t>A-TANK</a:t>
            </a:r>
            <a:r>
              <a:rPr lang="ja-JP" altLang="en-US" sz="1200" b="1">
                <a:solidFill>
                  <a:schemeClr val="dk1"/>
                </a:solidFill>
                <a:latin typeface="游ゴシック"/>
                <a:ea typeface="游ゴシック"/>
              </a:rPr>
              <a:t> </a:t>
            </a:r>
            <a:r>
              <a:rPr lang="en-US" altLang="ja-JP" sz="1200" b="1">
                <a:solidFill>
                  <a:schemeClr val="dk1"/>
                </a:solidFill>
                <a:latin typeface="游ゴシック"/>
                <a:ea typeface="游ゴシック"/>
              </a:rPr>
              <a:t>DMP</a:t>
            </a:r>
            <a:r>
              <a:rPr lang="ja-JP" altLang="en-US" sz="1200" b="1">
                <a:solidFill>
                  <a:schemeClr val="dk1"/>
                </a:solidFill>
                <a:latin typeface="游ゴシック"/>
                <a:ea typeface="游ゴシック"/>
              </a:rPr>
              <a:t>データから</a:t>
            </a:r>
            <a:r>
              <a:rPr lang="ja" altLang="en-US" sz="1200" b="1">
                <a:solidFill>
                  <a:schemeClr val="dk1"/>
                </a:solidFill>
                <a:latin typeface="游ゴシック"/>
                <a:ea typeface="游ゴシック"/>
              </a:rPr>
              <a:t>抽出条件</a:t>
            </a:r>
            <a:r>
              <a:rPr lang="ja-JP" altLang="en-US" sz="1200" b="1">
                <a:solidFill>
                  <a:schemeClr val="dk1"/>
                </a:solidFill>
                <a:latin typeface="游ゴシック"/>
                <a:ea typeface="游ゴシック"/>
              </a:rPr>
              <a:t>のご提案も可能です。</a:t>
            </a:r>
          </a:p>
        </p:txBody>
      </p:sp>
      <p:sp>
        <p:nvSpPr>
          <p:cNvPr id="505" name="Google Shape;505;p32"/>
          <p:cNvSpPr/>
          <p:nvPr/>
        </p:nvSpPr>
        <p:spPr>
          <a:xfrm>
            <a:off x="2942867" y="3481223"/>
            <a:ext cx="1978829" cy="402400"/>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en-US" altLang="ja" sz="1067" b="1">
                <a:latin typeface="游ゴシック"/>
                <a:ea typeface="游ゴシック"/>
              </a:rPr>
              <a:t>N15</a:t>
            </a:r>
            <a:r>
              <a:rPr lang="ja" altLang="en-US" sz="1067" b="1">
                <a:latin typeface="游ゴシック"/>
                <a:ea typeface="游ゴシック"/>
              </a:rPr>
              <a:t>万円／セグメント</a:t>
            </a:r>
            <a:endParaRPr lang="ja-JP" altLang="en-US" sz="1067" b="1">
              <a:latin typeface="游ゴシック"/>
              <a:ea typeface="游ゴシック"/>
            </a:endParaRPr>
          </a:p>
        </p:txBody>
      </p:sp>
      <p:sp>
        <p:nvSpPr>
          <p:cNvPr id="507" name="Google Shape;507;p32"/>
          <p:cNvSpPr/>
          <p:nvPr/>
        </p:nvSpPr>
        <p:spPr>
          <a:xfrm>
            <a:off x="2932842" y="4879674"/>
            <a:ext cx="1988856" cy="422452"/>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en-US" altLang="ja" sz="1067" b="1">
                <a:latin typeface="游ゴシック"/>
                <a:ea typeface="游ゴシック"/>
              </a:rPr>
              <a:t>N10</a:t>
            </a:r>
            <a:r>
              <a:rPr lang="ja" altLang="en-US" sz="1067" b="1">
                <a:latin typeface="游ゴシック"/>
                <a:ea typeface="游ゴシック"/>
              </a:rPr>
              <a:t>万円／セグメント</a:t>
            </a:r>
            <a:endParaRPr lang="ja-JP" altLang="en-US" sz="1067" b="1">
              <a:latin typeface="游ゴシック"/>
              <a:ea typeface="游ゴシック"/>
            </a:endParaRPr>
          </a:p>
        </p:txBody>
      </p:sp>
      <p:sp>
        <p:nvSpPr>
          <p:cNvPr id="508" name="Google Shape;508;p32"/>
          <p:cNvSpPr/>
          <p:nvPr/>
        </p:nvSpPr>
        <p:spPr>
          <a:xfrm>
            <a:off x="2943727" y="4016949"/>
            <a:ext cx="1988856" cy="410615"/>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en-US" altLang="ja" sz="1067" b="1" dirty="0">
                <a:latin typeface="游ゴシック"/>
                <a:ea typeface="游ゴシック"/>
              </a:rPr>
              <a:t>N25</a:t>
            </a:r>
            <a:r>
              <a:rPr lang="ja" altLang="en-US" sz="1067" b="1" dirty="0">
                <a:latin typeface="游ゴシック"/>
                <a:ea typeface="游ゴシック"/>
              </a:rPr>
              <a:t>万円／</a:t>
            </a:r>
            <a:r>
              <a:rPr lang="en-US" altLang="ja" sz="1067" b="1" dirty="0">
                <a:latin typeface="游ゴシック"/>
                <a:ea typeface="游ゴシック"/>
              </a:rPr>
              <a:t>2</a:t>
            </a:r>
            <a:r>
              <a:rPr lang="ja" altLang="en-US" sz="1067" b="1" dirty="0">
                <a:latin typeface="游ゴシック"/>
                <a:ea typeface="游ゴシック"/>
              </a:rPr>
              <a:t>セグメント</a:t>
            </a:r>
            <a:endParaRPr lang="ja-JP" altLang="en-US" sz="1067" b="1" dirty="0">
              <a:latin typeface="游ゴシック"/>
              <a:ea typeface="游ゴシック"/>
            </a:endParaRPr>
          </a:p>
        </p:txBody>
      </p:sp>
      <p:sp>
        <p:nvSpPr>
          <p:cNvPr id="510" name="Google Shape;510;p32"/>
          <p:cNvSpPr txBox="1"/>
          <p:nvPr/>
        </p:nvSpPr>
        <p:spPr>
          <a:xfrm>
            <a:off x="5371684" y="1677131"/>
            <a:ext cx="5791901" cy="800179"/>
          </a:xfrm>
          <a:prstGeom prst="rect">
            <a:avLst/>
          </a:prstGeom>
          <a:noFill/>
          <a:ln>
            <a:noFill/>
          </a:ln>
        </p:spPr>
        <p:txBody>
          <a:bodyPr spcFirstLastPara="1" wrap="square" lIns="121900" tIns="121900" rIns="121900" bIns="121900" anchor="t" anchorCtr="0">
            <a:spAutoFit/>
          </a:bodyPr>
          <a:lstStyle/>
          <a:p>
            <a:r>
              <a:rPr lang="ja" altLang="en-US" sz="1200" b="1">
                <a:solidFill>
                  <a:schemeClr val="dk1"/>
                </a:solidFill>
                <a:latin typeface="游ゴシック"/>
                <a:ea typeface="游ゴシック"/>
              </a:rPr>
              <a:t>既存の項目から選択、もしくは掛け合わせて配信する</a:t>
            </a:r>
            <a:r>
              <a:rPr lang="ja-JP" altLang="en-US" sz="1200" b="1">
                <a:solidFill>
                  <a:schemeClr val="dk1"/>
                </a:solidFill>
                <a:latin typeface="游ゴシック"/>
                <a:ea typeface="游ゴシック"/>
              </a:rPr>
              <a:t>場合。</a:t>
            </a:r>
            <a:endParaRPr lang="en-US" altLang="ja-JP" sz="1200" b="1">
              <a:solidFill>
                <a:schemeClr val="dk1"/>
              </a:solidFill>
              <a:latin typeface="游ゴシック"/>
              <a:ea typeface="游ゴシック"/>
            </a:endParaRPr>
          </a:p>
          <a:p>
            <a:r>
              <a:rPr lang="ja-JP" altLang="en-US" sz="1200" b="1">
                <a:solidFill>
                  <a:schemeClr val="dk1"/>
                </a:solidFill>
                <a:latin typeface="游ゴシック"/>
                <a:ea typeface="游ゴシック"/>
              </a:rPr>
              <a:t>端末情報の指定やディスプレイ広告配信面のコンテクスト指定など</a:t>
            </a:r>
            <a:endParaRPr lang="en-US" altLang="ja-JP" sz="1200" b="1">
              <a:solidFill>
                <a:schemeClr val="dk1"/>
              </a:solidFill>
              <a:latin typeface="游ゴシック"/>
              <a:ea typeface="游ゴシック"/>
            </a:endParaRPr>
          </a:p>
          <a:p>
            <a:r>
              <a:rPr lang="ja-JP" altLang="en-US" sz="1200" b="1">
                <a:solidFill>
                  <a:schemeClr val="dk1"/>
                </a:solidFill>
                <a:latin typeface="游ゴシック" panose="020B0400000000000000" pitchFamily="50" charset="-128"/>
                <a:ea typeface="游ゴシック" panose="020B0400000000000000" pitchFamily="50" charset="-128"/>
              </a:rPr>
              <a:t>オーディエンス以外での条件指定も既存項目のご利用はこちらに含まれます。</a:t>
            </a:r>
            <a:endParaRPr lang="en-US" altLang="ja-JP" sz="1200" b="1">
              <a:solidFill>
                <a:schemeClr val="dk1"/>
              </a:solidFill>
              <a:latin typeface="游ゴシック" panose="020B0400000000000000" pitchFamily="50" charset="-128"/>
              <a:ea typeface="游ゴシック" panose="020B0400000000000000" pitchFamily="50" charset="-128"/>
            </a:endParaRPr>
          </a:p>
        </p:txBody>
      </p:sp>
      <p:sp>
        <p:nvSpPr>
          <p:cNvPr id="511" name="Google Shape;511;p32"/>
          <p:cNvSpPr/>
          <p:nvPr/>
        </p:nvSpPr>
        <p:spPr>
          <a:xfrm>
            <a:off x="2931765" y="1846033"/>
            <a:ext cx="2031539" cy="436355"/>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en-US" altLang="ja-JP" sz="1067" b="1">
                <a:latin typeface="游ゴシック"/>
                <a:ea typeface="游ゴシック"/>
              </a:rPr>
              <a:t>N</a:t>
            </a:r>
            <a:r>
              <a:rPr lang="en-US" altLang="ja" sz="1067" b="1">
                <a:latin typeface="游ゴシック"/>
                <a:ea typeface="游ゴシック"/>
              </a:rPr>
              <a:t>5</a:t>
            </a:r>
            <a:r>
              <a:rPr lang="ja" altLang="en-US" sz="1067" b="1">
                <a:latin typeface="游ゴシック"/>
                <a:ea typeface="游ゴシック"/>
              </a:rPr>
              <a:t>万円／</a:t>
            </a:r>
            <a:r>
              <a:rPr lang="ja-JP" altLang="en-US" sz="1067" b="1">
                <a:latin typeface="游ゴシック"/>
                <a:ea typeface="游ゴシック"/>
              </a:rPr>
              <a:t>セグメント</a:t>
            </a:r>
          </a:p>
        </p:txBody>
      </p:sp>
      <p:sp>
        <p:nvSpPr>
          <p:cNvPr id="512" name="Google Shape;512;p32"/>
          <p:cNvSpPr txBox="1"/>
          <p:nvPr/>
        </p:nvSpPr>
        <p:spPr>
          <a:xfrm>
            <a:off x="5370261" y="3372462"/>
            <a:ext cx="6274949" cy="615513"/>
          </a:xfrm>
          <a:prstGeom prst="rect">
            <a:avLst/>
          </a:prstGeom>
          <a:noFill/>
          <a:ln>
            <a:noFill/>
          </a:ln>
        </p:spPr>
        <p:txBody>
          <a:bodyPr spcFirstLastPara="1" wrap="square" lIns="121900" tIns="121900" rIns="121900" bIns="121900" anchor="t" anchorCtr="0">
            <a:spAutoFit/>
          </a:bodyPr>
          <a:lstStyle/>
          <a:p>
            <a:r>
              <a:rPr lang="ja" altLang="en-US" sz="1200" b="1">
                <a:solidFill>
                  <a:schemeClr val="dk1"/>
                </a:solidFill>
                <a:latin typeface="游ゴシック"/>
                <a:ea typeface="游ゴシック"/>
              </a:rPr>
              <a:t>ご指定の</a:t>
            </a:r>
            <a:r>
              <a:rPr lang="en-US" altLang="ja" sz="1200" b="1">
                <a:solidFill>
                  <a:schemeClr val="dk1"/>
                </a:solidFill>
                <a:latin typeface="游ゴシック"/>
                <a:ea typeface="游ゴシック"/>
              </a:rPr>
              <a:t>KW</a:t>
            </a:r>
            <a:r>
              <a:rPr lang="ja" altLang="en-US" sz="1200" b="1">
                <a:solidFill>
                  <a:schemeClr val="dk1"/>
                </a:solidFill>
                <a:latin typeface="游ゴシック"/>
                <a:ea typeface="游ゴシック"/>
              </a:rPr>
              <a:t>や記事</a:t>
            </a:r>
            <a:r>
              <a:rPr lang="ja-JP" altLang="en-US" sz="1200" b="1">
                <a:solidFill>
                  <a:schemeClr val="dk1"/>
                </a:solidFill>
                <a:latin typeface="游ゴシック"/>
                <a:ea typeface="游ゴシック"/>
              </a:rPr>
              <a:t>、ジャンルなどの</a:t>
            </a:r>
            <a:r>
              <a:rPr lang="ja" altLang="en-US" sz="1200" b="1">
                <a:solidFill>
                  <a:schemeClr val="dk1"/>
                </a:solidFill>
                <a:latin typeface="游ゴシック"/>
                <a:ea typeface="游ゴシック"/>
              </a:rPr>
              <a:t>接触者を抽出してセグメントを作成</a:t>
            </a:r>
            <a:r>
              <a:rPr lang="ja-JP" altLang="en-US" sz="1200" b="1">
                <a:solidFill>
                  <a:schemeClr val="dk1"/>
                </a:solidFill>
                <a:latin typeface="游ゴシック"/>
                <a:ea typeface="游ゴシック"/>
              </a:rPr>
              <a:t>。</a:t>
            </a:r>
            <a:endParaRPr lang="en-US" altLang="ja-JP" sz="1200" b="1">
              <a:solidFill>
                <a:schemeClr val="dk1"/>
              </a:solidFill>
              <a:latin typeface="游ゴシック" panose="020B0400000000000000" pitchFamily="50" charset="-128"/>
              <a:ea typeface="游ゴシック" panose="020B0400000000000000" pitchFamily="50" charset="-128"/>
            </a:endParaRPr>
          </a:p>
          <a:p>
            <a:r>
              <a:rPr lang="ja-JP" altLang="en-US" sz="1200" b="1">
                <a:solidFill>
                  <a:schemeClr val="dk1"/>
                </a:solidFill>
                <a:latin typeface="游ゴシック"/>
                <a:ea typeface="游ゴシック"/>
              </a:rPr>
              <a:t>コンテンツ接触以外にも多様な</a:t>
            </a:r>
            <a:r>
              <a:rPr lang="en-US" altLang="ja-JP" sz="1200" b="1">
                <a:solidFill>
                  <a:schemeClr val="dk1"/>
                </a:solidFill>
                <a:latin typeface="游ゴシック"/>
                <a:ea typeface="游ゴシック"/>
              </a:rPr>
              <a:t>A-TANK</a:t>
            </a:r>
            <a:r>
              <a:rPr lang="ja-JP" altLang="en-US" sz="1200" b="1">
                <a:solidFill>
                  <a:schemeClr val="dk1"/>
                </a:solidFill>
                <a:latin typeface="游ゴシック"/>
                <a:ea typeface="游ゴシック"/>
              </a:rPr>
              <a:t> </a:t>
            </a:r>
            <a:r>
              <a:rPr lang="en-US" altLang="ja-JP" sz="1200" b="1">
                <a:solidFill>
                  <a:schemeClr val="dk1"/>
                </a:solidFill>
                <a:latin typeface="游ゴシック"/>
                <a:ea typeface="游ゴシック"/>
              </a:rPr>
              <a:t>DMP</a:t>
            </a:r>
            <a:r>
              <a:rPr lang="ja-JP" altLang="en-US" sz="1200" b="1">
                <a:solidFill>
                  <a:schemeClr val="dk1"/>
                </a:solidFill>
                <a:latin typeface="游ゴシック"/>
                <a:ea typeface="游ゴシック"/>
              </a:rPr>
              <a:t>データから</a:t>
            </a:r>
            <a:r>
              <a:rPr lang="ja" altLang="en-US" sz="1200" b="1">
                <a:solidFill>
                  <a:schemeClr val="dk1"/>
                </a:solidFill>
                <a:latin typeface="游ゴシック"/>
                <a:ea typeface="游ゴシック"/>
              </a:rPr>
              <a:t>抽出条件</a:t>
            </a:r>
            <a:r>
              <a:rPr lang="ja-JP" altLang="en-US" sz="1200" b="1">
                <a:solidFill>
                  <a:schemeClr val="dk1"/>
                </a:solidFill>
                <a:latin typeface="游ゴシック"/>
                <a:ea typeface="游ゴシック"/>
              </a:rPr>
              <a:t>のご提案も可能です。</a:t>
            </a:r>
          </a:p>
        </p:txBody>
      </p:sp>
      <p:sp>
        <p:nvSpPr>
          <p:cNvPr id="513" name="Google Shape;513;p32"/>
          <p:cNvSpPr txBox="1"/>
          <p:nvPr/>
        </p:nvSpPr>
        <p:spPr>
          <a:xfrm>
            <a:off x="5367877" y="4783144"/>
            <a:ext cx="5818631" cy="615513"/>
          </a:xfrm>
          <a:prstGeom prst="rect">
            <a:avLst/>
          </a:prstGeom>
          <a:noFill/>
          <a:ln>
            <a:noFill/>
          </a:ln>
        </p:spPr>
        <p:txBody>
          <a:bodyPr spcFirstLastPara="1" wrap="square" lIns="121900" tIns="121900" rIns="121900" bIns="121900" anchor="t" anchorCtr="0">
            <a:spAutoFit/>
          </a:bodyPr>
          <a:lstStyle/>
          <a:p>
            <a:r>
              <a:rPr lang="ja-JP" altLang="en-US" sz="1200" b="1">
                <a:solidFill>
                  <a:schemeClr val="dk1"/>
                </a:solidFill>
                <a:latin typeface="游ゴシック" panose="020B0400000000000000" pitchFamily="50" charset="-128"/>
                <a:ea typeface="游ゴシック" panose="020B0400000000000000" pitchFamily="50" charset="-128"/>
              </a:rPr>
              <a:t>広告クリックやタイアップ閲読などの貴社施策に反応したユーザーデータを</a:t>
            </a:r>
          </a:p>
          <a:p>
            <a:r>
              <a:rPr lang="ja-JP" altLang="en-US" sz="1200" b="1">
                <a:solidFill>
                  <a:schemeClr val="dk1"/>
                </a:solidFill>
                <a:latin typeface="游ゴシック"/>
                <a:ea typeface="游ゴシック"/>
              </a:rPr>
              <a:t>セグメントとして活用（</a:t>
            </a:r>
            <a:r>
              <a:rPr lang="en-US" altLang="ja-JP" sz="1200" b="1">
                <a:solidFill>
                  <a:schemeClr val="dk1"/>
                </a:solidFill>
                <a:latin typeface="游ゴシック"/>
                <a:ea typeface="游ゴシック"/>
              </a:rPr>
              <a:t>※</a:t>
            </a:r>
            <a:r>
              <a:rPr lang="ja-JP" altLang="en-US" sz="1200" b="1">
                <a:solidFill>
                  <a:schemeClr val="dk1"/>
                </a:solidFill>
                <a:latin typeface="游ゴシック"/>
                <a:ea typeface="游ゴシック"/>
              </a:rPr>
              <a:t>他社施策のデータのみを指定した抽出は不可）</a:t>
            </a:r>
          </a:p>
        </p:txBody>
      </p:sp>
      <p:sp>
        <p:nvSpPr>
          <p:cNvPr id="516" name="Google Shape;516;p32"/>
          <p:cNvSpPr txBox="1"/>
          <p:nvPr/>
        </p:nvSpPr>
        <p:spPr>
          <a:xfrm>
            <a:off x="550406" y="1293458"/>
            <a:ext cx="9869944" cy="411609"/>
          </a:xfrm>
          <a:prstGeom prst="rect">
            <a:avLst/>
          </a:prstGeom>
          <a:noFill/>
          <a:ln>
            <a:noFill/>
          </a:ln>
        </p:spPr>
        <p:txBody>
          <a:bodyPr spcFirstLastPara="1" wrap="square" lIns="121900" tIns="121900" rIns="121900" bIns="121900" anchor="t" anchorCtr="0">
            <a:noAutofit/>
          </a:bodyPr>
          <a:lstStyle/>
          <a:p>
            <a:r>
              <a:rPr lang="ja" altLang="en-US" sz="1600" b="1">
                <a:solidFill>
                  <a:schemeClr val="accent1"/>
                </a:solidFill>
                <a:latin typeface="游ゴシック"/>
                <a:ea typeface="游ゴシック"/>
              </a:rPr>
              <a:t>プリセット</a:t>
            </a:r>
            <a:r>
              <a:rPr lang="ja-JP" altLang="en-US" sz="1600" b="1">
                <a:solidFill>
                  <a:schemeClr val="accent1"/>
                </a:solidFill>
                <a:latin typeface="游ゴシック"/>
                <a:ea typeface="游ゴシック"/>
              </a:rPr>
              <a:t>　</a:t>
            </a:r>
            <a:r>
              <a:rPr lang="ja" altLang="en-US" sz="1333" b="1">
                <a:solidFill>
                  <a:schemeClr val="accent1"/>
                </a:solidFill>
                <a:latin typeface="游ゴシック"/>
                <a:ea typeface="游ゴシック"/>
              </a:rPr>
              <a:t>デモグラ／興味関心などの</a:t>
            </a:r>
            <a:r>
              <a:rPr lang="ja" altLang="en-US" sz="1333" b="1">
                <a:solidFill>
                  <a:schemeClr val="accent1"/>
                </a:solidFill>
                <a:ea typeface="游ゴシック"/>
              </a:rPr>
              <a:t>項目を選択、もしくは掛け合わせで利用</a:t>
            </a:r>
            <a:r>
              <a:rPr lang="ja-JP" altLang="en-US" sz="1333" b="1">
                <a:solidFill>
                  <a:schemeClr val="accent1"/>
                </a:solidFill>
                <a:ea typeface="游ゴシック"/>
              </a:rPr>
              <a:t>（コンテンツターゲティングもこちら）</a:t>
            </a:r>
            <a:endParaRPr lang="ja-JP" altLang="en-US" sz="1333" b="1">
              <a:solidFill>
                <a:schemeClr val="accent1"/>
              </a:solidFill>
              <a:latin typeface="游ゴシック" panose="020B0400000000000000" pitchFamily="50" charset="-128"/>
              <a:ea typeface="游ゴシック" panose="020B0400000000000000" pitchFamily="50" charset="-128"/>
            </a:endParaRPr>
          </a:p>
        </p:txBody>
      </p:sp>
      <p:sp>
        <p:nvSpPr>
          <p:cNvPr id="519" name="Google Shape;519;p32"/>
          <p:cNvSpPr txBox="1"/>
          <p:nvPr/>
        </p:nvSpPr>
        <p:spPr>
          <a:xfrm>
            <a:off x="546790" y="4492981"/>
            <a:ext cx="6905925" cy="358715"/>
          </a:xfrm>
          <a:prstGeom prst="rect">
            <a:avLst/>
          </a:prstGeom>
          <a:noFill/>
          <a:ln>
            <a:noFill/>
          </a:ln>
        </p:spPr>
        <p:txBody>
          <a:bodyPr spcFirstLastPara="1" wrap="square" lIns="121900" tIns="121900" rIns="121900" bIns="121900" anchor="t" anchorCtr="0">
            <a:noAutofit/>
          </a:bodyPr>
          <a:lstStyle/>
          <a:p>
            <a:r>
              <a:rPr lang="ja-JP" altLang="en-US" sz="1200" b="1">
                <a:solidFill>
                  <a:schemeClr val="accent1"/>
                </a:solidFill>
                <a:latin typeface="游ゴシック"/>
                <a:ea typeface="游ゴシック"/>
              </a:rPr>
              <a:t>自社のキャンペーン反応データを活用したい</a:t>
            </a:r>
          </a:p>
        </p:txBody>
      </p:sp>
      <p:sp>
        <p:nvSpPr>
          <p:cNvPr id="520" name="Google Shape;520;p32"/>
          <p:cNvSpPr txBox="1"/>
          <p:nvPr/>
        </p:nvSpPr>
        <p:spPr>
          <a:xfrm>
            <a:off x="546790" y="5363416"/>
            <a:ext cx="4458901" cy="368429"/>
          </a:xfrm>
          <a:prstGeom prst="rect">
            <a:avLst/>
          </a:prstGeom>
          <a:noFill/>
          <a:ln>
            <a:noFill/>
          </a:ln>
        </p:spPr>
        <p:txBody>
          <a:bodyPr spcFirstLastPara="1" wrap="square" lIns="121900" tIns="121900" rIns="121900" bIns="121900" anchor="t" anchorCtr="0">
            <a:noAutofit/>
          </a:bodyPr>
          <a:lstStyle/>
          <a:p>
            <a:r>
              <a:rPr lang="ja" altLang="en-US" sz="1200" b="1">
                <a:solidFill>
                  <a:schemeClr val="accent1"/>
                </a:solidFill>
                <a:latin typeface="游ゴシック"/>
                <a:ea typeface="游ゴシック"/>
              </a:rPr>
              <a:t>独自に収集したデータを配信に活用したい</a:t>
            </a:r>
            <a:endParaRPr lang="ja-JP" altLang="en-US" sz="2489">
              <a:solidFill>
                <a:schemeClr val="accent1"/>
              </a:solidFill>
            </a:endParaRPr>
          </a:p>
        </p:txBody>
      </p:sp>
      <p:grpSp>
        <p:nvGrpSpPr>
          <p:cNvPr id="11" name="グループ化 10">
            <a:extLst>
              <a:ext uri="{FF2B5EF4-FFF2-40B4-BE49-F238E27FC236}">
                <a16:creationId xmlns:a16="http://schemas.microsoft.com/office/drawing/2014/main" id="{3BDDE524-796A-F1F2-27BB-1815450EAB1F}"/>
              </a:ext>
            </a:extLst>
          </p:cNvPr>
          <p:cNvGrpSpPr/>
          <p:nvPr/>
        </p:nvGrpSpPr>
        <p:grpSpPr>
          <a:xfrm>
            <a:off x="693311" y="3405771"/>
            <a:ext cx="2049819" cy="544069"/>
            <a:chOff x="2204592" y="1614971"/>
            <a:chExt cx="2945397" cy="391653"/>
          </a:xfrm>
        </p:grpSpPr>
        <p:pic>
          <p:nvPicPr>
            <p:cNvPr id="12" name="Google Shape;748;p44">
              <a:extLst>
                <a:ext uri="{FF2B5EF4-FFF2-40B4-BE49-F238E27FC236}">
                  <a16:creationId xmlns:a16="http://schemas.microsoft.com/office/drawing/2014/main" id="{2CED7473-9310-2EBF-EA57-13FEFA69A325}"/>
                </a:ext>
              </a:extLst>
            </p:cNvPr>
            <p:cNvPicPr preferRelativeResize="0"/>
            <p:nvPr/>
          </p:nvPicPr>
          <p:blipFill rotWithShape="1">
            <a:blip r:embed="rId3">
              <a:alphaModFix/>
            </a:blip>
            <a:srcRect/>
            <a:stretch/>
          </p:blipFill>
          <p:spPr>
            <a:xfrm rot="10800000" flipH="1">
              <a:off x="2204592" y="1629090"/>
              <a:ext cx="2908978" cy="338100"/>
            </a:xfrm>
            <a:prstGeom prst="roundRect">
              <a:avLst>
                <a:gd name="adj" fmla="val 28433"/>
              </a:avLst>
            </a:prstGeom>
            <a:noFill/>
            <a:ln>
              <a:noFill/>
            </a:ln>
          </p:spPr>
        </p:pic>
        <p:sp>
          <p:nvSpPr>
            <p:cNvPr id="13" name="Google Shape;762;p44">
              <a:extLst>
                <a:ext uri="{FF2B5EF4-FFF2-40B4-BE49-F238E27FC236}">
                  <a16:creationId xmlns:a16="http://schemas.microsoft.com/office/drawing/2014/main" id="{7EA993FA-59D8-9BD9-5B48-C4A6BDBE81EF}"/>
                </a:ext>
              </a:extLst>
            </p:cNvPr>
            <p:cNvSpPr txBox="1"/>
            <p:nvPr/>
          </p:nvSpPr>
          <p:spPr>
            <a:xfrm>
              <a:off x="2240716" y="1614971"/>
              <a:ext cx="2909273" cy="391653"/>
            </a:xfrm>
            <a:prstGeom prst="rect">
              <a:avLst/>
            </a:prstGeom>
            <a:noFill/>
            <a:ln>
              <a:noFill/>
            </a:ln>
          </p:spPr>
          <p:txBody>
            <a:bodyPr spcFirstLastPara="1" wrap="square" lIns="121900" tIns="60933" rIns="121900" bIns="60933" anchor="ctr" anchorCtr="0">
              <a:spAutoFit/>
            </a:bodyPr>
            <a:lstStyle/>
            <a:p>
              <a:pPr algn="ctr">
                <a:lnSpc>
                  <a:spcPct val="114000"/>
                </a:lnSpc>
                <a:buClr>
                  <a:srgbClr val="FFFFFF"/>
                </a:buClr>
                <a:buSzPts val="1400"/>
              </a:pPr>
              <a:r>
                <a:rPr lang="en-US" altLang="ja-JP" sz="1200" b="1">
                  <a:solidFill>
                    <a:srgbClr val="FFFFFF"/>
                  </a:solidFill>
                  <a:latin typeface="游ゴシック"/>
                  <a:ea typeface="游ゴシック"/>
                </a:rPr>
                <a:t>KW</a:t>
              </a:r>
              <a:r>
                <a:rPr lang="ja-JP" altLang="en-US" sz="1200" b="1">
                  <a:solidFill>
                    <a:srgbClr val="FFFFFF"/>
                  </a:solidFill>
                  <a:latin typeface="游ゴシック"/>
                  <a:ea typeface="游ゴシック"/>
                </a:rPr>
                <a:t>・記事など</a:t>
              </a:r>
              <a:endParaRPr lang="en-US" altLang="ja-JP" sz="1200" b="1">
                <a:solidFill>
                  <a:srgbClr val="FFFFFF"/>
                </a:solidFill>
                <a:latin typeface="游ゴシック"/>
                <a:ea typeface="游ゴシック"/>
              </a:endParaRPr>
            </a:p>
            <a:p>
              <a:pPr algn="ctr">
                <a:lnSpc>
                  <a:spcPct val="114000"/>
                </a:lnSpc>
                <a:buClr>
                  <a:srgbClr val="FFFFFF"/>
                </a:buClr>
                <a:buSzPts val="1400"/>
              </a:pPr>
              <a:r>
                <a:rPr lang="ja-JP" altLang="en-US" sz="1200" b="1">
                  <a:solidFill>
                    <a:srgbClr val="FFFFFF"/>
                  </a:solidFill>
                  <a:latin typeface="游ゴシック"/>
                  <a:ea typeface="游ゴシック"/>
                </a:rPr>
                <a:t>接触ユーザー</a:t>
              </a:r>
              <a:endParaRPr lang="en-US" altLang="ja-JP" sz="1200" b="1">
                <a:solidFill>
                  <a:srgbClr val="FFFFFF"/>
                </a:solidFill>
                <a:latin typeface="游ゴシック"/>
                <a:ea typeface="游ゴシック"/>
              </a:endParaRPr>
            </a:p>
          </p:txBody>
        </p:sp>
      </p:grpSp>
      <p:sp>
        <p:nvSpPr>
          <p:cNvPr id="25" name="Google Shape;762;p44">
            <a:extLst>
              <a:ext uri="{FF2B5EF4-FFF2-40B4-BE49-F238E27FC236}">
                <a16:creationId xmlns:a16="http://schemas.microsoft.com/office/drawing/2014/main" id="{C237EA7B-B6C8-8E72-A4EA-5527B263A18E}"/>
              </a:ext>
            </a:extLst>
          </p:cNvPr>
          <p:cNvSpPr txBox="1"/>
          <p:nvPr/>
        </p:nvSpPr>
        <p:spPr>
          <a:xfrm>
            <a:off x="813608" y="5848013"/>
            <a:ext cx="1525093" cy="356903"/>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333" b="1">
                <a:solidFill>
                  <a:srgbClr val="FFFFFF"/>
                </a:solidFill>
                <a:latin typeface="游ゴシック"/>
                <a:ea typeface="游ゴシック"/>
              </a:rPr>
              <a:t>簡易リサーチ</a:t>
            </a:r>
          </a:p>
        </p:txBody>
      </p:sp>
      <p:sp>
        <p:nvSpPr>
          <p:cNvPr id="481" name="Google Shape;516;p32">
            <a:extLst>
              <a:ext uri="{FF2B5EF4-FFF2-40B4-BE49-F238E27FC236}">
                <a16:creationId xmlns:a16="http://schemas.microsoft.com/office/drawing/2014/main" id="{8C9235E3-D92E-D537-F9B5-236E0A85CCC5}"/>
              </a:ext>
            </a:extLst>
          </p:cNvPr>
          <p:cNvSpPr txBox="1"/>
          <p:nvPr/>
        </p:nvSpPr>
        <p:spPr>
          <a:xfrm>
            <a:off x="536942" y="2625367"/>
            <a:ext cx="10374887" cy="411609"/>
          </a:xfrm>
          <a:prstGeom prst="rect">
            <a:avLst/>
          </a:prstGeom>
          <a:noFill/>
          <a:ln>
            <a:noFill/>
          </a:ln>
        </p:spPr>
        <p:txBody>
          <a:bodyPr spcFirstLastPara="1" wrap="square" lIns="121900" tIns="121900" rIns="121900" bIns="121900" anchor="t" anchorCtr="0">
            <a:noAutofit/>
          </a:bodyPr>
          <a:lstStyle/>
          <a:p>
            <a:r>
              <a:rPr lang="ja-JP" altLang="en-US" sz="1600" b="1">
                <a:solidFill>
                  <a:schemeClr val="accent1"/>
                </a:solidFill>
                <a:latin typeface="游ゴシック"/>
                <a:ea typeface="游ゴシック"/>
              </a:rPr>
              <a:t>カスタム　　</a:t>
            </a:r>
            <a:r>
              <a:rPr lang="ja-JP" altLang="en-US" sz="1333" b="1">
                <a:solidFill>
                  <a:schemeClr val="accent1"/>
                </a:solidFill>
                <a:ea typeface="游ゴシック"/>
              </a:rPr>
              <a:t>新たなセグメントをカスタマイズ、プリセット項目との掛け合わせも同料金内で可能</a:t>
            </a:r>
            <a:endParaRPr lang="ja-JP" altLang="en-US" sz="1333" b="1">
              <a:solidFill>
                <a:schemeClr val="accent1"/>
              </a:solidFill>
              <a:latin typeface="游ゴシック" panose="020B0400000000000000" pitchFamily="50" charset="-128"/>
              <a:ea typeface="游ゴシック" panose="020B0400000000000000" pitchFamily="50" charset="-128"/>
            </a:endParaRPr>
          </a:p>
        </p:txBody>
      </p:sp>
      <p:cxnSp>
        <p:nvCxnSpPr>
          <p:cNvPr id="30" name="直線コネクタ 29">
            <a:extLst>
              <a:ext uri="{FF2B5EF4-FFF2-40B4-BE49-F238E27FC236}">
                <a16:creationId xmlns:a16="http://schemas.microsoft.com/office/drawing/2014/main" id="{C2CE5572-D198-992A-2E32-40C7F42CCA3B}"/>
              </a:ext>
            </a:extLst>
          </p:cNvPr>
          <p:cNvCxnSpPr/>
          <p:nvPr/>
        </p:nvCxnSpPr>
        <p:spPr>
          <a:xfrm>
            <a:off x="534388" y="1703363"/>
            <a:ext cx="104287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3" name="直線コネクタ 482">
            <a:extLst>
              <a:ext uri="{FF2B5EF4-FFF2-40B4-BE49-F238E27FC236}">
                <a16:creationId xmlns:a16="http://schemas.microsoft.com/office/drawing/2014/main" id="{B9F88D17-86F2-4B82-E907-D2E50819F619}"/>
              </a:ext>
            </a:extLst>
          </p:cNvPr>
          <p:cNvCxnSpPr/>
          <p:nvPr/>
        </p:nvCxnSpPr>
        <p:spPr>
          <a:xfrm>
            <a:off x="534388" y="3038637"/>
            <a:ext cx="1042879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5" name="Google Shape;519;p32">
            <a:extLst>
              <a:ext uri="{FF2B5EF4-FFF2-40B4-BE49-F238E27FC236}">
                <a16:creationId xmlns:a16="http://schemas.microsoft.com/office/drawing/2014/main" id="{D5E5BC3F-B251-D9B0-20FB-FE91F612AA07}"/>
              </a:ext>
            </a:extLst>
          </p:cNvPr>
          <p:cNvSpPr txBox="1"/>
          <p:nvPr/>
        </p:nvSpPr>
        <p:spPr>
          <a:xfrm>
            <a:off x="546790" y="3038637"/>
            <a:ext cx="4404473" cy="369600"/>
          </a:xfrm>
          <a:prstGeom prst="rect">
            <a:avLst/>
          </a:prstGeom>
          <a:noFill/>
          <a:ln>
            <a:noFill/>
          </a:ln>
        </p:spPr>
        <p:txBody>
          <a:bodyPr spcFirstLastPara="1" wrap="square" lIns="121900" tIns="121900" rIns="121900" bIns="121900" anchor="t" anchorCtr="0">
            <a:noAutofit/>
          </a:bodyPr>
          <a:lstStyle/>
          <a:p>
            <a:r>
              <a:rPr lang="ja-JP" altLang="en-US" sz="1200" b="1">
                <a:solidFill>
                  <a:schemeClr val="accent1"/>
                </a:solidFill>
                <a:latin typeface="游ゴシック"/>
                <a:ea typeface="游ゴシック"/>
              </a:rPr>
              <a:t>指定の条件で</a:t>
            </a:r>
            <a:r>
              <a:rPr lang="en-US" altLang="ja-JP" sz="1200" b="1">
                <a:solidFill>
                  <a:schemeClr val="accent1"/>
                </a:solidFill>
                <a:latin typeface="游ゴシック"/>
                <a:ea typeface="游ゴシック"/>
              </a:rPr>
              <a:t>A-TANK</a:t>
            </a:r>
            <a:r>
              <a:rPr lang="ja-JP" altLang="en-US" sz="1200" b="1">
                <a:solidFill>
                  <a:schemeClr val="accent1"/>
                </a:solidFill>
                <a:latin typeface="游ゴシック"/>
                <a:ea typeface="游ゴシック"/>
              </a:rPr>
              <a:t>保有データから抽出したい</a:t>
            </a:r>
          </a:p>
        </p:txBody>
      </p:sp>
      <p:sp>
        <p:nvSpPr>
          <p:cNvPr id="7" name="Google Shape;508;p32">
            <a:extLst>
              <a:ext uri="{FF2B5EF4-FFF2-40B4-BE49-F238E27FC236}">
                <a16:creationId xmlns:a16="http://schemas.microsoft.com/office/drawing/2014/main" id="{B16636B9-A892-8A69-7BE5-873D80FAEC97}"/>
              </a:ext>
            </a:extLst>
          </p:cNvPr>
          <p:cNvSpPr/>
          <p:nvPr/>
        </p:nvSpPr>
        <p:spPr>
          <a:xfrm>
            <a:off x="2921953" y="5772172"/>
            <a:ext cx="1977971" cy="432385"/>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en-US" altLang="ja" sz="1067" b="1">
                <a:ea typeface="游ゴシック"/>
              </a:rPr>
              <a:t>N40</a:t>
            </a:r>
            <a:r>
              <a:rPr lang="ja" altLang="en-US" sz="1067" b="1">
                <a:ea typeface="游ゴシック"/>
              </a:rPr>
              <a:t>万円～／</a:t>
            </a:r>
            <a:r>
              <a:rPr lang="en-US" altLang="ja" sz="1067" b="1">
                <a:ea typeface="游ゴシック"/>
              </a:rPr>
              <a:t>2</a:t>
            </a:r>
            <a:r>
              <a:rPr lang="ja" altLang="en-US" sz="1067" b="1">
                <a:ea typeface="游ゴシック"/>
              </a:rPr>
              <a:t>セグメント </a:t>
            </a:r>
            <a:endParaRPr lang="ja-JP" altLang="en-US" sz="2489" b="1"/>
          </a:p>
        </p:txBody>
      </p:sp>
      <p:grpSp>
        <p:nvGrpSpPr>
          <p:cNvPr id="17" name="グループ化 16">
            <a:extLst>
              <a:ext uri="{FF2B5EF4-FFF2-40B4-BE49-F238E27FC236}">
                <a16:creationId xmlns:a16="http://schemas.microsoft.com/office/drawing/2014/main" id="{CA4F96FC-E28E-7EB6-03C8-9E34CD5B6706}"/>
              </a:ext>
            </a:extLst>
          </p:cNvPr>
          <p:cNvGrpSpPr/>
          <p:nvPr/>
        </p:nvGrpSpPr>
        <p:grpSpPr>
          <a:xfrm>
            <a:off x="682425" y="4828390"/>
            <a:ext cx="2049819" cy="544069"/>
            <a:chOff x="2204592" y="1601257"/>
            <a:chExt cx="2945397" cy="391654"/>
          </a:xfrm>
        </p:grpSpPr>
        <p:pic>
          <p:nvPicPr>
            <p:cNvPr id="18" name="Google Shape;748;p44">
              <a:extLst>
                <a:ext uri="{FF2B5EF4-FFF2-40B4-BE49-F238E27FC236}">
                  <a16:creationId xmlns:a16="http://schemas.microsoft.com/office/drawing/2014/main" id="{6CF5C728-4545-BD5C-AD9A-FF00CF4862F7}"/>
                </a:ext>
              </a:extLst>
            </p:cNvPr>
            <p:cNvPicPr preferRelativeResize="0"/>
            <p:nvPr/>
          </p:nvPicPr>
          <p:blipFill rotWithShape="1">
            <a:blip r:embed="rId3">
              <a:alphaModFix/>
            </a:blip>
            <a:srcRect/>
            <a:stretch/>
          </p:blipFill>
          <p:spPr>
            <a:xfrm rot="10800000" flipH="1">
              <a:off x="2204592" y="1629090"/>
              <a:ext cx="2908978" cy="338100"/>
            </a:xfrm>
            <a:prstGeom prst="roundRect">
              <a:avLst>
                <a:gd name="adj" fmla="val 28433"/>
              </a:avLst>
            </a:prstGeom>
            <a:noFill/>
            <a:ln>
              <a:noFill/>
            </a:ln>
          </p:spPr>
        </p:pic>
        <p:sp>
          <p:nvSpPr>
            <p:cNvPr id="19" name="Google Shape;762;p44">
              <a:extLst>
                <a:ext uri="{FF2B5EF4-FFF2-40B4-BE49-F238E27FC236}">
                  <a16:creationId xmlns:a16="http://schemas.microsoft.com/office/drawing/2014/main" id="{58FF05D0-3F09-8151-42B4-FF10D805DC9D}"/>
                </a:ext>
              </a:extLst>
            </p:cNvPr>
            <p:cNvSpPr txBox="1"/>
            <p:nvPr/>
          </p:nvSpPr>
          <p:spPr>
            <a:xfrm>
              <a:off x="2240716" y="1601257"/>
              <a:ext cx="2909273" cy="391654"/>
            </a:xfrm>
            <a:prstGeom prst="rect">
              <a:avLst/>
            </a:prstGeom>
            <a:noFill/>
            <a:ln>
              <a:noFill/>
            </a:ln>
          </p:spPr>
          <p:txBody>
            <a:bodyPr spcFirstLastPara="1" wrap="square" lIns="121900" tIns="60933" rIns="121900" bIns="60933" anchor="ctr" anchorCtr="0">
              <a:spAutoFit/>
            </a:bodyPr>
            <a:lstStyle/>
            <a:p>
              <a:pPr algn="ctr">
                <a:lnSpc>
                  <a:spcPct val="113999"/>
                </a:lnSpc>
              </a:pPr>
              <a:r>
                <a:rPr lang="ja-JP" altLang="en-US" sz="1200" b="1">
                  <a:solidFill>
                    <a:srgbClr val="FFFFFF"/>
                  </a:solidFill>
                  <a:ea typeface="游ゴシック"/>
                </a:rPr>
                <a:t>キャンペーン</a:t>
              </a:r>
              <a:endParaRPr lang="en-US" altLang="ja-JP" sz="1200" b="1">
                <a:solidFill>
                  <a:srgbClr val="FFFFFF"/>
                </a:solidFill>
                <a:ea typeface="游ゴシック"/>
              </a:endParaRPr>
            </a:p>
            <a:p>
              <a:pPr algn="ctr">
                <a:lnSpc>
                  <a:spcPct val="113999"/>
                </a:lnSpc>
              </a:pPr>
              <a:r>
                <a:rPr lang="ja-JP" altLang="en-US" sz="1200" b="1">
                  <a:solidFill>
                    <a:srgbClr val="FFFFFF"/>
                  </a:solidFill>
                  <a:ea typeface="游ゴシック"/>
                </a:rPr>
                <a:t>反応ユーザー</a:t>
              </a:r>
              <a:endParaRPr lang="ja-JP" altLang="en-US" sz="1200" b="1"/>
            </a:p>
          </p:txBody>
        </p:sp>
      </p:grpSp>
      <p:grpSp>
        <p:nvGrpSpPr>
          <p:cNvPr id="27" name="グループ化 26">
            <a:extLst>
              <a:ext uri="{FF2B5EF4-FFF2-40B4-BE49-F238E27FC236}">
                <a16:creationId xmlns:a16="http://schemas.microsoft.com/office/drawing/2014/main" id="{759D1FF5-4192-10E3-7950-653078154177}"/>
              </a:ext>
            </a:extLst>
          </p:cNvPr>
          <p:cNvGrpSpPr/>
          <p:nvPr/>
        </p:nvGrpSpPr>
        <p:grpSpPr>
          <a:xfrm>
            <a:off x="682426" y="5753527"/>
            <a:ext cx="2049819" cy="469675"/>
            <a:chOff x="2204592" y="1629090"/>
            <a:chExt cx="2945397" cy="338100"/>
          </a:xfrm>
        </p:grpSpPr>
        <p:pic>
          <p:nvPicPr>
            <p:cNvPr id="28" name="Google Shape;748;p44">
              <a:extLst>
                <a:ext uri="{FF2B5EF4-FFF2-40B4-BE49-F238E27FC236}">
                  <a16:creationId xmlns:a16="http://schemas.microsoft.com/office/drawing/2014/main" id="{3A8F3714-0AEB-F14D-B9DF-AC548D643923}"/>
                </a:ext>
              </a:extLst>
            </p:cNvPr>
            <p:cNvPicPr preferRelativeResize="0"/>
            <p:nvPr/>
          </p:nvPicPr>
          <p:blipFill rotWithShape="1">
            <a:blip r:embed="rId3">
              <a:alphaModFix/>
            </a:blip>
            <a:srcRect/>
            <a:stretch/>
          </p:blipFill>
          <p:spPr>
            <a:xfrm rot="10800000" flipH="1">
              <a:off x="2204592" y="1629090"/>
              <a:ext cx="2908978" cy="338100"/>
            </a:xfrm>
            <a:prstGeom prst="roundRect">
              <a:avLst>
                <a:gd name="adj" fmla="val 28433"/>
              </a:avLst>
            </a:prstGeom>
            <a:noFill/>
            <a:ln>
              <a:noFill/>
            </a:ln>
          </p:spPr>
        </p:pic>
        <p:sp>
          <p:nvSpPr>
            <p:cNvPr id="29" name="Google Shape;762;p44">
              <a:extLst>
                <a:ext uri="{FF2B5EF4-FFF2-40B4-BE49-F238E27FC236}">
                  <a16:creationId xmlns:a16="http://schemas.microsoft.com/office/drawing/2014/main" id="{A3C9FB2B-BAB2-5ADF-E14B-3169C3AFBE24}"/>
                </a:ext>
              </a:extLst>
            </p:cNvPr>
            <p:cNvSpPr txBox="1"/>
            <p:nvPr/>
          </p:nvSpPr>
          <p:spPr>
            <a:xfrm>
              <a:off x="2240716" y="1664400"/>
              <a:ext cx="2909273" cy="265366"/>
            </a:xfrm>
            <a:prstGeom prst="rect">
              <a:avLst/>
            </a:prstGeom>
            <a:noFill/>
            <a:ln>
              <a:noFill/>
            </a:ln>
          </p:spPr>
          <p:txBody>
            <a:bodyPr spcFirstLastPara="1" wrap="square" lIns="121900" tIns="60933" rIns="121900" bIns="60933" anchor="ctr" anchorCtr="0">
              <a:spAutoFit/>
            </a:bodyPr>
            <a:lstStyle/>
            <a:p>
              <a:pPr algn="ctr">
                <a:lnSpc>
                  <a:spcPct val="113999"/>
                </a:lnSpc>
              </a:pPr>
              <a:r>
                <a:rPr lang="ja-JP" altLang="en-US" sz="1400" b="1">
                  <a:solidFill>
                    <a:srgbClr val="FFFFFF"/>
                  </a:solidFill>
                  <a:ea typeface="游ゴシック"/>
                </a:rPr>
                <a:t>簡易リサーチ</a:t>
              </a:r>
              <a:endParaRPr lang="en-US" altLang="ja-JP" sz="1400" b="1">
                <a:solidFill>
                  <a:srgbClr val="FFFFFF"/>
                </a:solidFill>
                <a:ea typeface="游ゴシック"/>
              </a:endParaRPr>
            </a:p>
          </p:txBody>
        </p:sp>
      </p:grpSp>
      <p:grpSp>
        <p:nvGrpSpPr>
          <p:cNvPr id="31" name="グループ化 30">
            <a:extLst>
              <a:ext uri="{FF2B5EF4-FFF2-40B4-BE49-F238E27FC236}">
                <a16:creationId xmlns:a16="http://schemas.microsoft.com/office/drawing/2014/main" id="{932660D0-F610-95C2-2B1A-02829664E3BD}"/>
              </a:ext>
            </a:extLst>
          </p:cNvPr>
          <p:cNvGrpSpPr/>
          <p:nvPr/>
        </p:nvGrpSpPr>
        <p:grpSpPr>
          <a:xfrm>
            <a:off x="704197" y="1842212"/>
            <a:ext cx="2049819" cy="469675"/>
            <a:chOff x="2204592" y="1629090"/>
            <a:chExt cx="2945397" cy="338100"/>
          </a:xfrm>
        </p:grpSpPr>
        <p:pic>
          <p:nvPicPr>
            <p:cNvPr id="32" name="Google Shape;748;p44">
              <a:extLst>
                <a:ext uri="{FF2B5EF4-FFF2-40B4-BE49-F238E27FC236}">
                  <a16:creationId xmlns:a16="http://schemas.microsoft.com/office/drawing/2014/main" id="{821515F4-433F-BD8E-308F-3E302A860605}"/>
                </a:ext>
              </a:extLst>
            </p:cNvPr>
            <p:cNvPicPr preferRelativeResize="0"/>
            <p:nvPr/>
          </p:nvPicPr>
          <p:blipFill rotWithShape="1">
            <a:blip r:embed="rId3">
              <a:alphaModFix/>
            </a:blip>
            <a:srcRect/>
            <a:stretch/>
          </p:blipFill>
          <p:spPr>
            <a:xfrm rot="10800000" flipH="1">
              <a:off x="2204592" y="1629090"/>
              <a:ext cx="2908978" cy="338100"/>
            </a:xfrm>
            <a:prstGeom prst="roundRect">
              <a:avLst>
                <a:gd name="adj" fmla="val 28433"/>
              </a:avLst>
            </a:prstGeom>
            <a:noFill/>
            <a:ln>
              <a:noFill/>
            </a:ln>
          </p:spPr>
        </p:pic>
        <p:sp>
          <p:nvSpPr>
            <p:cNvPr id="33" name="Google Shape;762;p44">
              <a:extLst>
                <a:ext uri="{FF2B5EF4-FFF2-40B4-BE49-F238E27FC236}">
                  <a16:creationId xmlns:a16="http://schemas.microsoft.com/office/drawing/2014/main" id="{8B93B9C2-6D22-68D1-1D85-31A9386B24D5}"/>
                </a:ext>
              </a:extLst>
            </p:cNvPr>
            <p:cNvSpPr txBox="1"/>
            <p:nvPr/>
          </p:nvSpPr>
          <p:spPr>
            <a:xfrm>
              <a:off x="2240716" y="1664400"/>
              <a:ext cx="2909273" cy="265366"/>
            </a:xfrm>
            <a:prstGeom prst="rect">
              <a:avLst/>
            </a:prstGeom>
            <a:noFill/>
            <a:ln>
              <a:noFill/>
            </a:ln>
          </p:spPr>
          <p:txBody>
            <a:bodyPr spcFirstLastPara="1" wrap="square" lIns="121900" tIns="60933" rIns="121900" bIns="60933" anchor="ctr" anchorCtr="0">
              <a:spAutoFit/>
            </a:bodyPr>
            <a:lstStyle/>
            <a:p>
              <a:pPr algn="ctr">
                <a:lnSpc>
                  <a:spcPct val="113999"/>
                </a:lnSpc>
              </a:pPr>
              <a:r>
                <a:rPr lang="ja-JP" altLang="en-US" sz="1400" b="1">
                  <a:solidFill>
                    <a:srgbClr val="FFFFFF"/>
                  </a:solidFill>
                  <a:ea typeface="游ゴシック"/>
                </a:rPr>
                <a:t>プリセット</a:t>
              </a:r>
              <a:r>
                <a:rPr lang="en-US" sz="1400" b="1">
                  <a:solidFill>
                    <a:srgbClr val="FFFFFF"/>
                  </a:solidFill>
                  <a:ea typeface="游ゴシック"/>
                </a:rPr>
                <a:t> </a:t>
              </a:r>
              <a:endParaRPr lang="ja-JP" altLang="en-US" sz="1400" b="1"/>
            </a:p>
          </p:txBody>
        </p:sp>
      </p:grpSp>
      <p:sp>
        <p:nvSpPr>
          <p:cNvPr id="5" name="Google Shape;512;p32">
            <a:extLst>
              <a:ext uri="{FF2B5EF4-FFF2-40B4-BE49-F238E27FC236}">
                <a16:creationId xmlns:a16="http://schemas.microsoft.com/office/drawing/2014/main" id="{D036C4EA-D98E-DB1C-DA8D-6BC016F48CF1}"/>
              </a:ext>
            </a:extLst>
          </p:cNvPr>
          <p:cNvSpPr txBox="1"/>
          <p:nvPr/>
        </p:nvSpPr>
        <p:spPr>
          <a:xfrm>
            <a:off x="5454745" y="2277422"/>
            <a:ext cx="5865463" cy="492402"/>
          </a:xfrm>
          <a:prstGeom prst="rect">
            <a:avLst/>
          </a:prstGeom>
          <a:noFill/>
          <a:ln>
            <a:noFill/>
          </a:ln>
        </p:spPr>
        <p:txBody>
          <a:bodyPr spcFirstLastPara="1" wrap="square" lIns="121900" tIns="121900" rIns="121900" bIns="121900" anchor="t" anchorCtr="0">
            <a:spAutoFit/>
          </a:bodyPr>
          <a:lstStyle/>
          <a:p>
            <a:r>
              <a:rPr lang="en-US" altLang="ja-JP" sz="800">
                <a:solidFill>
                  <a:schemeClr val="dk1"/>
                </a:solidFill>
                <a:latin typeface="游ゴシック"/>
                <a:ea typeface="游ゴシック"/>
              </a:rPr>
              <a:t>※</a:t>
            </a:r>
            <a:r>
              <a:rPr lang="ja-JP" altLang="en-US" sz="800">
                <a:solidFill>
                  <a:schemeClr val="dk1"/>
                </a:solidFill>
                <a:latin typeface="游ゴシック"/>
                <a:ea typeface="游ゴシック"/>
              </a:rPr>
              <a:t>原則</a:t>
            </a:r>
            <a:r>
              <a:rPr lang="en-US" altLang="ja-JP" sz="800">
                <a:solidFill>
                  <a:schemeClr val="dk1"/>
                </a:solidFill>
                <a:latin typeface="游ゴシック"/>
                <a:ea typeface="游ゴシック"/>
              </a:rPr>
              <a:t>1</a:t>
            </a:r>
            <a:r>
              <a:rPr lang="ja-JP" altLang="en-US" sz="800">
                <a:solidFill>
                  <a:schemeClr val="dk1"/>
                </a:solidFill>
                <a:latin typeface="游ゴシック"/>
                <a:ea typeface="游ゴシック"/>
              </a:rPr>
              <a:t>セグメントごとに配信・レポート。セグメント数だけ設定料がかかります。複数セグメントをまとめて設定を</a:t>
            </a:r>
            <a:endParaRPr lang="en-US" altLang="ja-JP" sz="800">
              <a:solidFill>
                <a:schemeClr val="dk1"/>
              </a:solidFill>
              <a:latin typeface="游ゴシック"/>
              <a:ea typeface="游ゴシック"/>
            </a:endParaRPr>
          </a:p>
          <a:p>
            <a:r>
              <a:rPr lang="ja-JP" altLang="en-US" sz="800">
                <a:solidFill>
                  <a:schemeClr val="dk1"/>
                </a:solidFill>
                <a:latin typeface="游ゴシック"/>
                <a:ea typeface="游ゴシック"/>
              </a:rPr>
              <a:t>　ご希望の場合は１セグメント分としてお見積りも可能です。（その場合はレポートもまとめての提出となります）</a:t>
            </a:r>
            <a:endParaRPr lang="en-US" altLang="ja" sz="800">
              <a:solidFill>
                <a:schemeClr val="dk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F18B6750-0D83-A992-FA71-055671AD035F}"/>
              </a:ext>
            </a:extLst>
          </p:cNvPr>
          <p:cNvSpPr txBox="1"/>
          <p:nvPr/>
        </p:nvSpPr>
        <p:spPr>
          <a:xfrm>
            <a:off x="10608998" y="6481057"/>
            <a:ext cx="2014401" cy="230832"/>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8" name="Google Shape;1116;p56">
            <a:extLst>
              <a:ext uri="{FF2B5EF4-FFF2-40B4-BE49-F238E27FC236}">
                <a16:creationId xmlns:a16="http://schemas.microsoft.com/office/drawing/2014/main" id="{3154E584-703A-1BA5-78ED-05E04B43D031}"/>
              </a:ext>
            </a:extLst>
          </p:cNvPr>
          <p:cNvSpPr txBox="1"/>
          <p:nvPr/>
        </p:nvSpPr>
        <p:spPr>
          <a:xfrm>
            <a:off x="5576882" y="153214"/>
            <a:ext cx="4490294" cy="694387"/>
          </a:xfrm>
          <a:prstGeom prst="rect">
            <a:avLst/>
          </a:prstGeom>
          <a:solidFill>
            <a:srgbClr val="FA186E"/>
          </a:solidFill>
          <a:ln>
            <a:noFill/>
          </a:ln>
        </p:spPr>
        <p:txBody>
          <a:bodyPr spcFirstLastPara="1" wrap="square" lIns="91433" tIns="36000" rIns="91433" bIns="0" anchor="ctr" anchorCtr="0">
            <a:noAutofit/>
          </a:bodyPr>
          <a:lstStyle/>
          <a:p>
            <a:pPr algn="ctr">
              <a:lnSpc>
                <a:spcPts val="1700"/>
              </a:lnSpc>
            </a:pPr>
            <a:r>
              <a:rPr lang="ja-JP" altLang="en-US" sz="1200" b="1" u="sng" dirty="0">
                <a:solidFill>
                  <a:srgbClr val="FFFFFF"/>
                </a:solidFill>
                <a:latin typeface="游ゴシック"/>
                <a:ea typeface="游ゴシック"/>
              </a:rPr>
              <a:t>商談していただいたお客様限定</a:t>
            </a:r>
            <a:endParaRPr lang="en-US" altLang="ja-JP" sz="1200" b="1" u="sng" dirty="0">
              <a:solidFill>
                <a:srgbClr val="FFFFFF"/>
              </a:solidFill>
              <a:latin typeface="游ゴシック"/>
              <a:ea typeface="游ゴシック"/>
            </a:endParaRPr>
          </a:p>
          <a:p>
            <a:pPr algn="ctr">
              <a:lnSpc>
                <a:spcPts val="1700"/>
              </a:lnSpc>
            </a:pPr>
            <a:r>
              <a:rPr lang="ja-JP" altLang="en-US" sz="1200" b="1" dirty="0">
                <a:solidFill>
                  <a:srgbClr val="FFFFFF"/>
                </a:solidFill>
                <a:latin typeface="游ゴシック"/>
                <a:ea typeface="游ゴシック"/>
              </a:rPr>
              <a:t>カスタム</a:t>
            </a:r>
            <a:r>
              <a:rPr lang="en-US" altLang="ja-JP" sz="1200" b="1" dirty="0">
                <a:solidFill>
                  <a:srgbClr val="FFFFFF"/>
                </a:solidFill>
                <a:latin typeface="游ゴシック"/>
                <a:ea typeface="游ゴシック"/>
              </a:rPr>
              <a:t>2</a:t>
            </a:r>
            <a:r>
              <a:rPr lang="ja-JP" altLang="en-US" sz="1200" b="1" dirty="0">
                <a:solidFill>
                  <a:srgbClr val="FFFFFF"/>
                </a:solidFill>
                <a:latin typeface="游ゴシック"/>
                <a:ea typeface="游ゴシック"/>
              </a:rPr>
              <a:t>セグメント作成　</a:t>
            </a:r>
            <a:r>
              <a:rPr lang="en-US" altLang="ja-JP" sz="1200" b="1" dirty="0">
                <a:solidFill>
                  <a:srgbClr val="FFFFFF"/>
                </a:solidFill>
                <a:latin typeface="游ゴシック"/>
                <a:ea typeface="游ゴシック"/>
              </a:rPr>
              <a:t>N</a:t>
            </a:r>
            <a:r>
              <a:rPr lang="en-US" altLang="ja-JP" b="1" dirty="0">
                <a:solidFill>
                  <a:srgbClr val="FFFFFF"/>
                </a:solidFill>
                <a:latin typeface="游ゴシック"/>
                <a:ea typeface="游ゴシック"/>
              </a:rPr>
              <a:t>25</a:t>
            </a:r>
            <a:r>
              <a:rPr lang="ja-JP" altLang="en-US" sz="1200" b="1" dirty="0">
                <a:solidFill>
                  <a:srgbClr val="FFFFFF"/>
                </a:solidFill>
                <a:latin typeface="游ゴシック"/>
                <a:ea typeface="游ゴシック"/>
              </a:rPr>
              <a:t>万円　→</a:t>
            </a:r>
            <a:r>
              <a:rPr lang="ja-JP" altLang="en-US" sz="2000" b="1" dirty="0">
                <a:solidFill>
                  <a:srgbClr val="FFFFFF"/>
                </a:solidFill>
                <a:latin typeface="游ゴシック"/>
                <a:ea typeface="游ゴシック"/>
              </a:rPr>
              <a:t>無料</a:t>
            </a:r>
            <a:endParaRPr lang="en-US" altLang="ja-JP" sz="2000" b="1" dirty="0">
              <a:solidFill>
                <a:srgbClr val="FFFFFF"/>
              </a:solidFill>
              <a:latin typeface="游ゴシック"/>
              <a:ea typeface="游ゴシック"/>
            </a:endParaRPr>
          </a:p>
          <a:p>
            <a:pPr algn="r">
              <a:lnSpc>
                <a:spcPts val="1400"/>
              </a:lnSpc>
            </a:pPr>
            <a:r>
              <a:rPr lang="en-US" altLang="ja-JP" sz="1050" b="1" dirty="0">
                <a:solidFill>
                  <a:srgbClr val="FFFFFF"/>
                </a:solidFill>
                <a:latin typeface="游ゴシック"/>
                <a:ea typeface="游ゴシック"/>
              </a:rPr>
              <a:t>※2024</a:t>
            </a:r>
            <a:r>
              <a:rPr lang="ja-JP" altLang="en-US" sz="1050" b="1" dirty="0">
                <a:solidFill>
                  <a:srgbClr val="FFFFFF"/>
                </a:solidFill>
                <a:latin typeface="游ゴシック"/>
                <a:ea typeface="游ゴシック"/>
              </a:rPr>
              <a:t>年内ご発注分</a:t>
            </a:r>
            <a:endParaRPr lang="en-US" altLang="ja-JP" sz="1200" b="1" dirty="0">
              <a:solidFill>
                <a:srgbClr val="FFFFFF"/>
              </a:solidFill>
              <a:latin typeface="游ゴシック"/>
              <a:ea typeface="游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29F2C801-86DE-D8BE-9816-B0675A1FD03E}"/>
              </a:ext>
            </a:extLst>
          </p:cNvPr>
          <p:cNvSpPr>
            <a:spLocks noGrp="1"/>
          </p:cNvSpPr>
          <p:nvPr>
            <p:ph type="sldNum" sz="quarter" idx="4"/>
          </p:nvPr>
        </p:nvSpPr>
        <p:spPr/>
        <p:txBody>
          <a:bodyPr/>
          <a:lstStyle/>
          <a:p>
            <a:fld id="{3200D908-C2D6-084A-9C6A-44EB3DC58219}" type="slidenum">
              <a:rPr lang="ja-JP" altLang="en-US">
                <a:sym typeface="Arial"/>
              </a:rPr>
              <a:pPr/>
              <a:t>6</a:t>
            </a:fld>
            <a:endParaRPr lang="ja-JP" altLang="en-US">
              <a:sym typeface="Arial"/>
            </a:endParaRPr>
          </a:p>
        </p:txBody>
      </p:sp>
      <p:sp>
        <p:nvSpPr>
          <p:cNvPr id="496" name="Google Shape;496;p32"/>
          <p:cNvSpPr txBox="1">
            <a:spLocks noGrp="1"/>
          </p:cNvSpPr>
          <p:nvPr>
            <p:ph type="title"/>
          </p:nvPr>
        </p:nvSpPr>
        <p:spPr>
          <a:xfrm>
            <a:off x="533403" y="302143"/>
            <a:ext cx="9105900" cy="332399"/>
          </a:xfrm>
          <a:prstGeom prst="rect">
            <a:avLst/>
          </a:prstGeom>
          <a:noFill/>
          <a:ln>
            <a:noFill/>
          </a:ln>
        </p:spPr>
        <p:txBody>
          <a:bodyPr spcFirstLastPara="1" wrap="square" lIns="0" tIns="0" rIns="0" bIns="0" anchor="ctr" anchorCtr="0">
            <a:spAutoFit/>
          </a:bodyPr>
          <a:lstStyle/>
          <a:p>
            <a:pPr>
              <a:spcBef>
                <a:spcPts val="0"/>
              </a:spcBef>
              <a:buClr>
                <a:schemeClr val="dk1"/>
              </a:buClr>
              <a:buSzPts val="2100"/>
            </a:pPr>
            <a:r>
              <a:rPr lang="ja-JP" altLang="en-US"/>
              <a:t>ターゲティング広告お見積り例</a:t>
            </a:r>
          </a:p>
        </p:txBody>
      </p:sp>
      <p:sp>
        <p:nvSpPr>
          <p:cNvPr id="4" name="テキスト プレースホルダー 3">
            <a:extLst>
              <a:ext uri="{FF2B5EF4-FFF2-40B4-BE49-F238E27FC236}">
                <a16:creationId xmlns:a16="http://schemas.microsoft.com/office/drawing/2014/main" id="{DA5255AA-481E-2612-A7E8-1A611210FDC6}"/>
              </a:ext>
            </a:extLst>
          </p:cNvPr>
          <p:cNvSpPr>
            <a:spLocks noGrp="1"/>
          </p:cNvSpPr>
          <p:nvPr>
            <p:ph type="body" sz="quarter" idx="19"/>
          </p:nvPr>
        </p:nvSpPr>
        <p:spPr/>
        <p:txBody>
          <a:bodyPr/>
          <a:lstStyle/>
          <a:p>
            <a:r>
              <a:rPr lang="ja-JP" altLang="en-US"/>
              <a:t>原則は１セグメントごとに配信・レポートを実施。掛け合わせや複数セグメントをまとめての設定も可能</a:t>
            </a:r>
          </a:p>
        </p:txBody>
      </p:sp>
      <p:cxnSp>
        <p:nvCxnSpPr>
          <p:cNvPr id="483" name="直線コネクタ 482">
            <a:extLst>
              <a:ext uri="{FF2B5EF4-FFF2-40B4-BE49-F238E27FC236}">
                <a16:creationId xmlns:a16="http://schemas.microsoft.com/office/drawing/2014/main" id="{B9F88D17-86F2-4B82-E907-D2E50819F619}"/>
              </a:ext>
            </a:extLst>
          </p:cNvPr>
          <p:cNvCxnSpPr/>
          <p:nvPr/>
        </p:nvCxnSpPr>
        <p:spPr>
          <a:xfrm>
            <a:off x="577931" y="4115895"/>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2" name="Google Shape;511;p32">
            <a:extLst>
              <a:ext uri="{FF2B5EF4-FFF2-40B4-BE49-F238E27FC236}">
                <a16:creationId xmlns:a16="http://schemas.microsoft.com/office/drawing/2014/main" id="{3347B7D7-376C-563F-2DAB-2C808104E146}"/>
              </a:ext>
            </a:extLst>
          </p:cNvPr>
          <p:cNvSpPr/>
          <p:nvPr/>
        </p:nvSpPr>
        <p:spPr>
          <a:xfrm>
            <a:off x="1857927" y="1805518"/>
            <a:ext cx="2142175" cy="406277"/>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latin typeface="游ゴシック" panose="020B0400000000000000" pitchFamily="50" charset="-128"/>
                <a:ea typeface="游ゴシック" panose="020B0400000000000000" pitchFamily="50" charset="-128"/>
              </a:rPr>
              <a:t>掲載料・広告枠料</a:t>
            </a:r>
          </a:p>
        </p:txBody>
      </p:sp>
      <p:grpSp>
        <p:nvGrpSpPr>
          <p:cNvPr id="2" name="グループ化 1">
            <a:extLst>
              <a:ext uri="{FF2B5EF4-FFF2-40B4-BE49-F238E27FC236}">
                <a16:creationId xmlns:a16="http://schemas.microsoft.com/office/drawing/2014/main" id="{0E3BB1F2-F65B-859A-74B8-A5A532145568}"/>
              </a:ext>
            </a:extLst>
          </p:cNvPr>
          <p:cNvGrpSpPr/>
          <p:nvPr/>
        </p:nvGrpSpPr>
        <p:grpSpPr>
          <a:xfrm>
            <a:off x="8495867" y="1793284"/>
            <a:ext cx="1452295" cy="420723"/>
            <a:chOff x="5010831" y="1405912"/>
            <a:chExt cx="1119300" cy="338100"/>
          </a:xfrm>
        </p:grpSpPr>
        <p:sp>
          <p:nvSpPr>
            <p:cNvPr id="3" name="Google Shape;529;p33">
              <a:extLst>
                <a:ext uri="{FF2B5EF4-FFF2-40B4-BE49-F238E27FC236}">
                  <a16:creationId xmlns:a16="http://schemas.microsoft.com/office/drawing/2014/main" id="{B03A2335-090A-7E71-1624-A7D7CCE28493}"/>
                </a:ext>
              </a:extLst>
            </p:cNvPr>
            <p:cNvSpPr/>
            <p:nvPr/>
          </p:nvSpPr>
          <p:spPr>
            <a:xfrm>
              <a:off x="5095473" y="1442342"/>
              <a:ext cx="414550" cy="250201"/>
            </a:xfrm>
            <a:prstGeom prst="mathEqual">
              <a:avLst>
                <a:gd name="adj1" fmla="val 23520"/>
                <a:gd name="adj2" fmla="val 11760"/>
              </a:avLst>
            </a:prstGeom>
            <a:solidFill>
              <a:schemeClr val="lt2"/>
            </a:solidFill>
            <a:ln>
              <a:noFill/>
            </a:ln>
          </p:spPr>
          <p:txBody>
            <a:bodyPr spcFirstLastPara="1" wrap="square" lIns="121900" tIns="121900" rIns="121900" bIns="121900" anchor="ctr" anchorCtr="0">
              <a:noAutofit/>
            </a:bodyPr>
            <a:lstStyle/>
            <a:p>
              <a:pPr algn="ctr"/>
              <a:endParaRPr sz="1733">
                <a:latin typeface="游ゴシック" panose="020B0400000000000000" pitchFamily="50" charset="-128"/>
                <a:ea typeface="游ゴシック" panose="020B0400000000000000" pitchFamily="50" charset="-128"/>
              </a:endParaRPr>
            </a:p>
          </p:txBody>
        </p:sp>
        <p:pic>
          <p:nvPicPr>
            <p:cNvPr id="494" name="Google Shape;748;p44">
              <a:extLst>
                <a:ext uri="{FF2B5EF4-FFF2-40B4-BE49-F238E27FC236}">
                  <a16:creationId xmlns:a16="http://schemas.microsoft.com/office/drawing/2014/main" id="{55D9BCFD-5659-3441-2C5B-1A45360DF5E9}"/>
                </a:ext>
              </a:extLst>
            </p:cNvPr>
            <p:cNvPicPr preferRelativeResize="0"/>
            <p:nvPr/>
          </p:nvPicPr>
          <p:blipFill rotWithShape="1">
            <a:blip r:embed="rId3">
              <a:alphaModFix/>
            </a:blip>
            <a:srcRect/>
            <a:stretch/>
          </p:blipFill>
          <p:spPr>
            <a:xfrm rot="10800000" flipH="1">
              <a:off x="5010831" y="1405912"/>
              <a:ext cx="1119300" cy="338100"/>
            </a:xfrm>
            <a:prstGeom prst="roundRect">
              <a:avLst>
                <a:gd name="adj" fmla="val 28433"/>
              </a:avLst>
            </a:prstGeom>
            <a:noFill/>
            <a:ln>
              <a:noFill/>
            </a:ln>
          </p:spPr>
        </p:pic>
        <p:sp>
          <p:nvSpPr>
            <p:cNvPr id="495" name="Google Shape;762;p44">
              <a:extLst>
                <a:ext uri="{FF2B5EF4-FFF2-40B4-BE49-F238E27FC236}">
                  <a16:creationId xmlns:a16="http://schemas.microsoft.com/office/drawing/2014/main" id="{A0013EBA-4546-C4D4-0B70-7802B88414CE}"/>
                </a:ext>
              </a:extLst>
            </p:cNvPr>
            <p:cNvSpPr txBox="1"/>
            <p:nvPr/>
          </p:nvSpPr>
          <p:spPr>
            <a:xfrm>
              <a:off x="5068101" y="1433982"/>
              <a:ext cx="996532" cy="296242"/>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400" b="1">
                  <a:solidFill>
                    <a:srgbClr val="FFFFFF"/>
                  </a:solidFill>
                  <a:latin typeface="+mn-ea"/>
                </a:rPr>
                <a:t>実施</a:t>
              </a:r>
              <a:r>
                <a:rPr lang="ja-JP" altLang="en-US" sz="1400" b="1">
                  <a:solidFill>
                    <a:srgbClr val="FFFFFF"/>
                  </a:solidFill>
                  <a:latin typeface="+mn-ea"/>
                  <a:ea typeface="+mn-ea"/>
                </a:rPr>
                <a:t>料金</a:t>
              </a:r>
              <a:endParaRPr sz="1400" b="1">
                <a:solidFill>
                  <a:srgbClr val="FFFFFF"/>
                </a:solidFill>
                <a:latin typeface="游ゴシック" panose="020B0400000000000000" pitchFamily="50" charset="-128"/>
                <a:ea typeface="游ゴシック" panose="020B0400000000000000" pitchFamily="50" charset="-128"/>
              </a:endParaRPr>
            </a:p>
          </p:txBody>
        </p:sp>
      </p:grpSp>
      <p:sp>
        <p:nvSpPr>
          <p:cNvPr id="500" name="Google Shape;511;p32">
            <a:extLst>
              <a:ext uri="{FF2B5EF4-FFF2-40B4-BE49-F238E27FC236}">
                <a16:creationId xmlns:a16="http://schemas.microsoft.com/office/drawing/2014/main" id="{63DA2B2F-82C8-8E53-00F6-5B6FB964FA1C}"/>
              </a:ext>
            </a:extLst>
          </p:cNvPr>
          <p:cNvSpPr/>
          <p:nvPr/>
        </p:nvSpPr>
        <p:spPr>
          <a:xfrm>
            <a:off x="5097664" y="1795494"/>
            <a:ext cx="2142175" cy="406277"/>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latin typeface="游ゴシック" panose="020B0400000000000000" pitchFamily="50" charset="-128"/>
                <a:ea typeface="游ゴシック" panose="020B0400000000000000" pitchFamily="50" charset="-128"/>
              </a:rPr>
              <a:t>セグメント設定料</a:t>
            </a:r>
          </a:p>
        </p:txBody>
      </p:sp>
      <p:sp>
        <p:nvSpPr>
          <p:cNvPr id="525" name="Google Shape;527;p33">
            <a:extLst>
              <a:ext uri="{FF2B5EF4-FFF2-40B4-BE49-F238E27FC236}">
                <a16:creationId xmlns:a16="http://schemas.microsoft.com/office/drawing/2014/main" id="{018D3BC5-318C-5ECD-F16A-19B83F0CC83A}"/>
              </a:ext>
            </a:extLst>
          </p:cNvPr>
          <p:cNvSpPr txBox="1"/>
          <p:nvPr/>
        </p:nvSpPr>
        <p:spPr>
          <a:xfrm>
            <a:off x="5185646" y="6203101"/>
            <a:ext cx="5534000" cy="533311"/>
          </a:xfrm>
          <a:prstGeom prst="rect">
            <a:avLst/>
          </a:prstGeom>
          <a:noFill/>
          <a:ln>
            <a:noFill/>
          </a:ln>
        </p:spPr>
        <p:txBody>
          <a:bodyPr spcFirstLastPara="1" wrap="square" lIns="121900" tIns="121900" rIns="121900" bIns="121900" anchor="t" anchorCtr="0">
            <a:spAutoFit/>
          </a:bodyPr>
          <a:lstStyle/>
          <a:p>
            <a:r>
              <a:rPr lang="en-US" altLang="ja-JP" sz="933">
                <a:solidFill>
                  <a:schemeClr val="dk1"/>
                </a:solidFill>
                <a:latin typeface="+mn-ea"/>
                <a:ea typeface="+mn-ea"/>
                <a:cs typeface="Zen Kaku Gothic New"/>
                <a:sym typeface="Zen Kaku Gothic New"/>
              </a:rPr>
              <a:t>※</a:t>
            </a:r>
            <a:r>
              <a:rPr lang="ja-JP" altLang="en-US" sz="933">
                <a:solidFill>
                  <a:schemeClr val="dk1"/>
                </a:solidFill>
                <a:latin typeface="+mn-ea"/>
                <a:ea typeface="+mn-ea"/>
                <a:cs typeface="Zen Kaku Gothic New"/>
                <a:sym typeface="Zen Kaku Gothic New"/>
              </a:rPr>
              <a:t>セグメントの目標数値を分けずにまとめて配信することも可能です。</a:t>
            </a:r>
          </a:p>
          <a:p>
            <a:r>
              <a:rPr lang="en-US" altLang="ja-JP" sz="933">
                <a:solidFill>
                  <a:schemeClr val="dk1"/>
                </a:solidFill>
                <a:latin typeface="+mn-ea"/>
                <a:ea typeface="+mn-ea"/>
                <a:cs typeface="Zen Kaku Gothic New"/>
                <a:sym typeface="Zen Kaku Gothic New"/>
              </a:rPr>
              <a:t>※</a:t>
            </a:r>
            <a:r>
              <a:rPr lang="ja-JP" altLang="en-US" sz="933">
                <a:solidFill>
                  <a:schemeClr val="dk1"/>
                </a:solidFill>
                <a:latin typeface="+mn-ea"/>
                <a:ea typeface="+mn-ea"/>
                <a:cs typeface="Zen Kaku Gothic New"/>
                <a:sym typeface="Zen Kaku Gothic New"/>
              </a:rPr>
              <a:t>配信可能な原稿数については広告枠ごとの入稿規定を参照ください。</a:t>
            </a:r>
            <a:endParaRPr lang="en-US" altLang="ja-JP" sz="933">
              <a:solidFill>
                <a:schemeClr val="dk1"/>
              </a:solidFill>
              <a:latin typeface="+mn-ea"/>
              <a:ea typeface="+mn-ea"/>
              <a:cs typeface="Zen Kaku Gothic New"/>
              <a:sym typeface="Zen Kaku Gothic New"/>
            </a:endParaRPr>
          </a:p>
        </p:txBody>
      </p:sp>
      <p:graphicFrame>
        <p:nvGraphicFramePr>
          <p:cNvPr id="526" name="Google Shape;532;p33">
            <a:extLst>
              <a:ext uri="{FF2B5EF4-FFF2-40B4-BE49-F238E27FC236}">
                <a16:creationId xmlns:a16="http://schemas.microsoft.com/office/drawing/2014/main" id="{D255BF12-0E07-26FA-E6C5-63446D044250}"/>
              </a:ext>
            </a:extLst>
          </p:cNvPr>
          <p:cNvGraphicFramePr/>
          <p:nvPr>
            <p:extLst>
              <p:ext uri="{D42A27DB-BD31-4B8C-83A1-F6EECF244321}">
                <p14:modId xmlns:p14="http://schemas.microsoft.com/office/powerpoint/2010/main" val="1680531410"/>
              </p:ext>
            </p:extLst>
          </p:nvPr>
        </p:nvGraphicFramePr>
        <p:xfrm>
          <a:off x="1433763" y="4852432"/>
          <a:ext cx="9010401" cy="1328499"/>
        </p:xfrm>
        <a:graphic>
          <a:graphicData uri="http://schemas.openxmlformats.org/drawingml/2006/table">
            <a:tbl>
              <a:tblPr firstRow="1" bandRow="1">
                <a:noFill/>
              </a:tblPr>
              <a:tblGrid>
                <a:gridCol w="1437563">
                  <a:extLst>
                    <a:ext uri="{9D8B030D-6E8A-4147-A177-3AD203B41FA5}">
                      <a16:colId xmlns:a16="http://schemas.microsoft.com/office/drawing/2014/main" val="20000"/>
                    </a:ext>
                  </a:extLst>
                </a:gridCol>
                <a:gridCol w="1678591">
                  <a:extLst>
                    <a:ext uri="{9D8B030D-6E8A-4147-A177-3AD203B41FA5}">
                      <a16:colId xmlns:a16="http://schemas.microsoft.com/office/drawing/2014/main" val="20001"/>
                    </a:ext>
                  </a:extLst>
                </a:gridCol>
                <a:gridCol w="1572715">
                  <a:extLst>
                    <a:ext uri="{9D8B030D-6E8A-4147-A177-3AD203B41FA5}">
                      <a16:colId xmlns:a16="http://schemas.microsoft.com/office/drawing/2014/main" val="20002"/>
                    </a:ext>
                  </a:extLst>
                </a:gridCol>
                <a:gridCol w="2233440">
                  <a:extLst>
                    <a:ext uri="{9D8B030D-6E8A-4147-A177-3AD203B41FA5}">
                      <a16:colId xmlns:a16="http://schemas.microsoft.com/office/drawing/2014/main" val="20003"/>
                    </a:ext>
                  </a:extLst>
                </a:gridCol>
                <a:gridCol w="2088092">
                  <a:extLst>
                    <a:ext uri="{9D8B030D-6E8A-4147-A177-3AD203B41FA5}">
                      <a16:colId xmlns:a16="http://schemas.microsoft.com/office/drawing/2014/main" val="20004"/>
                    </a:ext>
                  </a:extLst>
                </a:gridCol>
              </a:tblGrid>
              <a:tr h="534139">
                <a:tc>
                  <a:txBody>
                    <a:bodyPr/>
                    <a:lstStyle/>
                    <a:p>
                      <a:pPr marL="0" marR="0" lvl="0" indent="0" algn="ctr" rtl="0">
                        <a:lnSpc>
                          <a:spcPct val="110000"/>
                        </a:lnSpc>
                        <a:spcBef>
                          <a:spcPts val="0"/>
                        </a:spcBef>
                        <a:spcAft>
                          <a:spcPts val="0"/>
                        </a:spcAft>
                        <a:buNone/>
                      </a:pPr>
                      <a:r>
                        <a:rPr lang="ja" sz="1100" b="1">
                          <a:solidFill>
                            <a:schemeClr val="tx1"/>
                          </a:solidFill>
                        </a:rPr>
                        <a:t>掲載料</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 sz="1100" b="1">
                          <a:solidFill>
                            <a:schemeClr val="tx1"/>
                          </a:solidFill>
                        </a:rPr>
                        <a:t>目標数値</a:t>
                      </a:r>
                      <a:endParaRPr sz="1100" b="1">
                        <a:solidFill>
                          <a:schemeClr val="tx1"/>
                        </a:solidFill>
                      </a:endParaRPr>
                    </a:p>
                  </a:txBody>
                  <a:tcPr marL="48000" marR="48000" marT="48000" marB="4800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JP" altLang="en-US" sz="1100" b="1">
                          <a:solidFill>
                            <a:schemeClr val="tx1"/>
                          </a:solidFill>
                        </a:rPr>
                        <a:t>セグメント設定料</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JP" altLang="en-US" sz="1100" b="1">
                          <a:solidFill>
                            <a:schemeClr val="tx1"/>
                          </a:solidFill>
                        </a:rPr>
                        <a:t>セグメント内容</a:t>
                      </a:r>
                      <a:endParaRPr sz="1100" b="1">
                        <a:solidFill>
                          <a:schemeClr val="tx1"/>
                        </a:solidFill>
                      </a:endParaRPr>
                    </a:p>
                  </a:txBody>
                  <a:tcPr marL="48000" marR="48000" marT="48000" marB="48000" anchor="ctr">
                    <a:lnL w="9525"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 altLang="en-US" sz="1500" b="1">
                          <a:solidFill>
                            <a:schemeClr val="bg1"/>
                          </a:solidFill>
                        </a:rPr>
                        <a:t>実施</a:t>
                      </a:r>
                      <a:r>
                        <a:rPr lang="ja" sz="1500" b="1">
                          <a:solidFill>
                            <a:schemeClr val="bg1"/>
                          </a:solidFill>
                        </a:rPr>
                        <a:t>料金</a:t>
                      </a:r>
                      <a:endParaRPr sz="1500" b="1">
                        <a:solidFill>
                          <a:schemeClr val="bg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794360">
                <a:tc>
                  <a:txBody>
                    <a:bodyPr/>
                    <a:lstStyle/>
                    <a:p>
                      <a:pPr marL="0" lvl="0" indent="0" algn="ctr" rtl="0">
                        <a:lnSpc>
                          <a:spcPct val="110000"/>
                        </a:lnSpc>
                        <a:spcBef>
                          <a:spcPts val="0"/>
                        </a:spcBef>
                        <a:spcAft>
                          <a:spcPts val="0"/>
                        </a:spcAft>
                        <a:buNone/>
                      </a:pPr>
                      <a:r>
                        <a:rPr lang="ja" sz="1300" b="1">
                          <a:solidFill>
                            <a:schemeClr val="accent1"/>
                          </a:solidFill>
                        </a:rPr>
                        <a:t>100</a:t>
                      </a:r>
                      <a:r>
                        <a:rPr lang="ja-JP" altLang="en-US" sz="1300" b="1">
                          <a:solidFill>
                            <a:schemeClr val="accent1"/>
                          </a:solidFill>
                        </a:rPr>
                        <a:t>万</a:t>
                      </a:r>
                      <a:r>
                        <a:rPr lang="ja" sz="1300" b="1">
                          <a:solidFill>
                            <a:schemeClr val="accent1"/>
                          </a:solidFill>
                        </a:rPr>
                        <a:t>円</a:t>
                      </a:r>
                      <a:endParaRPr sz="1300" b="1">
                        <a:solidFill>
                          <a:schemeClr val="accent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0000"/>
                        </a:lnSpc>
                        <a:spcBef>
                          <a:spcPts val="0"/>
                        </a:spcBef>
                        <a:spcAft>
                          <a:spcPts val="0"/>
                        </a:spcAft>
                        <a:buNone/>
                      </a:pPr>
                      <a:r>
                        <a:rPr lang="en-US" altLang="ja-JP" sz="1100" b="1">
                          <a:solidFill>
                            <a:schemeClr val="tx1"/>
                          </a:solidFill>
                        </a:rPr>
                        <a:t>2,500,000imp</a:t>
                      </a:r>
                      <a:endParaRPr sz="1100" b="1">
                        <a:solidFill>
                          <a:schemeClr val="tx1"/>
                        </a:solidFill>
                      </a:endParaRPr>
                    </a:p>
                  </a:txBody>
                  <a:tcPr marL="48000" marR="48000" marT="48000" marB="4800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10000"/>
                        </a:lnSpc>
                        <a:spcBef>
                          <a:spcPts val="0"/>
                        </a:spcBef>
                        <a:spcAft>
                          <a:spcPts val="0"/>
                        </a:spcAft>
                        <a:buNone/>
                      </a:pPr>
                      <a:r>
                        <a:rPr lang="ja-JP" altLang="en-US" sz="1100" b="1" i="0" u="none" strike="noStrike" noProof="0">
                          <a:solidFill>
                            <a:schemeClr val="accent1"/>
                          </a:solidFill>
                          <a:latin typeface="游ゴシック"/>
                        </a:rPr>
                        <a:t>カスタム　</a:t>
                      </a:r>
                      <a:r>
                        <a:rPr lang="en-US" sz="1300" b="1" i="0" u="none" strike="noStrike" noProof="0">
                          <a:solidFill>
                            <a:schemeClr val="accent1"/>
                          </a:solidFill>
                          <a:latin typeface="游ゴシック"/>
                        </a:rPr>
                        <a:t>N</a:t>
                      </a:r>
                      <a:r>
                        <a:rPr lang="en-US" altLang="ja-JP" sz="1300" b="1">
                          <a:solidFill>
                            <a:schemeClr val="accent1"/>
                          </a:solidFill>
                        </a:rPr>
                        <a:t>15</a:t>
                      </a:r>
                      <a:r>
                        <a:rPr lang="ja-JP" altLang="en-US" sz="1300" b="1">
                          <a:solidFill>
                            <a:schemeClr val="accent1"/>
                          </a:solidFill>
                        </a:rPr>
                        <a:t>万</a:t>
                      </a:r>
                      <a:r>
                        <a:rPr lang="ja" sz="1300" b="1">
                          <a:solidFill>
                            <a:schemeClr val="accent1"/>
                          </a:solidFill>
                        </a:rPr>
                        <a:t>円</a:t>
                      </a:r>
                    </a:p>
                  </a:txBody>
                  <a:tcPr marL="48000" marR="48000" marT="48000" marB="48000" anchor="ctr">
                    <a:lnL w="12700" cap="flat" cmpd="sng" algn="ctr">
                      <a:solidFill>
                        <a:schemeClr val="tx1"/>
                      </a:solidFill>
                      <a:prstDash val="solid"/>
                      <a:round/>
                      <a:headEnd type="none" w="med" len="med"/>
                      <a:tailEnd type="none" w="med" len="med"/>
                    </a:lnL>
                    <a:lnR w="9525" cap="flat" cmpd="sng" algn="ctr">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0000"/>
                        </a:lnSpc>
                        <a:spcBef>
                          <a:spcPts val="0"/>
                        </a:spcBef>
                        <a:spcAft>
                          <a:spcPts val="0"/>
                        </a:spcAft>
                        <a:buNone/>
                      </a:pPr>
                      <a:r>
                        <a:rPr lang="en-US" altLang="ja-JP" sz="1100" b="1">
                          <a:solidFill>
                            <a:schemeClr val="tx1"/>
                          </a:solidFill>
                        </a:rPr>
                        <a:t>KW</a:t>
                      </a:r>
                      <a:r>
                        <a:rPr lang="ja-JP" altLang="en-US" sz="1100" b="1">
                          <a:solidFill>
                            <a:schemeClr val="tx1"/>
                          </a:solidFill>
                        </a:rPr>
                        <a:t>・記事等接触ユーザー</a:t>
                      </a:r>
                      <a:endParaRPr lang="en-US" altLang="ja-JP" sz="1100" b="1">
                        <a:solidFill>
                          <a:schemeClr val="tx1"/>
                        </a:solidFill>
                      </a:endParaRPr>
                    </a:p>
                    <a:p>
                      <a:pPr marL="0" marR="0" lvl="0" indent="0" algn="ctr" rtl="0">
                        <a:lnSpc>
                          <a:spcPct val="110000"/>
                        </a:lnSpc>
                        <a:spcBef>
                          <a:spcPts val="0"/>
                        </a:spcBef>
                        <a:spcAft>
                          <a:spcPts val="0"/>
                        </a:spcAft>
                        <a:buNone/>
                      </a:pPr>
                      <a:r>
                        <a:rPr lang="ja-JP" altLang="en-US" sz="1100" b="1">
                          <a:solidFill>
                            <a:schemeClr val="tx1"/>
                          </a:solidFill>
                        </a:rPr>
                        <a:t>「相続</a:t>
                      </a:r>
                      <a:r>
                        <a:rPr lang="en-US" altLang="ja-JP" sz="1100" b="1">
                          <a:solidFill>
                            <a:schemeClr val="tx1"/>
                          </a:solidFill>
                        </a:rPr>
                        <a:t>KW</a:t>
                      </a:r>
                      <a:r>
                        <a:rPr lang="ja-JP" altLang="en-US" sz="1100" b="1">
                          <a:solidFill>
                            <a:schemeClr val="tx1"/>
                          </a:solidFill>
                        </a:rPr>
                        <a:t>」接触</a:t>
                      </a:r>
                    </a:p>
                  </a:txBody>
                  <a:tcPr marL="48000" marR="48000" marT="48000" marB="48000" anchor="ctr">
                    <a:lnL w="9525"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lnSpc>
                          <a:spcPct val="110000"/>
                        </a:lnSpc>
                        <a:spcBef>
                          <a:spcPts val="0"/>
                        </a:spcBef>
                        <a:spcAft>
                          <a:spcPts val="0"/>
                        </a:spcAft>
                        <a:buNone/>
                      </a:pPr>
                      <a:r>
                        <a:rPr lang="en-US" altLang="ja-JP" sz="1600" b="1">
                          <a:solidFill>
                            <a:schemeClr val="accent1"/>
                          </a:solidFill>
                        </a:rPr>
                        <a:t>115</a:t>
                      </a:r>
                      <a:r>
                        <a:rPr lang="ja-JP" altLang="en-US" sz="1600" b="1">
                          <a:solidFill>
                            <a:schemeClr val="accent1"/>
                          </a:solidFill>
                        </a:rPr>
                        <a:t>万</a:t>
                      </a:r>
                      <a:r>
                        <a:rPr lang="ja" sz="1600" b="1">
                          <a:solidFill>
                            <a:schemeClr val="accent1"/>
                          </a:solidFill>
                        </a:rPr>
                        <a:t>円</a:t>
                      </a:r>
                      <a:endParaRPr sz="1600" b="1">
                        <a:solidFill>
                          <a:schemeClr val="accent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9" name="Google Shape;532;p33">
            <a:extLst>
              <a:ext uri="{FF2B5EF4-FFF2-40B4-BE49-F238E27FC236}">
                <a16:creationId xmlns:a16="http://schemas.microsoft.com/office/drawing/2014/main" id="{66936AAD-8451-32B0-F0C1-71510F7CAB37}"/>
              </a:ext>
            </a:extLst>
          </p:cNvPr>
          <p:cNvGraphicFramePr/>
          <p:nvPr>
            <p:extLst>
              <p:ext uri="{D42A27DB-BD31-4B8C-83A1-F6EECF244321}">
                <p14:modId xmlns:p14="http://schemas.microsoft.com/office/powerpoint/2010/main" val="997439518"/>
              </p:ext>
            </p:extLst>
          </p:nvPr>
        </p:nvGraphicFramePr>
        <p:xfrm>
          <a:off x="1431671" y="2339643"/>
          <a:ext cx="9010404" cy="1204250"/>
        </p:xfrm>
        <a:graphic>
          <a:graphicData uri="http://schemas.openxmlformats.org/drawingml/2006/table">
            <a:tbl>
              <a:tblPr firstRow="1" bandRow="1">
                <a:noFill/>
              </a:tblPr>
              <a:tblGrid>
                <a:gridCol w="1437563">
                  <a:extLst>
                    <a:ext uri="{9D8B030D-6E8A-4147-A177-3AD203B41FA5}">
                      <a16:colId xmlns:a16="http://schemas.microsoft.com/office/drawing/2014/main" val="20000"/>
                    </a:ext>
                  </a:extLst>
                </a:gridCol>
                <a:gridCol w="1678592">
                  <a:extLst>
                    <a:ext uri="{9D8B030D-6E8A-4147-A177-3AD203B41FA5}">
                      <a16:colId xmlns:a16="http://schemas.microsoft.com/office/drawing/2014/main" val="20001"/>
                    </a:ext>
                  </a:extLst>
                </a:gridCol>
                <a:gridCol w="1572716">
                  <a:extLst>
                    <a:ext uri="{9D8B030D-6E8A-4147-A177-3AD203B41FA5}">
                      <a16:colId xmlns:a16="http://schemas.microsoft.com/office/drawing/2014/main" val="20002"/>
                    </a:ext>
                  </a:extLst>
                </a:gridCol>
                <a:gridCol w="2233441">
                  <a:extLst>
                    <a:ext uri="{9D8B030D-6E8A-4147-A177-3AD203B41FA5}">
                      <a16:colId xmlns:a16="http://schemas.microsoft.com/office/drawing/2014/main" val="20003"/>
                    </a:ext>
                  </a:extLst>
                </a:gridCol>
                <a:gridCol w="2088092">
                  <a:extLst>
                    <a:ext uri="{9D8B030D-6E8A-4147-A177-3AD203B41FA5}">
                      <a16:colId xmlns:a16="http://schemas.microsoft.com/office/drawing/2014/main" val="20004"/>
                    </a:ext>
                  </a:extLst>
                </a:gridCol>
              </a:tblGrid>
              <a:tr h="492648">
                <a:tc>
                  <a:txBody>
                    <a:bodyPr/>
                    <a:lstStyle/>
                    <a:p>
                      <a:pPr marL="0" marR="0" lvl="0" indent="0" algn="ctr" rtl="0">
                        <a:lnSpc>
                          <a:spcPct val="110000"/>
                        </a:lnSpc>
                        <a:spcBef>
                          <a:spcPts val="0"/>
                        </a:spcBef>
                        <a:spcAft>
                          <a:spcPts val="0"/>
                        </a:spcAft>
                        <a:buNone/>
                      </a:pPr>
                      <a:r>
                        <a:rPr lang="ja" sz="1100" b="1">
                          <a:solidFill>
                            <a:schemeClr val="tx1"/>
                          </a:solidFill>
                        </a:rPr>
                        <a:t>掲載料</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 sz="1100" b="1">
                          <a:solidFill>
                            <a:schemeClr val="tx1"/>
                          </a:solidFill>
                        </a:rPr>
                        <a:t>目標数値</a:t>
                      </a:r>
                      <a:endParaRPr sz="1100" b="1">
                        <a:solidFill>
                          <a:schemeClr val="tx1"/>
                        </a:solidFill>
                      </a:endParaRPr>
                    </a:p>
                  </a:txBody>
                  <a:tcPr marL="48000" marR="48000" marT="48000" marB="4800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JP" altLang="en-US" sz="1100" b="1">
                          <a:solidFill>
                            <a:schemeClr val="tx1"/>
                          </a:solidFill>
                        </a:rPr>
                        <a:t>セグメント設定料</a:t>
                      </a:r>
                      <a:endParaRPr sz="1100" b="1">
                        <a:solidFill>
                          <a:schemeClr val="tx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lgn="ctr">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JP" altLang="en-US" sz="1100" b="1">
                          <a:solidFill>
                            <a:schemeClr val="tx1"/>
                          </a:solidFill>
                        </a:rPr>
                        <a:t>セグメント内容</a:t>
                      </a:r>
                      <a:endParaRPr sz="1100" b="1">
                        <a:solidFill>
                          <a:schemeClr val="tx1"/>
                        </a:solidFill>
                      </a:endParaRPr>
                    </a:p>
                  </a:txBody>
                  <a:tcPr marL="48000" marR="48000" marT="48000" marB="48000" anchor="ctr">
                    <a:lnL w="9525"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lnSpc>
                          <a:spcPct val="110000"/>
                        </a:lnSpc>
                        <a:spcBef>
                          <a:spcPts val="0"/>
                        </a:spcBef>
                        <a:spcAft>
                          <a:spcPts val="0"/>
                        </a:spcAft>
                        <a:buNone/>
                      </a:pPr>
                      <a:r>
                        <a:rPr lang="ja" altLang="en-US" sz="1500" b="1">
                          <a:solidFill>
                            <a:schemeClr val="bg1"/>
                          </a:solidFill>
                        </a:rPr>
                        <a:t>実施</a:t>
                      </a:r>
                      <a:r>
                        <a:rPr lang="ja" sz="1500" b="1">
                          <a:solidFill>
                            <a:schemeClr val="bg1"/>
                          </a:solidFill>
                        </a:rPr>
                        <a:t>料金</a:t>
                      </a:r>
                      <a:endParaRPr sz="1500" b="1">
                        <a:solidFill>
                          <a:schemeClr val="bg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355801">
                <a:tc rowSpan="2">
                  <a:txBody>
                    <a:bodyPr/>
                    <a:lstStyle/>
                    <a:p>
                      <a:pPr marL="0" lvl="0" indent="0" algn="ctr" rtl="0">
                        <a:lnSpc>
                          <a:spcPct val="110000"/>
                        </a:lnSpc>
                        <a:spcBef>
                          <a:spcPts val="0"/>
                        </a:spcBef>
                        <a:spcAft>
                          <a:spcPts val="0"/>
                        </a:spcAft>
                        <a:buNone/>
                      </a:pPr>
                      <a:r>
                        <a:rPr lang="ja" sz="1300" b="1">
                          <a:solidFill>
                            <a:schemeClr val="accent1"/>
                          </a:solidFill>
                        </a:rPr>
                        <a:t>100</a:t>
                      </a:r>
                      <a:r>
                        <a:rPr lang="ja-JP" altLang="en-US" sz="1300" b="1">
                          <a:solidFill>
                            <a:schemeClr val="accent1"/>
                          </a:solidFill>
                        </a:rPr>
                        <a:t>万</a:t>
                      </a:r>
                      <a:r>
                        <a:rPr lang="ja" sz="1300" b="1">
                          <a:solidFill>
                            <a:schemeClr val="accent1"/>
                          </a:solidFill>
                        </a:rPr>
                        <a:t>円</a:t>
                      </a:r>
                      <a:endParaRPr sz="1300" b="1">
                        <a:solidFill>
                          <a:schemeClr val="accent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10000"/>
                        </a:lnSpc>
                        <a:spcBef>
                          <a:spcPts val="0"/>
                        </a:spcBef>
                        <a:spcAft>
                          <a:spcPts val="0"/>
                        </a:spcAft>
                        <a:buNone/>
                      </a:pPr>
                      <a:r>
                        <a:rPr lang="ja" sz="1100" b="1">
                          <a:solidFill>
                            <a:schemeClr val="tx1"/>
                          </a:solidFill>
                        </a:rPr>
                        <a:t>1,000,000imp</a:t>
                      </a:r>
                      <a:endParaRPr sz="1100" b="1">
                        <a:solidFill>
                          <a:schemeClr val="tx1"/>
                        </a:solidFill>
                      </a:endParaRPr>
                    </a:p>
                  </a:txBody>
                  <a:tcPr marL="48000" marR="48000" marT="48000" marB="4800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a:lnSpc>
                          <a:spcPct val="110000"/>
                        </a:lnSpc>
                        <a:spcBef>
                          <a:spcPts val="0"/>
                        </a:spcBef>
                        <a:spcAft>
                          <a:spcPts val="0"/>
                        </a:spcAft>
                        <a:buNone/>
                      </a:pPr>
                      <a:r>
                        <a:rPr lang="ja-JP" altLang="en-US" sz="1100" b="1" i="0" u="none" strike="noStrike" noProof="0">
                          <a:solidFill>
                            <a:schemeClr val="accent1"/>
                          </a:solidFill>
                          <a:latin typeface="游ゴシック"/>
                        </a:rPr>
                        <a:t>プリセット　</a:t>
                      </a:r>
                      <a:r>
                        <a:rPr lang="en-US" sz="1300" b="1" i="0" u="none" strike="noStrike" noProof="0">
                          <a:solidFill>
                            <a:schemeClr val="accent1"/>
                          </a:solidFill>
                          <a:latin typeface="游ゴシック"/>
                        </a:rPr>
                        <a:t>N</a:t>
                      </a:r>
                      <a:r>
                        <a:rPr lang="en-US" altLang="ja" sz="1300" b="1">
                          <a:solidFill>
                            <a:schemeClr val="accent1"/>
                          </a:solidFill>
                        </a:rPr>
                        <a:t>5</a:t>
                      </a:r>
                      <a:r>
                        <a:rPr lang="ja-JP" altLang="en-US" sz="1300" b="1">
                          <a:solidFill>
                            <a:schemeClr val="accent1"/>
                          </a:solidFill>
                        </a:rPr>
                        <a:t>万</a:t>
                      </a:r>
                      <a:r>
                        <a:rPr lang="ja" sz="1300" b="1">
                          <a:solidFill>
                            <a:schemeClr val="accent1"/>
                          </a:solidFill>
                        </a:rPr>
                        <a:t>円</a:t>
                      </a:r>
                      <a:endParaRPr sz="1300" b="1">
                        <a:solidFill>
                          <a:schemeClr val="accent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10000"/>
                        </a:lnSpc>
                        <a:spcBef>
                          <a:spcPts val="0"/>
                        </a:spcBef>
                        <a:spcAft>
                          <a:spcPts val="0"/>
                        </a:spcAft>
                        <a:buNone/>
                      </a:pPr>
                      <a:r>
                        <a:rPr lang="ja" sz="1100" b="1">
                          <a:solidFill>
                            <a:schemeClr val="tx1"/>
                          </a:solidFill>
                        </a:rPr>
                        <a:t>職業＝主婦・主夫</a:t>
                      </a:r>
                      <a:endParaRPr sz="1100" b="1">
                        <a:solidFill>
                          <a:schemeClr val="tx1"/>
                        </a:solidFill>
                      </a:endParaRPr>
                    </a:p>
                  </a:txBody>
                  <a:tcPr marL="48000" marR="48000" marT="48000" marB="48000" anchor="ctr">
                    <a:lnL w="9525"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rowSpan="2">
                  <a:txBody>
                    <a:bodyPr/>
                    <a:lstStyle/>
                    <a:p>
                      <a:pPr marL="0" lvl="0" indent="0" algn="ctr" rtl="0">
                        <a:lnSpc>
                          <a:spcPct val="110000"/>
                        </a:lnSpc>
                        <a:spcBef>
                          <a:spcPts val="0"/>
                        </a:spcBef>
                        <a:spcAft>
                          <a:spcPts val="0"/>
                        </a:spcAft>
                        <a:buNone/>
                      </a:pPr>
                      <a:r>
                        <a:rPr lang="ja" sz="1600" b="1">
                          <a:solidFill>
                            <a:schemeClr val="accent1"/>
                          </a:solidFill>
                        </a:rPr>
                        <a:t>110</a:t>
                      </a:r>
                      <a:r>
                        <a:rPr lang="ja-JP" altLang="en-US" sz="1600" b="1">
                          <a:solidFill>
                            <a:schemeClr val="accent1"/>
                          </a:solidFill>
                        </a:rPr>
                        <a:t>万</a:t>
                      </a:r>
                      <a:r>
                        <a:rPr lang="ja" sz="1600" b="1">
                          <a:solidFill>
                            <a:schemeClr val="accent1"/>
                          </a:solidFill>
                        </a:rPr>
                        <a:t>円</a:t>
                      </a:r>
                      <a:endParaRPr sz="1600" b="1">
                        <a:solidFill>
                          <a:schemeClr val="accent1"/>
                        </a:solidFill>
                      </a:endParaRPr>
                    </a:p>
                  </a:txBody>
                  <a:tcPr marL="48000" marR="48000" marT="4800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801">
                <a:tc vMerge="1">
                  <a:txBody>
                    <a:bodyPr/>
                    <a:lstStyle/>
                    <a:p>
                      <a:endParaRPr lang="ja-JP"/>
                    </a:p>
                  </a:txBody>
                  <a:tcPr/>
                </a:tc>
                <a:tc>
                  <a:txBody>
                    <a:bodyPr/>
                    <a:lstStyle/>
                    <a:p>
                      <a:pPr marL="0" lvl="0" indent="0" algn="ctr" rtl="0">
                        <a:lnSpc>
                          <a:spcPct val="110000"/>
                        </a:lnSpc>
                        <a:spcBef>
                          <a:spcPts val="0"/>
                        </a:spcBef>
                        <a:spcAft>
                          <a:spcPts val="0"/>
                        </a:spcAft>
                        <a:buClr>
                          <a:schemeClr val="dk1"/>
                        </a:buClr>
                        <a:buSzPts val="1100"/>
                        <a:buFont typeface="Arial"/>
                        <a:buNone/>
                      </a:pPr>
                      <a:r>
                        <a:rPr lang="ja" sz="1100" b="1">
                          <a:solidFill>
                            <a:schemeClr val="tx1"/>
                          </a:solidFill>
                        </a:rPr>
                        <a:t>1,500,000imp</a:t>
                      </a:r>
                      <a:endParaRPr sz="1100" b="1">
                        <a:solidFill>
                          <a:schemeClr val="tx1"/>
                        </a:solidFill>
                      </a:endParaRPr>
                    </a:p>
                  </a:txBody>
                  <a:tcPr marL="48000" marR="48000" marT="48000" marB="4800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10000"/>
                        </a:lnSpc>
                        <a:spcBef>
                          <a:spcPts val="0"/>
                        </a:spcBef>
                        <a:spcAft>
                          <a:spcPts val="0"/>
                        </a:spcAft>
                        <a:buNone/>
                      </a:pPr>
                      <a:r>
                        <a:rPr lang="ja-JP" altLang="en-US" sz="1100" b="1" i="0" u="none" strike="noStrike" noProof="0">
                          <a:solidFill>
                            <a:schemeClr val="accent1"/>
                          </a:solidFill>
                          <a:latin typeface="游ゴシック"/>
                          <a:ea typeface="游ゴシック"/>
                        </a:rPr>
                        <a:t>プリセット　</a:t>
                      </a:r>
                      <a:r>
                        <a:rPr lang="en-US" altLang="ja" sz="1300" b="1" i="0" u="none" strike="noStrike" noProof="0">
                          <a:solidFill>
                            <a:schemeClr val="accent1"/>
                          </a:solidFill>
                          <a:latin typeface="游ゴシック"/>
                          <a:ea typeface="游ゴシック"/>
                        </a:rPr>
                        <a:t>N</a:t>
                      </a:r>
                      <a:r>
                        <a:rPr lang="ja" sz="1300" b="1">
                          <a:solidFill>
                            <a:schemeClr val="accent1"/>
                          </a:solidFill>
                        </a:rPr>
                        <a:t>5</a:t>
                      </a:r>
                      <a:r>
                        <a:rPr lang="ja-JP" altLang="en-US" sz="1300" b="1">
                          <a:solidFill>
                            <a:schemeClr val="accent1"/>
                          </a:solidFill>
                        </a:rPr>
                        <a:t>万</a:t>
                      </a:r>
                      <a:r>
                        <a:rPr lang="ja" sz="1300" b="1">
                          <a:solidFill>
                            <a:schemeClr val="accent1"/>
                          </a:solidFill>
                        </a:rPr>
                        <a:t>円</a:t>
                      </a:r>
                      <a:endParaRPr sz="1300" b="1">
                        <a:solidFill>
                          <a:schemeClr val="accent1"/>
                        </a:solidFill>
                      </a:endParaRPr>
                    </a:p>
                  </a:txBody>
                  <a:tcPr marL="48000" marR="48000" marT="48000" marB="48000" anchor="ctr">
                    <a:lnL w="12700" cap="flat" cmpd="sng" algn="ctr">
                      <a:solidFill>
                        <a:schemeClr val="tx1"/>
                      </a:solidFill>
                      <a:prstDash val="solid"/>
                      <a:round/>
                      <a:headEnd type="none" w="med" len="med"/>
                      <a:tailEnd type="none" w="med" len="med"/>
                    </a:lnL>
                    <a:lnR w="9525" cap="flat" cmpd="sng" algn="ctr">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lnSpc>
                          <a:spcPct val="110000"/>
                        </a:lnSpc>
                        <a:spcBef>
                          <a:spcPts val="0"/>
                        </a:spcBef>
                        <a:spcAft>
                          <a:spcPts val="0"/>
                        </a:spcAft>
                        <a:buClr>
                          <a:schemeClr val="dk1"/>
                        </a:buClr>
                        <a:buSzPts val="1100"/>
                        <a:buFont typeface="Arial"/>
                        <a:buNone/>
                      </a:pPr>
                      <a:r>
                        <a:rPr lang="ja" sz="1100" b="1">
                          <a:solidFill>
                            <a:schemeClr val="tx1"/>
                          </a:solidFill>
                        </a:rPr>
                        <a:t>職業＝お勤め×性別＝女性</a:t>
                      </a:r>
                      <a:endParaRPr sz="1100" b="1">
                        <a:solidFill>
                          <a:schemeClr val="tx1"/>
                        </a:solidFill>
                      </a:endParaRPr>
                    </a:p>
                  </a:txBody>
                  <a:tcPr marL="48000" marR="48000" marT="48000" marB="48000" anchor="ctr">
                    <a:lnL w="9525"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ja-JP"/>
                    </a:p>
                  </a:txBody>
                  <a:tcPr/>
                </a:tc>
                <a:extLst>
                  <a:ext uri="{0D108BD9-81ED-4DB2-BD59-A6C34878D82A}">
                    <a16:rowId xmlns:a16="http://schemas.microsoft.com/office/drawing/2014/main" val="10002"/>
                  </a:ext>
                </a:extLst>
              </a:tr>
            </a:tbl>
          </a:graphicData>
        </a:graphic>
      </p:graphicFrame>
      <p:sp>
        <p:nvSpPr>
          <p:cNvPr id="10" name="Google Shape;541;p33">
            <a:extLst>
              <a:ext uri="{FF2B5EF4-FFF2-40B4-BE49-F238E27FC236}">
                <a16:creationId xmlns:a16="http://schemas.microsoft.com/office/drawing/2014/main" id="{D399F671-A110-9E76-1BFC-C25A9E01EA08}"/>
              </a:ext>
            </a:extLst>
          </p:cNvPr>
          <p:cNvSpPr/>
          <p:nvPr/>
        </p:nvSpPr>
        <p:spPr>
          <a:xfrm>
            <a:off x="4436668" y="1856624"/>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11" name="Google Shape;529;p33">
            <a:extLst>
              <a:ext uri="{FF2B5EF4-FFF2-40B4-BE49-F238E27FC236}">
                <a16:creationId xmlns:a16="http://schemas.microsoft.com/office/drawing/2014/main" id="{BC7E5F3C-143B-4781-9AE8-48C1057B0278}"/>
              </a:ext>
            </a:extLst>
          </p:cNvPr>
          <p:cNvSpPr/>
          <p:nvPr/>
        </p:nvSpPr>
        <p:spPr>
          <a:xfrm>
            <a:off x="7656228" y="1854694"/>
            <a:ext cx="552733" cy="333601"/>
          </a:xfrm>
          <a:prstGeom prst="mathEqual">
            <a:avLst>
              <a:gd name="adj1" fmla="val 23520"/>
              <a:gd name="adj2" fmla="val 1176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12" name="Google Shape;511;p32">
            <a:extLst>
              <a:ext uri="{FF2B5EF4-FFF2-40B4-BE49-F238E27FC236}">
                <a16:creationId xmlns:a16="http://schemas.microsoft.com/office/drawing/2014/main" id="{5792DFE5-D548-CA60-CC10-2E187BFB62C3}"/>
              </a:ext>
            </a:extLst>
          </p:cNvPr>
          <p:cNvSpPr/>
          <p:nvPr/>
        </p:nvSpPr>
        <p:spPr>
          <a:xfrm>
            <a:off x="1877981" y="4336603"/>
            <a:ext cx="2142175" cy="406277"/>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latin typeface="游ゴシック" panose="020B0400000000000000" pitchFamily="50" charset="-128"/>
                <a:ea typeface="游ゴシック" panose="020B0400000000000000" pitchFamily="50" charset="-128"/>
              </a:rPr>
              <a:t>掲載料・広告枠料</a:t>
            </a:r>
          </a:p>
        </p:txBody>
      </p:sp>
      <p:grpSp>
        <p:nvGrpSpPr>
          <p:cNvPr id="13" name="グループ化 12">
            <a:extLst>
              <a:ext uri="{FF2B5EF4-FFF2-40B4-BE49-F238E27FC236}">
                <a16:creationId xmlns:a16="http://schemas.microsoft.com/office/drawing/2014/main" id="{C39D0EA4-EB85-6D53-09A1-64F26D00DCBB}"/>
              </a:ext>
            </a:extLst>
          </p:cNvPr>
          <p:cNvGrpSpPr/>
          <p:nvPr/>
        </p:nvGrpSpPr>
        <p:grpSpPr>
          <a:xfrm>
            <a:off x="8515919" y="4324369"/>
            <a:ext cx="1452295" cy="420723"/>
            <a:chOff x="5010831" y="1405912"/>
            <a:chExt cx="1119300" cy="338100"/>
          </a:xfrm>
        </p:grpSpPr>
        <p:sp>
          <p:nvSpPr>
            <p:cNvPr id="14" name="Google Shape;529;p33">
              <a:extLst>
                <a:ext uri="{FF2B5EF4-FFF2-40B4-BE49-F238E27FC236}">
                  <a16:creationId xmlns:a16="http://schemas.microsoft.com/office/drawing/2014/main" id="{83166E58-4B00-AF78-74EB-1212646F0205}"/>
                </a:ext>
              </a:extLst>
            </p:cNvPr>
            <p:cNvSpPr/>
            <p:nvPr/>
          </p:nvSpPr>
          <p:spPr>
            <a:xfrm>
              <a:off x="5095473" y="1442342"/>
              <a:ext cx="414550" cy="250201"/>
            </a:xfrm>
            <a:prstGeom prst="mathEqual">
              <a:avLst>
                <a:gd name="adj1" fmla="val 23520"/>
                <a:gd name="adj2" fmla="val 11760"/>
              </a:avLst>
            </a:prstGeom>
            <a:solidFill>
              <a:schemeClr val="lt2"/>
            </a:solidFill>
            <a:ln>
              <a:noFill/>
            </a:ln>
          </p:spPr>
          <p:txBody>
            <a:bodyPr spcFirstLastPara="1" wrap="square" lIns="121900" tIns="121900" rIns="121900" bIns="121900" anchor="ctr" anchorCtr="0">
              <a:noAutofit/>
            </a:bodyPr>
            <a:lstStyle/>
            <a:p>
              <a:pPr algn="ctr"/>
              <a:endParaRPr sz="1733">
                <a:latin typeface="游ゴシック" panose="020B0400000000000000" pitchFamily="50" charset="-128"/>
                <a:ea typeface="游ゴシック" panose="020B0400000000000000" pitchFamily="50" charset="-128"/>
              </a:endParaRPr>
            </a:p>
          </p:txBody>
        </p:sp>
        <p:pic>
          <p:nvPicPr>
            <p:cNvPr id="15" name="Google Shape;748;p44">
              <a:extLst>
                <a:ext uri="{FF2B5EF4-FFF2-40B4-BE49-F238E27FC236}">
                  <a16:creationId xmlns:a16="http://schemas.microsoft.com/office/drawing/2014/main" id="{5619B839-8C14-9EFF-FFCC-5EEF164E7FE9}"/>
                </a:ext>
              </a:extLst>
            </p:cNvPr>
            <p:cNvPicPr preferRelativeResize="0"/>
            <p:nvPr/>
          </p:nvPicPr>
          <p:blipFill rotWithShape="1">
            <a:blip r:embed="rId3">
              <a:alphaModFix/>
            </a:blip>
            <a:srcRect/>
            <a:stretch/>
          </p:blipFill>
          <p:spPr>
            <a:xfrm rot="10800000" flipH="1">
              <a:off x="5010831" y="1405912"/>
              <a:ext cx="1119300" cy="338100"/>
            </a:xfrm>
            <a:prstGeom prst="roundRect">
              <a:avLst>
                <a:gd name="adj" fmla="val 28433"/>
              </a:avLst>
            </a:prstGeom>
            <a:noFill/>
            <a:ln>
              <a:noFill/>
            </a:ln>
          </p:spPr>
        </p:pic>
        <p:sp>
          <p:nvSpPr>
            <p:cNvPr id="16" name="Google Shape;762;p44">
              <a:extLst>
                <a:ext uri="{FF2B5EF4-FFF2-40B4-BE49-F238E27FC236}">
                  <a16:creationId xmlns:a16="http://schemas.microsoft.com/office/drawing/2014/main" id="{9D1E4591-4EEB-1224-591B-937B31363FD8}"/>
                </a:ext>
              </a:extLst>
            </p:cNvPr>
            <p:cNvSpPr txBox="1"/>
            <p:nvPr/>
          </p:nvSpPr>
          <p:spPr>
            <a:xfrm>
              <a:off x="5068101" y="1433982"/>
              <a:ext cx="996532" cy="296242"/>
            </a:xfrm>
            <a:prstGeom prst="rect">
              <a:avLst/>
            </a:prstGeom>
            <a:noFill/>
            <a:ln>
              <a:noFill/>
            </a:ln>
          </p:spPr>
          <p:txBody>
            <a:bodyPr spcFirstLastPara="1" wrap="square" lIns="121900" tIns="60933" rIns="121900" bIns="60933" anchor="t" anchorCtr="0">
              <a:spAutoFit/>
            </a:bodyPr>
            <a:lstStyle/>
            <a:p>
              <a:pPr algn="ctr">
                <a:lnSpc>
                  <a:spcPct val="114000"/>
                </a:lnSpc>
                <a:buClr>
                  <a:srgbClr val="FFFFFF"/>
                </a:buClr>
                <a:buSzPts val="1400"/>
              </a:pPr>
              <a:r>
                <a:rPr lang="ja-JP" altLang="en-US" sz="1400" b="1">
                  <a:solidFill>
                    <a:srgbClr val="FFFFFF"/>
                  </a:solidFill>
                  <a:latin typeface="+mn-ea"/>
                </a:rPr>
                <a:t>実施</a:t>
              </a:r>
              <a:r>
                <a:rPr lang="ja-JP" altLang="en-US" sz="1400" b="1">
                  <a:solidFill>
                    <a:srgbClr val="FFFFFF"/>
                  </a:solidFill>
                  <a:latin typeface="+mn-ea"/>
                  <a:ea typeface="+mn-ea"/>
                </a:rPr>
                <a:t>料金</a:t>
              </a:r>
              <a:endParaRPr sz="1400" b="1">
                <a:solidFill>
                  <a:srgbClr val="FFFFFF"/>
                </a:solidFill>
                <a:latin typeface="游ゴシック" panose="020B0400000000000000" pitchFamily="50" charset="-128"/>
                <a:ea typeface="游ゴシック" panose="020B0400000000000000" pitchFamily="50" charset="-128"/>
              </a:endParaRPr>
            </a:p>
          </p:txBody>
        </p:sp>
      </p:grpSp>
      <p:sp>
        <p:nvSpPr>
          <p:cNvPr id="17" name="Google Shape;511;p32">
            <a:extLst>
              <a:ext uri="{FF2B5EF4-FFF2-40B4-BE49-F238E27FC236}">
                <a16:creationId xmlns:a16="http://schemas.microsoft.com/office/drawing/2014/main" id="{B421E4F0-7FA3-530F-C5BC-F132025973E1}"/>
              </a:ext>
            </a:extLst>
          </p:cNvPr>
          <p:cNvSpPr/>
          <p:nvPr/>
        </p:nvSpPr>
        <p:spPr>
          <a:xfrm>
            <a:off x="5106831" y="4326579"/>
            <a:ext cx="2142175" cy="406277"/>
          </a:xfrm>
          <a:prstGeom prst="roundRect">
            <a:avLst>
              <a:gd name="adj" fmla="val 16667"/>
            </a:avLst>
          </a:prstGeom>
          <a:noFill/>
          <a:ln w="9525" cap="flat" cmpd="sng">
            <a:solidFill>
              <a:schemeClr val="bg1">
                <a:lumMod val="65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latin typeface="游ゴシック" panose="020B0400000000000000" pitchFamily="50" charset="-128"/>
                <a:ea typeface="游ゴシック" panose="020B0400000000000000" pitchFamily="50" charset="-128"/>
              </a:rPr>
              <a:t>セグメント設定料</a:t>
            </a:r>
          </a:p>
        </p:txBody>
      </p:sp>
      <p:sp>
        <p:nvSpPr>
          <p:cNvPr id="18" name="Google Shape;541;p33">
            <a:extLst>
              <a:ext uri="{FF2B5EF4-FFF2-40B4-BE49-F238E27FC236}">
                <a16:creationId xmlns:a16="http://schemas.microsoft.com/office/drawing/2014/main" id="{DBE47E23-09E7-D622-1EAC-628CF1853AA8}"/>
              </a:ext>
            </a:extLst>
          </p:cNvPr>
          <p:cNvSpPr/>
          <p:nvPr/>
        </p:nvSpPr>
        <p:spPr>
          <a:xfrm>
            <a:off x="4456719" y="4387708"/>
            <a:ext cx="276560" cy="309689"/>
          </a:xfrm>
          <a:prstGeom prst="mathPlus">
            <a:avLst>
              <a:gd name="adj1" fmla="val 2352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19" name="Google Shape;529;p33">
            <a:extLst>
              <a:ext uri="{FF2B5EF4-FFF2-40B4-BE49-F238E27FC236}">
                <a16:creationId xmlns:a16="http://schemas.microsoft.com/office/drawing/2014/main" id="{484C774C-4E44-A005-A789-E4CFA6C5829F}"/>
              </a:ext>
            </a:extLst>
          </p:cNvPr>
          <p:cNvSpPr/>
          <p:nvPr/>
        </p:nvSpPr>
        <p:spPr>
          <a:xfrm>
            <a:off x="7676280" y="4385777"/>
            <a:ext cx="552733" cy="333601"/>
          </a:xfrm>
          <a:prstGeom prst="mathEqual">
            <a:avLst>
              <a:gd name="adj1" fmla="val 23520"/>
              <a:gd name="adj2" fmla="val 11760"/>
            </a:avLst>
          </a:prstGeom>
          <a:solidFill>
            <a:schemeClr val="lt2"/>
          </a:solidFill>
          <a:ln>
            <a:noFill/>
          </a:ln>
        </p:spPr>
        <p:txBody>
          <a:bodyPr spcFirstLastPara="1" wrap="square" lIns="121900" tIns="121900" rIns="121900" bIns="121900" anchor="ctr" anchorCtr="0">
            <a:noAutofit/>
          </a:bodyPr>
          <a:lstStyle/>
          <a:p>
            <a:pPr algn="ctr"/>
            <a:endParaRPr lang="ja-JP" altLang="en-US" sz="1733">
              <a:latin typeface="游ゴシック" panose="020B0400000000000000" pitchFamily="50" charset="-128"/>
              <a:ea typeface="游ゴシック" panose="020B0400000000000000" pitchFamily="50" charset="-128"/>
            </a:endParaRPr>
          </a:p>
        </p:txBody>
      </p:sp>
      <p:sp>
        <p:nvSpPr>
          <p:cNvPr id="7" name="Google Shape;516;p32">
            <a:extLst>
              <a:ext uri="{FF2B5EF4-FFF2-40B4-BE49-F238E27FC236}">
                <a16:creationId xmlns:a16="http://schemas.microsoft.com/office/drawing/2014/main" id="{2F3AB0BA-A294-D14C-93B9-1A2798B35F5B}"/>
              </a:ext>
            </a:extLst>
          </p:cNvPr>
          <p:cNvSpPr txBox="1"/>
          <p:nvPr/>
        </p:nvSpPr>
        <p:spPr>
          <a:xfrm>
            <a:off x="550406" y="1210552"/>
            <a:ext cx="9869944" cy="411609"/>
          </a:xfrm>
          <a:prstGeom prst="rect">
            <a:avLst/>
          </a:prstGeom>
          <a:noFill/>
          <a:ln>
            <a:noFill/>
          </a:ln>
        </p:spPr>
        <p:txBody>
          <a:bodyPr spcFirstLastPara="1" wrap="square" lIns="121900" tIns="121900" rIns="121900" bIns="121900" anchor="t" anchorCtr="0">
            <a:noAutofit/>
          </a:bodyPr>
          <a:lstStyle/>
          <a:p>
            <a:r>
              <a:rPr lang="ja" altLang="en-US" sz="1600" b="1">
                <a:solidFill>
                  <a:schemeClr val="accent1"/>
                </a:solidFill>
                <a:latin typeface="游ゴシック"/>
                <a:ea typeface="游ゴシック"/>
              </a:rPr>
              <a:t>プリセット</a:t>
            </a:r>
            <a:r>
              <a:rPr lang="ja-JP" altLang="en-US" sz="1600" b="1">
                <a:solidFill>
                  <a:schemeClr val="accent1"/>
                </a:solidFill>
                <a:latin typeface="游ゴシック"/>
                <a:ea typeface="游ゴシック"/>
              </a:rPr>
              <a:t>　</a:t>
            </a:r>
            <a:r>
              <a:rPr lang="ja" altLang="en-US" sz="1333" b="1">
                <a:solidFill>
                  <a:schemeClr val="accent1"/>
                </a:solidFill>
                <a:latin typeface="游ゴシック"/>
                <a:ea typeface="游ゴシック"/>
              </a:rPr>
              <a:t>デモグラ／興味関心などの</a:t>
            </a:r>
            <a:r>
              <a:rPr lang="ja" altLang="en-US" sz="1333" b="1">
                <a:solidFill>
                  <a:schemeClr val="accent1"/>
                </a:solidFill>
                <a:ea typeface="游ゴシック"/>
              </a:rPr>
              <a:t>項目を選択、もしくは掛け合わせで利用</a:t>
            </a:r>
            <a:r>
              <a:rPr lang="ja-JP" altLang="en-US" sz="1333" b="1">
                <a:solidFill>
                  <a:schemeClr val="accent1"/>
                </a:solidFill>
                <a:ea typeface="游ゴシック"/>
              </a:rPr>
              <a:t>（コンテンツターゲティングもこちら）</a:t>
            </a:r>
            <a:endParaRPr lang="ja-JP" altLang="en-US" sz="1333" b="1">
              <a:solidFill>
                <a:schemeClr val="accent1"/>
              </a:solidFill>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id="{4D10D858-3BE6-B698-D30D-B10B4AB3179C}"/>
              </a:ext>
            </a:extLst>
          </p:cNvPr>
          <p:cNvCxnSpPr/>
          <p:nvPr/>
        </p:nvCxnSpPr>
        <p:spPr>
          <a:xfrm>
            <a:off x="534388" y="1620457"/>
            <a:ext cx="1042879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Google Shape;516;p32">
            <a:extLst>
              <a:ext uri="{FF2B5EF4-FFF2-40B4-BE49-F238E27FC236}">
                <a16:creationId xmlns:a16="http://schemas.microsoft.com/office/drawing/2014/main" id="{263774ED-8F8F-6C5E-6DC3-3CE1095E6E92}"/>
              </a:ext>
            </a:extLst>
          </p:cNvPr>
          <p:cNvSpPr txBox="1"/>
          <p:nvPr/>
        </p:nvSpPr>
        <p:spPr>
          <a:xfrm>
            <a:off x="536942" y="3732621"/>
            <a:ext cx="10374887" cy="411609"/>
          </a:xfrm>
          <a:prstGeom prst="rect">
            <a:avLst/>
          </a:prstGeom>
          <a:noFill/>
          <a:ln>
            <a:noFill/>
          </a:ln>
        </p:spPr>
        <p:txBody>
          <a:bodyPr spcFirstLastPara="1" wrap="square" lIns="121900" tIns="121900" rIns="121900" bIns="121900" anchor="t" anchorCtr="0">
            <a:noAutofit/>
          </a:bodyPr>
          <a:lstStyle/>
          <a:p>
            <a:r>
              <a:rPr lang="ja-JP" altLang="en-US" sz="1600" b="1">
                <a:solidFill>
                  <a:schemeClr val="accent1"/>
                </a:solidFill>
                <a:latin typeface="游ゴシック"/>
                <a:ea typeface="游ゴシック"/>
              </a:rPr>
              <a:t>カスタム　　</a:t>
            </a:r>
            <a:r>
              <a:rPr lang="ja-JP" altLang="en-US" sz="1333" b="1">
                <a:solidFill>
                  <a:schemeClr val="accent1"/>
                </a:solidFill>
                <a:ea typeface="游ゴシック"/>
              </a:rPr>
              <a:t>新たなセグメントをカスタマイズ、プリセット項目との掛け合わせも同料金内で可能</a:t>
            </a:r>
            <a:endParaRPr lang="ja-JP" altLang="en-US" sz="1333" b="1">
              <a:solidFill>
                <a:schemeClr val="accent1"/>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6B132583-DA04-AC05-A46F-269CA9A709A9}"/>
              </a:ext>
            </a:extLst>
          </p:cNvPr>
          <p:cNvSpPr txBox="1"/>
          <p:nvPr/>
        </p:nvSpPr>
        <p:spPr>
          <a:xfrm>
            <a:off x="10608998" y="6481057"/>
            <a:ext cx="2014401" cy="230832"/>
          </a:xfrm>
          <a:prstGeom prst="rect">
            <a:avLst/>
          </a:prstGeom>
          <a:noFill/>
          <a:ln>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248874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lIns="121920" tIns="60960" rIns="121920" bIns="60960" anchor="t">
            <a:normAutofit fontScale="90000"/>
          </a:bodyPr>
          <a:lstStyle/>
          <a:p>
            <a:r>
              <a:rPr lang="ja-JP" altLang="en-US" sz="5333">
                <a:latin typeface="Yu Gothic"/>
                <a:ea typeface="Yu Gothic"/>
              </a:rPr>
              <a:t>プリセット</a:t>
            </a:r>
            <a:br>
              <a:rPr lang="en-US" altLang="ja-JP" sz="5333">
                <a:latin typeface="Yu Gothic"/>
                <a:ea typeface="Yu Gothic"/>
              </a:rPr>
            </a:br>
            <a:r>
              <a:rPr lang="ja-JP" altLang="en-US" sz="5333">
                <a:latin typeface="Yu Gothic"/>
                <a:ea typeface="Yu Gothic"/>
              </a:rPr>
              <a:t>ターゲティング可能な項目</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en-US" altLang="ja-JP"/>
              <a:t>A-TANK</a:t>
            </a:r>
            <a:r>
              <a:rPr lang="ja-JP" altLang="en-US"/>
              <a:t> ターゲティングメニュー</a:t>
            </a:r>
          </a:p>
        </p:txBody>
      </p:sp>
    </p:spTree>
    <p:extLst>
      <p:ext uri="{BB962C8B-B14F-4D97-AF65-F5344CB8AC3E}">
        <p14:creationId xmlns:p14="http://schemas.microsoft.com/office/powerpoint/2010/main" val="426937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04038B15-A2E3-CD73-0290-4840E2719146}"/>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8</a:t>
            </a:fld>
            <a:endParaRPr lang="ja-JP" altLang="en-US">
              <a:sym typeface="Arial"/>
            </a:endParaRPr>
          </a:p>
        </p:txBody>
      </p:sp>
      <p:sp>
        <p:nvSpPr>
          <p:cNvPr id="4" name="テキスト プレースホルダー 3">
            <a:extLst>
              <a:ext uri="{FF2B5EF4-FFF2-40B4-BE49-F238E27FC236}">
                <a16:creationId xmlns:a16="http://schemas.microsoft.com/office/drawing/2014/main" id="{FD6C6515-CECD-B3B0-8AAB-A61364B9B24D}"/>
              </a:ext>
            </a:extLst>
          </p:cNvPr>
          <p:cNvSpPr>
            <a:spLocks noGrp="1"/>
          </p:cNvSpPr>
          <p:nvPr>
            <p:ph type="body" sz="quarter" idx="19"/>
          </p:nvPr>
        </p:nvSpPr>
        <p:spPr>
          <a:xfrm>
            <a:off x="335361" y="944723"/>
            <a:ext cx="11521280" cy="833311"/>
          </a:xfrm>
        </p:spPr>
        <p:txBody>
          <a:bodyPr/>
          <a:lstStyle/>
          <a:p>
            <a:r>
              <a:rPr lang="ja-JP" altLang="en-US"/>
              <a:t>独自のデータを使いやすくセットしたプリセットセグメントをご用意</a:t>
            </a:r>
          </a:p>
          <a:p>
            <a:endParaRPr lang="ja-JP" altLang="en-US"/>
          </a:p>
        </p:txBody>
      </p:sp>
      <p:sp>
        <p:nvSpPr>
          <p:cNvPr id="36" name="Google Shape;516;p32">
            <a:extLst>
              <a:ext uri="{FF2B5EF4-FFF2-40B4-BE49-F238E27FC236}">
                <a16:creationId xmlns:a16="http://schemas.microsoft.com/office/drawing/2014/main" id="{CA713F67-3463-075A-935F-68C243F692DD}"/>
              </a:ext>
            </a:extLst>
          </p:cNvPr>
          <p:cNvSpPr txBox="1"/>
          <p:nvPr/>
        </p:nvSpPr>
        <p:spPr>
          <a:xfrm>
            <a:off x="530355" y="1359754"/>
            <a:ext cx="7427148" cy="712400"/>
          </a:xfrm>
          <a:prstGeom prst="rect">
            <a:avLst/>
          </a:prstGeom>
          <a:noFill/>
          <a:ln>
            <a:noFill/>
          </a:ln>
        </p:spPr>
        <p:txBody>
          <a:bodyPr spcFirstLastPara="1" wrap="square" lIns="121900" tIns="121900" rIns="121900" bIns="121900" anchor="t" anchorCtr="0">
            <a:noAutofit/>
          </a:bodyPr>
          <a:lstStyle/>
          <a:p>
            <a:r>
              <a:rPr lang="ja-JP" altLang="en-US" sz="1467" b="1">
                <a:solidFill>
                  <a:schemeClr val="accent1"/>
                </a:solidFill>
                <a:latin typeface="游ゴシック"/>
                <a:ea typeface="游ゴシック"/>
              </a:rPr>
              <a:t>デモグラ​　</a:t>
            </a:r>
            <a:r>
              <a:rPr lang="ja-JP" altLang="en-US" sz="1200" b="1">
                <a:solidFill>
                  <a:schemeClr val="accent1"/>
                </a:solidFill>
                <a:latin typeface="游ゴシック"/>
                <a:ea typeface="游ゴシック"/>
              </a:rPr>
              <a:t>朝日</a:t>
            </a:r>
            <a:r>
              <a:rPr lang="en-US" altLang="ja-JP" sz="1200" b="1">
                <a:solidFill>
                  <a:schemeClr val="accent1"/>
                </a:solidFill>
                <a:latin typeface="游ゴシック"/>
                <a:ea typeface="游ゴシック"/>
              </a:rPr>
              <a:t>ID</a:t>
            </a:r>
            <a:r>
              <a:rPr lang="ja-JP" altLang="en-US" sz="1200" b="1">
                <a:solidFill>
                  <a:schemeClr val="accent1"/>
                </a:solidFill>
                <a:latin typeface="游ゴシック"/>
                <a:ea typeface="游ゴシック"/>
              </a:rPr>
              <a:t>会員属性や外部データを利用したデモグラフィック属性の利用が可能</a:t>
            </a:r>
            <a:endParaRPr lang="ja-JP" altLang="en-US" sz="1467" b="1">
              <a:solidFill>
                <a:schemeClr val="accent1"/>
              </a:solidFill>
              <a:latin typeface="游ゴシック" panose="020B0400000000000000" pitchFamily="50" charset="-128"/>
              <a:ea typeface="游ゴシック" panose="020B0400000000000000" pitchFamily="50" charset="-128"/>
            </a:endParaRPr>
          </a:p>
        </p:txBody>
      </p:sp>
      <p:cxnSp>
        <p:nvCxnSpPr>
          <p:cNvPr id="38" name="直線コネクタ 37">
            <a:extLst>
              <a:ext uri="{FF2B5EF4-FFF2-40B4-BE49-F238E27FC236}">
                <a16:creationId xmlns:a16="http://schemas.microsoft.com/office/drawing/2014/main" id="{15D69BC0-12DF-43ED-ED0F-04F4ABAE6601}"/>
              </a:ext>
            </a:extLst>
          </p:cNvPr>
          <p:cNvCxnSpPr/>
          <p:nvPr/>
        </p:nvCxnSpPr>
        <p:spPr>
          <a:xfrm>
            <a:off x="577931" y="1788851"/>
            <a:ext cx="105491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Google Shape;511;p32">
            <a:extLst>
              <a:ext uri="{FF2B5EF4-FFF2-40B4-BE49-F238E27FC236}">
                <a16:creationId xmlns:a16="http://schemas.microsoft.com/office/drawing/2014/main" id="{77116EAB-904A-2372-DF7A-EE005318C957}"/>
              </a:ext>
            </a:extLst>
          </p:cNvPr>
          <p:cNvSpPr/>
          <p:nvPr/>
        </p:nvSpPr>
        <p:spPr>
          <a:xfrm>
            <a:off x="584581" y="1924027"/>
            <a:ext cx="999176" cy="73113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性別</a:t>
            </a:r>
          </a:p>
        </p:txBody>
      </p:sp>
      <p:sp>
        <p:nvSpPr>
          <p:cNvPr id="41" name="Google Shape;511;p32">
            <a:extLst>
              <a:ext uri="{FF2B5EF4-FFF2-40B4-BE49-F238E27FC236}">
                <a16:creationId xmlns:a16="http://schemas.microsoft.com/office/drawing/2014/main" id="{2AC8BC9E-E400-F5A1-12DC-5BC9F9ABB378}"/>
              </a:ext>
            </a:extLst>
          </p:cNvPr>
          <p:cNvSpPr/>
          <p:nvPr/>
        </p:nvSpPr>
        <p:spPr>
          <a:xfrm>
            <a:off x="5692494" y="1934331"/>
            <a:ext cx="999067" cy="73025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年代</a:t>
            </a:r>
          </a:p>
        </p:txBody>
      </p:sp>
      <p:sp>
        <p:nvSpPr>
          <p:cNvPr id="42" name="Google Shape;511;p32">
            <a:extLst>
              <a:ext uri="{FF2B5EF4-FFF2-40B4-BE49-F238E27FC236}">
                <a16:creationId xmlns:a16="http://schemas.microsoft.com/office/drawing/2014/main" id="{64093542-A26D-04EA-1960-79BBC4C0BC88}"/>
              </a:ext>
            </a:extLst>
          </p:cNvPr>
          <p:cNvSpPr/>
          <p:nvPr/>
        </p:nvSpPr>
        <p:spPr>
          <a:xfrm>
            <a:off x="586317" y="3687235"/>
            <a:ext cx="999067" cy="73025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職業</a:t>
            </a:r>
          </a:p>
        </p:txBody>
      </p:sp>
      <p:sp>
        <p:nvSpPr>
          <p:cNvPr id="44" name="Google Shape;511;p32">
            <a:extLst>
              <a:ext uri="{FF2B5EF4-FFF2-40B4-BE49-F238E27FC236}">
                <a16:creationId xmlns:a16="http://schemas.microsoft.com/office/drawing/2014/main" id="{2CDC06BF-D6F7-00A0-79BC-E1DBA33D9548}"/>
              </a:ext>
            </a:extLst>
          </p:cNvPr>
          <p:cNvSpPr/>
          <p:nvPr/>
        </p:nvSpPr>
        <p:spPr>
          <a:xfrm>
            <a:off x="575433" y="5520771"/>
            <a:ext cx="999067" cy="73025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家族構成</a:t>
            </a:r>
          </a:p>
        </p:txBody>
      </p:sp>
      <p:sp>
        <p:nvSpPr>
          <p:cNvPr id="45" name="Google Shape;511;p32">
            <a:extLst>
              <a:ext uri="{FF2B5EF4-FFF2-40B4-BE49-F238E27FC236}">
                <a16:creationId xmlns:a16="http://schemas.microsoft.com/office/drawing/2014/main" id="{D4633C9B-7031-C262-B216-8E8A377A3394}"/>
              </a:ext>
            </a:extLst>
          </p:cNvPr>
          <p:cNvSpPr/>
          <p:nvPr/>
        </p:nvSpPr>
        <p:spPr>
          <a:xfrm>
            <a:off x="586317" y="4609856"/>
            <a:ext cx="999067" cy="73025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世帯年収</a:t>
            </a:r>
          </a:p>
        </p:txBody>
      </p:sp>
      <p:sp>
        <p:nvSpPr>
          <p:cNvPr id="47" name="Google Shape;511;p32">
            <a:extLst>
              <a:ext uri="{FF2B5EF4-FFF2-40B4-BE49-F238E27FC236}">
                <a16:creationId xmlns:a16="http://schemas.microsoft.com/office/drawing/2014/main" id="{29FE1CB6-45EB-46E2-5615-13013EE45961}"/>
              </a:ext>
            </a:extLst>
          </p:cNvPr>
          <p:cNvSpPr/>
          <p:nvPr/>
        </p:nvSpPr>
        <p:spPr>
          <a:xfrm>
            <a:off x="5692494" y="2803071"/>
            <a:ext cx="999067" cy="73025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地域</a:t>
            </a:r>
          </a:p>
        </p:txBody>
      </p:sp>
      <p:sp>
        <p:nvSpPr>
          <p:cNvPr id="48" name="Google Shape;511;p32">
            <a:extLst>
              <a:ext uri="{FF2B5EF4-FFF2-40B4-BE49-F238E27FC236}">
                <a16:creationId xmlns:a16="http://schemas.microsoft.com/office/drawing/2014/main" id="{F31B0E54-3A8F-7B2D-D6EF-6C10C560A8B7}"/>
              </a:ext>
            </a:extLst>
          </p:cNvPr>
          <p:cNvSpPr/>
          <p:nvPr/>
        </p:nvSpPr>
        <p:spPr>
          <a:xfrm>
            <a:off x="586317" y="2794607"/>
            <a:ext cx="999067" cy="730251"/>
          </a:xfrm>
          <a:prstGeom prst="roundRect">
            <a:avLst>
              <a:gd name="adj" fmla="val 16667"/>
            </a:avLst>
          </a:prstGeom>
          <a:solidFill>
            <a:schemeClr val="bg2">
              <a:lumMod val="50000"/>
            </a:schemeClr>
          </a:solidFill>
          <a:ln w="28575"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ja-JP" altLang="en-US" sz="1333" b="1">
                <a:solidFill>
                  <a:schemeClr val="bg1"/>
                </a:solidFill>
                <a:latin typeface="游ゴシック"/>
                <a:ea typeface="游ゴシック"/>
              </a:rPr>
              <a:t>役職</a:t>
            </a:r>
          </a:p>
        </p:txBody>
      </p:sp>
      <p:sp>
        <p:nvSpPr>
          <p:cNvPr id="63" name="Google Shape;273;p24">
            <a:extLst>
              <a:ext uri="{FF2B5EF4-FFF2-40B4-BE49-F238E27FC236}">
                <a16:creationId xmlns:a16="http://schemas.microsoft.com/office/drawing/2014/main" id="{801E63A7-E7DD-51C4-ACE1-B0EAB67DC170}"/>
              </a:ext>
            </a:extLst>
          </p:cNvPr>
          <p:cNvSpPr/>
          <p:nvPr/>
        </p:nvSpPr>
        <p:spPr>
          <a:xfrm>
            <a:off x="1713442" y="1933655"/>
            <a:ext cx="3786999" cy="710624"/>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latin typeface="游ゴシック"/>
                <a:ea typeface="游ゴシック"/>
              </a:rPr>
              <a:t>男性 ／ 女性</a:t>
            </a:r>
          </a:p>
        </p:txBody>
      </p:sp>
      <p:sp>
        <p:nvSpPr>
          <p:cNvPr id="449" name="Google Shape;273;p24">
            <a:extLst>
              <a:ext uri="{FF2B5EF4-FFF2-40B4-BE49-F238E27FC236}">
                <a16:creationId xmlns:a16="http://schemas.microsoft.com/office/drawing/2014/main" id="{F64F5965-BAC0-C77D-7C2E-D6BA7CA82744}"/>
              </a:ext>
            </a:extLst>
          </p:cNvPr>
          <p:cNvSpPr/>
          <p:nvPr/>
        </p:nvSpPr>
        <p:spPr>
          <a:xfrm>
            <a:off x="6781595" y="1923630"/>
            <a:ext cx="4237324" cy="7315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en-US" altLang="ja-JP" sz="1200">
                <a:ea typeface="游ゴシック"/>
              </a:rPr>
              <a:t>20</a:t>
            </a:r>
            <a:r>
              <a:rPr lang="ja-JP" altLang="en-US" sz="1200">
                <a:ea typeface="游ゴシック"/>
              </a:rPr>
              <a:t>代  ／ </a:t>
            </a:r>
            <a:r>
              <a:rPr lang="en-US" altLang="ja-JP" sz="1200">
                <a:ea typeface="游ゴシック"/>
              </a:rPr>
              <a:t>30</a:t>
            </a:r>
            <a:r>
              <a:rPr lang="ja-JP" altLang="en-US" sz="1200">
                <a:ea typeface="游ゴシック"/>
              </a:rPr>
              <a:t>代  ／ </a:t>
            </a:r>
            <a:r>
              <a:rPr lang="en-US" altLang="ja-JP" sz="1200">
                <a:ea typeface="游ゴシック"/>
              </a:rPr>
              <a:t>40</a:t>
            </a:r>
            <a:r>
              <a:rPr lang="ja-JP" altLang="en-US" sz="1200">
                <a:ea typeface="游ゴシック"/>
              </a:rPr>
              <a:t>代  ／ </a:t>
            </a:r>
            <a:r>
              <a:rPr lang="en-US" altLang="ja-JP" sz="1200">
                <a:ea typeface="游ゴシック"/>
              </a:rPr>
              <a:t>50</a:t>
            </a:r>
            <a:r>
              <a:rPr lang="ja-JP" altLang="en-US" sz="1200">
                <a:ea typeface="游ゴシック"/>
              </a:rPr>
              <a:t>代  ／ </a:t>
            </a:r>
            <a:r>
              <a:rPr lang="en-US" altLang="ja-JP" sz="1200">
                <a:ea typeface="游ゴシック"/>
              </a:rPr>
              <a:t>60</a:t>
            </a:r>
            <a:r>
              <a:rPr lang="ja-JP" altLang="en-US" sz="1200">
                <a:ea typeface="游ゴシック"/>
              </a:rPr>
              <a:t>代 ／ </a:t>
            </a:r>
            <a:r>
              <a:rPr lang="en-US" altLang="ja-JP" sz="1200">
                <a:ea typeface="游ゴシック"/>
              </a:rPr>
              <a:t>70</a:t>
            </a:r>
            <a:r>
              <a:rPr lang="ja-JP" altLang="en-US" sz="1200">
                <a:ea typeface="游ゴシック"/>
              </a:rPr>
              <a:t>代以上</a:t>
            </a:r>
            <a:endParaRPr lang="ja-JP" altLang="en-US" sz="2489"/>
          </a:p>
        </p:txBody>
      </p:sp>
      <p:sp>
        <p:nvSpPr>
          <p:cNvPr id="450" name="Google Shape;273;p24">
            <a:extLst>
              <a:ext uri="{FF2B5EF4-FFF2-40B4-BE49-F238E27FC236}">
                <a16:creationId xmlns:a16="http://schemas.microsoft.com/office/drawing/2014/main" id="{05FFE5CA-2802-3B46-04AA-376D29669B06}"/>
              </a:ext>
            </a:extLst>
          </p:cNvPr>
          <p:cNvSpPr/>
          <p:nvPr/>
        </p:nvSpPr>
        <p:spPr>
          <a:xfrm>
            <a:off x="1713439" y="3693129"/>
            <a:ext cx="9295452" cy="7315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お勤め（会社員・公務員など） ／ 主夫・主婦（パート含む） ／ 自営・自由業 ／ 学生／ 無職</a:t>
            </a:r>
          </a:p>
        </p:txBody>
      </p:sp>
      <p:sp>
        <p:nvSpPr>
          <p:cNvPr id="451" name="Google Shape;273;p24">
            <a:extLst>
              <a:ext uri="{FF2B5EF4-FFF2-40B4-BE49-F238E27FC236}">
                <a16:creationId xmlns:a16="http://schemas.microsoft.com/office/drawing/2014/main" id="{6A171ED8-9EE1-B6B1-C7C8-FF4129119262}"/>
              </a:ext>
            </a:extLst>
          </p:cNvPr>
          <p:cNvSpPr/>
          <p:nvPr/>
        </p:nvSpPr>
        <p:spPr>
          <a:xfrm>
            <a:off x="1702557" y="5524659"/>
            <a:ext cx="9295451" cy="7315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未就学の子どもがいる ／  小学生の子どもがいる  ／  中学生の子どもがいる ／  高校生の子どもがいる  ／  大学生の子どもがいる</a:t>
            </a:r>
            <a:endParaRPr lang="ja-JP" altLang="en-US" sz="2489"/>
          </a:p>
        </p:txBody>
      </p:sp>
      <p:sp>
        <p:nvSpPr>
          <p:cNvPr id="452" name="Google Shape;273;p24">
            <a:extLst>
              <a:ext uri="{FF2B5EF4-FFF2-40B4-BE49-F238E27FC236}">
                <a16:creationId xmlns:a16="http://schemas.microsoft.com/office/drawing/2014/main" id="{1DEC2505-5685-7F62-4265-AF0DA13DC89D}"/>
              </a:ext>
            </a:extLst>
          </p:cNvPr>
          <p:cNvSpPr/>
          <p:nvPr/>
        </p:nvSpPr>
        <p:spPr>
          <a:xfrm>
            <a:off x="1713442" y="4611738"/>
            <a:ext cx="9295449" cy="7315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en-US" altLang="ja-JP" sz="1200">
                <a:ea typeface="游ゴシック"/>
              </a:rPr>
              <a:t>400</a:t>
            </a:r>
            <a:r>
              <a:rPr lang="ja-JP" altLang="en-US" sz="1200">
                <a:ea typeface="游ゴシック"/>
              </a:rPr>
              <a:t>万円未満  ／  </a:t>
            </a:r>
            <a:r>
              <a:rPr lang="en-US" altLang="ja-JP" sz="1200">
                <a:ea typeface="游ゴシック"/>
              </a:rPr>
              <a:t>400</a:t>
            </a:r>
            <a:r>
              <a:rPr lang="ja-JP" altLang="en-US" sz="1200">
                <a:ea typeface="游ゴシック"/>
              </a:rPr>
              <a:t>万円</a:t>
            </a:r>
            <a:r>
              <a:rPr lang="en-US" altLang="ja-JP" sz="1200">
                <a:ea typeface="游ゴシック"/>
              </a:rPr>
              <a:t>~700</a:t>
            </a:r>
            <a:r>
              <a:rPr lang="ja-JP" altLang="en-US" sz="1200">
                <a:ea typeface="游ゴシック"/>
              </a:rPr>
              <a:t>万円未満  ／  </a:t>
            </a:r>
            <a:r>
              <a:rPr lang="en-US" altLang="ja-JP" sz="1200">
                <a:ea typeface="游ゴシック"/>
              </a:rPr>
              <a:t>700</a:t>
            </a:r>
            <a:r>
              <a:rPr lang="ja-JP" altLang="en-US" sz="1200">
                <a:ea typeface="游ゴシック"/>
              </a:rPr>
              <a:t>万円</a:t>
            </a:r>
            <a:r>
              <a:rPr lang="en-US" altLang="ja-JP" sz="1200">
                <a:ea typeface="游ゴシック"/>
              </a:rPr>
              <a:t>~1,000</a:t>
            </a:r>
            <a:r>
              <a:rPr lang="ja-JP" altLang="en-US" sz="1200">
                <a:ea typeface="游ゴシック"/>
              </a:rPr>
              <a:t>万円未満  ／　</a:t>
            </a:r>
            <a:r>
              <a:rPr lang="en-US" altLang="ja-JP" sz="1200">
                <a:ea typeface="游ゴシック"/>
              </a:rPr>
              <a:t>1,000</a:t>
            </a:r>
            <a:r>
              <a:rPr lang="ja-JP" altLang="en-US" sz="1200">
                <a:ea typeface="游ゴシック"/>
              </a:rPr>
              <a:t>万円</a:t>
            </a:r>
            <a:r>
              <a:rPr lang="en-US" altLang="ja-JP" sz="1200">
                <a:ea typeface="游ゴシック"/>
              </a:rPr>
              <a:t>~1,500</a:t>
            </a:r>
            <a:r>
              <a:rPr lang="ja-JP" altLang="en-US" sz="1200">
                <a:ea typeface="游ゴシック"/>
              </a:rPr>
              <a:t>万円未満  ／</a:t>
            </a:r>
            <a:endParaRPr lang="ja-JP" altLang="en-US" sz="2489">
              <a:ea typeface="游ゴシック"/>
            </a:endParaRPr>
          </a:p>
          <a:p>
            <a:r>
              <a:rPr lang="en-US" altLang="ja-JP" sz="1200">
                <a:ea typeface="游ゴシック"/>
              </a:rPr>
              <a:t>1,500</a:t>
            </a:r>
            <a:r>
              <a:rPr lang="ja-JP" altLang="en-US" sz="1200">
                <a:ea typeface="游ゴシック"/>
              </a:rPr>
              <a:t>万円</a:t>
            </a:r>
            <a:r>
              <a:rPr lang="en-US" altLang="ja-JP" sz="1200">
                <a:ea typeface="游ゴシック"/>
              </a:rPr>
              <a:t>~2,000</a:t>
            </a:r>
            <a:r>
              <a:rPr lang="ja-JP" altLang="en-US" sz="1200">
                <a:ea typeface="游ゴシック"/>
              </a:rPr>
              <a:t>万円未満 　／　</a:t>
            </a:r>
            <a:r>
              <a:rPr lang="en-US" altLang="ja-JP" sz="1200">
                <a:ea typeface="游ゴシック"/>
              </a:rPr>
              <a:t>2,000</a:t>
            </a:r>
            <a:r>
              <a:rPr lang="ja-JP" altLang="en-US" sz="1200">
                <a:ea typeface="游ゴシック"/>
              </a:rPr>
              <a:t>万円以上</a:t>
            </a:r>
            <a:endParaRPr lang="ja-JP" altLang="en-US" sz="2489"/>
          </a:p>
        </p:txBody>
      </p:sp>
      <p:sp>
        <p:nvSpPr>
          <p:cNvPr id="453" name="Google Shape;273;p24">
            <a:extLst>
              <a:ext uri="{FF2B5EF4-FFF2-40B4-BE49-F238E27FC236}">
                <a16:creationId xmlns:a16="http://schemas.microsoft.com/office/drawing/2014/main" id="{EACF71C3-3F3A-DA78-21A1-ACB8622417A8}"/>
              </a:ext>
            </a:extLst>
          </p:cNvPr>
          <p:cNvSpPr/>
          <p:nvPr/>
        </p:nvSpPr>
        <p:spPr>
          <a:xfrm>
            <a:off x="1713444" y="2802505"/>
            <a:ext cx="3786989" cy="731536"/>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派遣・契約社員 ／ 一般社員クラス／課長クラス ／  部長クラス ／ 本部長・役員クラス ／ 経営者クラス</a:t>
            </a:r>
            <a:endParaRPr lang="ja-JP" altLang="en-US" sz="2489"/>
          </a:p>
        </p:txBody>
      </p:sp>
      <p:sp>
        <p:nvSpPr>
          <p:cNvPr id="454" name="Google Shape;273;p24">
            <a:extLst>
              <a:ext uri="{FF2B5EF4-FFF2-40B4-BE49-F238E27FC236}">
                <a16:creationId xmlns:a16="http://schemas.microsoft.com/office/drawing/2014/main" id="{3B422784-593E-34BD-2A9B-206519A70435}"/>
              </a:ext>
            </a:extLst>
          </p:cNvPr>
          <p:cNvSpPr/>
          <p:nvPr/>
        </p:nvSpPr>
        <p:spPr>
          <a:xfrm>
            <a:off x="6782103" y="2800959"/>
            <a:ext cx="4216100" cy="732367"/>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r>
              <a:rPr lang="ja-JP" altLang="en-US" sz="1200">
                <a:ea typeface="游ゴシック"/>
              </a:rPr>
              <a:t>都道府県別（</a:t>
            </a:r>
            <a:r>
              <a:rPr lang="en-US" altLang="ja-JP" sz="1200">
                <a:ea typeface="游ゴシック"/>
              </a:rPr>
              <a:t>47</a:t>
            </a:r>
            <a:r>
              <a:rPr lang="ja-JP" altLang="en-US" sz="1200">
                <a:ea typeface="游ゴシック"/>
              </a:rPr>
              <a:t>都道府県） </a:t>
            </a:r>
            <a:endParaRPr lang="ja-JP" altLang="en-US" sz="2489"/>
          </a:p>
        </p:txBody>
      </p:sp>
      <p:sp>
        <p:nvSpPr>
          <p:cNvPr id="2" name="Google Shape;497;p32">
            <a:extLst>
              <a:ext uri="{FF2B5EF4-FFF2-40B4-BE49-F238E27FC236}">
                <a16:creationId xmlns:a16="http://schemas.microsoft.com/office/drawing/2014/main" id="{5CCF9601-3805-9440-7E02-3A11738DBE98}"/>
              </a:ext>
            </a:extLst>
          </p:cNvPr>
          <p:cNvSpPr txBox="1"/>
          <p:nvPr/>
        </p:nvSpPr>
        <p:spPr>
          <a:xfrm>
            <a:off x="4243928" y="6310568"/>
            <a:ext cx="7732696" cy="399115"/>
          </a:xfrm>
          <a:prstGeom prst="rect">
            <a:avLst/>
          </a:prstGeom>
          <a:noFill/>
          <a:ln>
            <a:noFill/>
          </a:ln>
        </p:spPr>
        <p:txBody>
          <a:bodyPr spcFirstLastPara="1" wrap="square" lIns="162533" tIns="162533" rIns="162533" bIns="162533" anchor="t" anchorCtr="0">
            <a:noAutofit/>
          </a:bodyPr>
          <a:lstStyle/>
          <a:p>
            <a:r>
              <a:rPr lang="en-US" altLang="ja" sz="1067">
                <a:latin typeface="游ゴシック" panose="020B0400000000000000" pitchFamily="50" charset="-128"/>
                <a:ea typeface="游ゴシック" panose="020B0400000000000000" pitchFamily="50" charset="-128"/>
              </a:rPr>
              <a:t>※</a:t>
            </a:r>
            <a:r>
              <a:rPr lang="ja-JP" altLang="en-US" sz="1067">
                <a:latin typeface="游ゴシック" panose="020B0400000000000000" pitchFamily="50" charset="-128"/>
                <a:ea typeface="游ゴシック" panose="020B0400000000000000" pitchFamily="50" charset="-128"/>
              </a:rPr>
              <a:t>プリセットセグメントは自社データ・外部データによる属性推定や機械学習による類似ユーザーへの拡張を含みます</a:t>
            </a:r>
            <a:endParaRPr lang="en-US" altLang="ja-JP" sz="1067">
              <a:latin typeface="游ゴシック" panose="020B0400000000000000" pitchFamily="50" charset="-128"/>
              <a:ea typeface="游ゴシック" panose="020B0400000000000000" pitchFamily="50" charset="-128"/>
            </a:endParaRPr>
          </a:p>
        </p:txBody>
      </p:sp>
      <p:sp>
        <p:nvSpPr>
          <p:cNvPr id="10" name="タイトル 9">
            <a:extLst>
              <a:ext uri="{FF2B5EF4-FFF2-40B4-BE49-F238E27FC236}">
                <a16:creationId xmlns:a16="http://schemas.microsoft.com/office/drawing/2014/main" id="{868F037A-5A69-FD42-08D4-2A0677D2E686}"/>
              </a:ext>
            </a:extLst>
          </p:cNvPr>
          <p:cNvSpPr>
            <a:spLocks noGrp="1"/>
          </p:cNvSpPr>
          <p:nvPr>
            <p:ph type="title"/>
          </p:nvPr>
        </p:nvSpPr>
        <p:spPr/>
        <p:txBody>
          <a:bodyPr/>
          <a:lstStyle/>
          <a:p>
            <a:r>
              <a:rPr lang="ja-JP" altLang="en-US"/>
              <a:t>プリセット　ターゲティング可能な項目</a:t>
            </a:r>
          </a:p>
        </p:txBody>
      </p:sp>
    </p:spTree>
    <p:extLst>
      <p:ext uri="{BB962C8B-B14F-4D97-AF65-F5344CB8AC3E}">
        <p14:creationId xmlns:p14="http://schemas.microsoft.com/office/powerpoint/2010/main" val="392858442"/>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54551"/>
      </a:dk2>
      <a:lt2>
        <a:srgbClr val="D8D9DC"/>
      </a:lt2>
      <a:accent1>
        <a:srgbClr val="EB0083"/>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1">
      <a:dk1>
        <a:sysClr val="windowText" lastClr="000000"/>
      </a:dk1>
      <a:lt1>
        <a:sysClr val="window" lastClr="FFFFFF"/>
      </a:lt1>
      <a:dk2>
        <a:srgbClr val="454551"/>
      </a:dk2>
      <a:lt2>
        <a:srgbClr val="D8D9DC"/>
      </a:lt2>
      <a:accent1>
        <a:srgbClr val="EB0083"/>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spAutoFit/>
      </a:bodyPr>
      <a:lstStyle>
        <a:defPPr marL="0" indent="0" algn="r" rtl="0">
          <a:spcBef>
            <a:spcPts val="0"/>
          </a:spcBef>
          <a:spcAft>
            <a:spcPts val="0"/>
          </a:spcAft>
          <a:buNone/>
          <a:defRPr sz="700" b="1" dirty="0" smtClean="0">
            <a:solidFill>
              <a:schemeClr val="dk1"/>
            </a:solidFill>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EF4D3C12AE40548870ED85D7746B8D4" ma:contentTypeVersion="19" ma:contentTypeDescription="新しいドキュメントを作成します。" ma:contentTypeScope="" ma:versionID="4a0659891ecbfef929e4c00a76140099">
  <xsd:schema xmlns:xsd="http://www.w3.org/2001/XMLSchema" xmlns:xs="http://www.w3.org/2001/XMLSchema" xmlns:p="http://schemas.microsoft.com/office/2006/metadata/properties" xmlns:ns2="4df21647-6895-4e8e-b58a-65a3b705282a" xmlns:ns3="3c1d17d1-371e-444b-9fed-aa10130732f3" targetNamespace="http://schemas.microsoft.com/office/2006/metadata/properties" ma:root="true" ma:fieldsID="1be656a0f4abcb57d8bbca02411169e8" ns2:_="" ns3:_="">
    <xsd:import namespace="4df21647-6895-4e8e-b58a-65a3b705282a"/>
    <xsd:import namespace="3c1d17d1-371e-444b-9fed-aa10130732f3"/>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21647-6895-4e8e-b58a-65a3b705282a"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承認の状態" ma:internalName="_x627f__x8a8d__x306e__x72b6__x614b_">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1d17d1-371e-444b-9fed-aa10130732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9e76ce-e1a3-425d-b68b-fdff7753cd79}" ma:internalName="TaxCatchAll" ma:showField="CatchAllData" ma:web="3c1d17d1-371e-444b-9fed-aa1013073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1d17d1-371e-444b-9fed-aa10130732f3">
      <Value>1</Value>
    </TaxCatchAll>
    <g65284cf7a6f4e728a7ac7125819f56e xmlns="4df21647-6895-4e8e-b58a-65a3b705282a">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_Flow_SignoffStatus xmlns="4df21647-6895-4e8e-b58a-65a3b705282a" xsi:nil="true"/>
  </documentManagement>
</p:properties>
</file>

<file path=customXml/itemProps1.xml><?xml version="1.0" encoding="utf-8"?>
<ds:datastoreItem xmlns:ds="http://schemas.openxmlformats.org/officeDocument/2006/customXml" ds:itemID="{70DE9619-6C91-45A9-8F51-133C16675016}">
  <ds:schemaRefs>
    <ds:schemaRef ds:uri="3c1d17d1-371e-444b-9fed-aa10130732f3"/>
    <ds:schemaRef ds:uri="4df21647-6895-4e8e-b58a-65a3b7052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50516C-8675-4374-A677-6398B436DAE8}">
  <ds:schemaRefs>
    <ds:schemaRef ds:uri="http://schemas.microsoft.com/sharepoint/v3/contenttype/forms"/>
  </ds:schemaRefs>
</ds:datastoreItem>
</file>

<file path=customXml/itemProps3.xml><?xml version="1.0" encoding="utf-8"?>
<ds:datastoreItem xmlns:ds="http://schemas.openxmlformats.org/officeDocument/2006/customXml" ds:itemID="{2A1EC80D-669B-41A8-8156-172DCF6CDA5E}">
  <ds:schemaRefs>
    <ds:schemaRef ds:uri="4df21647-6895-4e8e-b58a-65a3b705282a"/>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3c1d17d1-371e-444b-9fed-aa10130732f3"/>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TotalTime>
  <Words>3676</Words>
  <Application>Microsoft Office PowerPoint</Application>
  <PresentationFormat>ワイド画面</PresentationFormat>
  <Paragraphs>496</Paragraphs>
  <Slides>23</Slides>
  <Notes>21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23</vt:i4>
      </vt:variant>
    </vt:vector>
  </HeadingPairs>
  <TitlesOfParts>
    <vt:vector size="29" baseType="lpstr">
      <vt:lpstr>游ゴシック</vt:lpstr>
      <vt:lpstr>游ゴシック</vt:lpstr>
      <vt:lpstr>Yu Gothic Medium</vt:lpstr>
      <vt:lpstr>Arial</vt:lpstr>
      <vt:lpstr>Office テーマ</vt:lpstr>
      <vt:lpstr>1_Office テーマ</vt:lpstr>
      <vt:lpstr>PowerPoint プレゼンテーション</vt:lpstr>
      <vt:lpstr>ターゲティング広告配信 概要と料金体系</vt:lpstr>
      <vt:lpstr>広告主のニーズに応じた柔軟なセグメント設計</vt:lpstr>
      <vt:lpstr>ご利用の流れ（ディスプレイ広告の場合）</vt:lpstr>
      <vt:lpstr>ターゲティング広告の料金体系について</vt:lpstr>
      <vt:lpstr>セグメント設定料について</vt:lpstr>
      <vt:lpstr>ターゲティング広告お見積り例</vt:lpstr>
      <vt:lpstr>プリセット ターゲティング可能な項目</vt:lpstr>
      <vt:lpstr>プリセット　ターゲティング可能な項目</vt:lpstr>
      <vt:lpstr>プリセット　ターゲティング可能な項目</vt:lpstr>
      <vt:lpstr>プリセット　ターゲティング可能な項目</vt:lpstr>
      <vt:lpstr>プリセット　ターゲティング可能な項目</vt:lpstr>
      <vt:lpstr>プリセット　ターゲティング可能な項目</vt:lpstr>
      <vt:lpstr>プリセット　ターゲティング可能な項目</vt:lpstr>
      <vt:lpstr>（補足資料）コンテンツターゲティング「サイト内記事ジャンル」</vt:lpstr>
      <vt:lpstr>（補足資料）コンテンツターゲティング「ブランドセーフティ」</vt:lpstr>
      <vt:lpstr>カスタム セグメント作成詳細</vt:lpstr>
      <vt:lpstr>カスタムセグメント　KW・記事など接触ユーザー</vt:lpstr>
      <vt:lpstr>カスタムセグメント　簡易リサーチ</vt:lpstr>
      <vt:lpstr>ターゲティング広告 配信事例</vt:lpstr>
      <vt:lpstr>1stPartyデータを活用した独自性の高いセグメント配信</vt:lpstr>
      <vt:lpstr>1stPartyデータを活用した独自性の高いセグメント配信</vt:lpstr>
      <vt:lpstr>1stPartyデータを活用した独自性の高いセグメント配信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岩井茜</dc:creator>
  <cp:lastModifiedBy>有田　元則</cp:lastModifiedBy>
  <cp:revision>4</cp:revision>
  <dcterms:modified xsi:type="dcterms:W3CDTF">2024-08-02T01:47:24Z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0x0101009EF4D3C12AE40548870ED85D7746B8D4</vt:lpwstr>
  </property>
  <property fmtid="{D5CDD505-2E9C-101B-9397-08002B2CF9AE}" pid="3" name="MediaServiceImageTags">
    <vt:lpwstr/>
  </property>
  <property fmtid="{D5CDD505-2E9C-101B-9397-08002B2CF9AE}" pid="4" name="Order">
    <vt:r8>15000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DocumentSecurity">
    <vt:lpwstr>1;#社外秘|2bccc057-7f2d-4b51-9481-fc2b174b25e4</vt:lpwstr>
  </property>
</Properties>
</file>